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8" r:id="rId3"/>
    <p:sldId id="257" r:id="rId4"/>
    <p:sldId id="287" r:id="rId5"/>
    <p:sldId id="281" r:id="rId6"/>
    <p:sldId id="288" r:id="rId7"/>
    <p:sldId id="289" r:id="rId8"/>
    <p:sldId id="290" r:id="rId9"/>
    <p:sldId id="291" r:id="rId10"/>
    <p:sldId id="282" r:id="rId11"/>
    <p:sldId id="292" r:id="rId12"/>
    <p:sldId id="293" r:id="rId13"/>
    <p:sldId id="283" r:id="rId14"/>
    <p:sldId id="296" r:id="rId15"/>
    <p:sldId id="297" r:id="rId16"/>
    <p:sldId id="298" r:id="rId17"/>
    <p:sldId id="299" r:id="rId18"/>
    <p:sldId id="300" r:id="rId19"/>
    <p:sldId id="301" r:id="rId20"/>
    <p:sldId id="302" r:id="rId21"/>
    <p:sldId id="303" r:id="rId22"/>
    <p:sldId id="318"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284"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277"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8" userDrawn="1">
          <p15:clr>
            <a:srgbClr val="A4A3A4"/>
          </p15:clr>
        </p15:guide>
        <p15:guide id="2" pos="6176" userDrawn="1">
          <p15:clr>
            <a:srgbClr val="A4A3A4"/>
          </p15:clr>
        </p15:guide>
        <p15:guide id="3" orient="horz" pos="1253" userDrawn="1">
          <p15:clr>
            <a:srgbClr val="A4A3A4"/>
          </p15:clr>
        </p15:guide>
        <p15:guide id="4" orient="horz" pos="26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227"/>
    <a:srgbClr val="706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39" autoAdjust="0"/>
    <p:restoredTop sz="96525" autoAdjust="0"/>
  </p:normalViewPr>
  <p:slideViewPr>
    <p:cSldViewPr snapToGrid="0" showGuides="1">
      <p:cViewPr varScale="1">
        <p:scale>
          <a:sx n="107" d="100"/>
          <a:sy n="107" d="100"/>
        </p:scale>
        <p:origin x="114" y="288"/>
      </p:cViewPr>
      <p:guideLst>
        <p:guide orient="horz" pos="1638"/>
        <p:guide pos="6176"/>
        <p:guide orient="horz" pos="1253"/>
        <p:guide orient="horz" pos="2659"/>
      </p:guideLst>
    </p:cSldViewPr>
  </p:slideViewPr>
  <p:outlineViewPr>
    <p:cViewPr>
      <p:scale>
        <a:sx n="33" d="100"/>
        <a:sy n="33" d="100"/>
      </p:scale>
      <p:origin x="0" y="-1722"/>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9D0A5A-3CC5-4D95-8045-39F80BEEE904}" type="datetimeFigureOut">
              <a:rPr lang="zh-CN" altLang="en-US" smtClean="0"/>
              <a:t>2024/1/22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D2703-455F-4896-A76B-CE5186356B76}" type="slidenum">
              <a:rPr lang="zh-CN" altLang="en-US" smtClean="0"/>
              <a:t>‹#›</a:t>
            </a:fld>
            <a:endParaRPr lang="zh-CN" altLang="en-US"/>
          </a:p>
        </p:txBody>
      </p:sp>
    </p:spTree>
    <p:extLst>
      <p:ext uri="{BB962C8B-B14F-4D97-AF65-F5344CB8AC3E}">
        <p14:creationId xmlns:p14="http://schemas.microsoft.com/office/powerpoint/2010/main" val="3098391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D2703-455F-4896-A76B-CE5186356B76}" type="slidenum">
              <a:rPr lang="zh-CN" altLang="en-US" smtClean="0"/>
              <a:t>2</a:t>
            </a:fld>
            <a:endParaRPr lang="zh-CN" altLang="en-US"/>
          </a:p>
        </p:txBody>
      </p:sp>
    </p:spTree>
    <p:extLst>
      <p:ext uri="{BB962C8B-B14F-4D97-AF65-F5344CB8AC3E}">
        <p14:creationId xmlns:p14="http://schemas.microsoft.com/office/powerpoint/2010/main" val="945103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49</a:t>
            </a:fld>
            <a:endParaRPr lang="zh-CN" altLang="en-US"/>
          </a:p>
        </p:txBody>
      </p:sp>
    </p:spTree>
    <p:extLst>
      <p:ext uri="{BB962C8B-B14F-4D97-AF65-F5344CB8AC3E}">
        <p14:creationId xmlns:p14="http://schemas.microsoft.com/office/powerpoint/2010/main" val="1109726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50</a:t>
            </a:fld>
            <a:endParaRPr lang="zh-CN" altLang="en-US"/>
          </a:p>
        </p:txBody>
      </p:sp>
    </p:spTree>
    <p:extLst>
      <p:ext uri="{BB962C8B-B14F-4D97-AF65-F5344CB8AC3E}">
        <p14:creationId xmlns:p14="http://schemas.microsoft.com/office/powerpoint/2010/main" val="2487903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51</a:t>
            </a:fld>
            <a:endParaRPr lang="zh-CN" altLang="en-US"/>
          </a:p>
        </p:txBody>
      </p:sp>
    </p:spTree>
    <p:extLst>
      <p:ext uri="{BB962C8B-B14F-4D97-AF65-F5344CB8AC3E}">
        <p14:creationId xmlns:p14="http://schemas.microsoft.com/office/powerpoint/2010/main" val="4035158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52</a:t>
            </a:fld>
            <a:endParaRPr lang="zh-CN" altLang="en-US"/>
          </a:p>
        </p:txBody>
      </p:sp>
    </p:spTree>
    <p:extLst>
      <p:ext uri="{BB962C8B-B14F-4D97-AF65-F5344CB8AC3E}">
        <p14:creationId xmlns:p14="http://schemas.microsoft.com/office/powerpoint/2010/main" val="3412651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53</a:t>
            </a:fld>
            <a:endParaRPr lang="zh-CN" altLang="en-US"/>
          </a:p>
        </p:txBody>
      </p:sp>
    </p:spTree>
    <p:extLst>
      <p:ext uri="{BB962C8B-B14F-4D97-AF65-F5344CB8AC3E}">
        <p14:creationId xmlns:p14="http://schemas.microsoft.com/office/powerpoint/2010/main" val="4246435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41</a:t>
            </a:fld>
            <a:endParaRPr lang="zh-CN" altLang="en-US"/>
          </a:p>
        </p:txBody>
      </p:sp>
    </p:spTree>
    <p:extLst>
      <p:ext uri="{BB962C8B-B14F-4D97-AF65-F5344CB8AC3E}">
        <p14:creationId xmlns:p14="http://schemas.microsoft.com/office/powerpoint/2010/main" val="1117379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42</a:t>
            </a:fld>
            <a:endParaRPr lang="zh-CN" altLang="en-US"/>
          </a:p>
        </p:txBody>
      </p:sp>
    </p:spTree>
    <p:extLst>
      <p:ext uri="{BB962C8B-B14F-4D97-AF65-F5344CB8AC3E}">
        <p14:creationId xmlns:p14="http://schemas.microsoft.com/office/powerpoint/2010/main" val="125700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43</a:t>
            </a:fld>
            <a:endParaRPr lang="zh-CN" altLang="en-US"/>
          </a:p>
        </p:txBody>
      </p:sp>
    </p:spTree>
    <p:extLst>
      <p:ext uri="{BB962C8B-B14F-4D97-AF65-F5344CB8AC3E}">
        <p14:creationId xmlns:p14="http://schemas.microsoft.com/office/powerpoint/2010/main" val="250629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44</a:t>
            </a:fld>
            <a:endParaRPr lang="zh-CN" altLang="en-US"/>
          </a:p>
        </p:txBody>
      </p:sp>
    </p:spTree>
    <p:extLst>
      <p:ext uri="{BB962C8B-B14F-4D97-AF65-F5344CB8AC3E}">
        <p14:creationId xmlns:p14="http://schemas.microsoft.com/office/powerpoint/2010/main" val="409819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45</a:t>
            </a:fld>
            <a:endParaRPr lang="zh-CN" altLang="en-US"/>
          </a:p>
        </p:txBody>
      </p:sp>
    </p:spTree>
    <p:extLst>
      <p:ext uri="{BB962C8B-B14F-4D97-AF65-F5344CB8AC3E}">
        <p14:creationId xmlns:p14="http://schemas.microsoft.com/office/powerpoint/2010/main" val="3379209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46</a:t>
            </a:fld>
            <a:endParaRPr lang="zh-CN" altLang="en-US"/>
          </a:p>
        </p:txBody>
      </p:sp>
    </p:spTree>
    <p:extLst>
      <p:ext uri="{BB962C8B-B14F-4D97-AF65-F5344CB8AC3E}">
        <p14:creationId xmlns:p14="http://schemas.microsoft.com/office/powerpoint/2010/main" val="1256943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47</a:t>
            </a:fld>
            <a:endParaRPr lang="zh-CN" altLang="en-US"/>
          </a:p>
        </p:txBody>
      </p:sp>
    </p:spTree>
    <p:extLst>
      <p:ext uri="{BB962C8B-B14F-4D97-AF65-F5344CB8AC3E}">
        <p14:creationId xmlns:p14="http://schemas.microsoft.com/office/powerpoint/2010/main" val="1087568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48</a:t>
            </a:fld>
            <a:endParaRPr lang="zh-CN" altLang="en-US"/>
          </a:p>
        </p:txBody>
      </p:sp>
    </p:spTree>
    <p:extLst>
      <p:ext uri="{BB962C8B-B14F-4D97-AF65-F5344CB8AC3E}">
        <p14:creationId xmlns:p14="http://schemas.microsoft.com/office/powerpoint/2010/main" val="59564511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8907260-9BBF-4D7E-A677-02A046483846}"/>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b="16059"/>
          <a:stretch/>
        </p:blipFill>
        <p:spPr>
          <a:xfrm>
            <a:off x="0" y="-12031"/>
            <a:ext cx="12245332" cy="6862094"/>
          </a:xfrm>
          <a:prstGeom prst="rect">
            <a:avLst/>
          </a:prstGeom>
        </p:spPr>
      </p:pic>
      <p:sp>
        <p:nvSpPr>
          <p:cNvPr id="22" name="矩形 21">
            <a:extLst>
              <a:ext uri="{FF2B5EF4-FFF2-40B4-BE49-F238E27FC236}">
                <a16:creationId xmlns:a16="http://schemas.microsoft.com/office/drawing/2014/main" id="{19A1D8DB-9BD7-4B48-BD8C-84834228A4F5}"/>
              </a:ext>
            </a:extLst>
          </p:cNvPr>
          <p:cNvSpPr/>
          <p:nvPr userDrawn="1"/>
        </p:nvSpPr>
        <p:spPr>
          <a:xfrm>
            <a:off x="-87762" y="-70190"/>
            <a:ext cx="12333094" cy="6945489"/>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标题 1"/>
          <p:cNvSpPr>
            <a:spLocks noGrp="1"/>
          </p:cNvSpPr>
          <p:nvPr>
            <p:ph type="ctrTitle"/>
          </p:nvPr>
        </p:nvSpPr>
        <p:spPr>
          <a:xfrm>
            <a:off x="2913516" y="967242"/>
            <a:ext cx="6364968" cy="2387600"/>
          </a:xfrm>
        </p:spPr>
        <p:txBody>
          <a:bodyPr anchor="b">
            <a:normAutofit/>
          </a:bodyPr>
          <a:lstStyle>
            <a:lvl1pPr algn="l">
              <a:defRPr sz="4800" b="1">
                <a:solidFill>
                  <a:schemeClr val="bg1"/>
                </a:solidFill>
                <a:latin typeface="+mj-ea"/>
                <a:ea typeface="+mj-ea"/>
              </a:defRPr>
            </a:lvl1pPr>
          </a:lstStyle>
          <a:p>
            <a:r>
              <a:rPr lang="zh-CN" altLang="en-US" dirty="0"/>
              <a:t>单击此处编辑母版标题样式</a:t>
            </a:r>
          </a:p>
        </p:txBody>
      </p:sp>
      <p:sp>
        <p:nvSpPr>
          <p:cNvPr id="3" name="副标题 2"/>
          <p:cNvSpPr>
            <a:spLocks noGrp="1"/>
          </p:cNvSpPr>
          <p:nvPr>
            <p:ph type="subTitle" idx="1"/>
          </p:nvPr>
        </p:nvSpPr>
        <p:spPr>
          <a:xfrm>
            <a:off x="2913516" y="3446917"/>
            <a:ext cx="6364968" cy="1655762"/>
          </a:xfrm>
        </p:spPr>
        <p:txBody>
          <a:bodyPr>
            <a:normAutofit/>
          </a:bodyPr>
          <a:lstStyle>
            <a:lvl1pPr marL="0" indent="0" algn="l">
              <a:buNone/>
              <a:defRPr sz="1600" b="0">
                <a:solidFill>
                  <a:schemeClr val="bg1"/>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grpSp>
        <p:nvGrpSpPr>
          <p:cNvPr id="28" name="组合 27">
            <a:extLst>
              <a:ext uri="{FF2B5EF4-FFF2-40B4-BE49-F238E27FC236}">
                <a16:creationId xmlns:a16="http://schemas.microsoft.com/office/drawing/2014/main" id="{D8B8D8F5-14E6-4E9F-9152-CDCF535B857C}"/>
              </a:ext>
            </a:extLst>
          </p:cNvPr>
          <p:cNvGrpSpPr/>
          <p:nvPr userDrawn="1"/>
        </p:nvGrpSpPr>
        <p:grpSpPr>
          <a:xfrm>
            <a:off x="2359022" y="1975616"/>
            <a:ext cx="339226" cy="2287874"/>
            <a:chOff x="2485793" y="2025877"/>
            <a:chExt cx="339226" cy="2287874"/>
          </a:xfrm>
        </p:grpSpPr>
        <p:sp>
          <p:nvSpPr>
            <p:cNvPr id="18" name="矩形 17">
              <a:extLst>
                <a:ext uri="{FF2B5EF4-FFF2-40B4-BE49-F238E27FC236}">
                  <a16:creationId xmlns:a16="http://schemas.microsoft.com/office/drawing/2014/main" id="{8817C7EE-F9E4-4850-AB01-A3A3EF54797B}"/>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BDA77D88-583F-4523-B617-690C836D31B3}"/>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1DBC3CD-DFE4-463C-BC8E-6FC0A79B807D}"/>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9" name="组合 28">
            <a:extLst>
              <a:ext uri="{FF2B5EF4-FFF2-40B4-BE49-F238E27FC236}">
                <a16:creationId xmlns:a16="http://schemas.microsoft.com/office/drawing/2014/main" id="{07EC172E-ADD8-4629-A007-045FF987BFBB}"/>
              </a:ext>
            </a:extLst>
          </p:cNvPr>
          <p:cNvGrpSpPr/>
          <p:nvPr userDrawn="1"/>
        </p:nvGrpSpPr>
        <p:grpSpPr>
          <a:xfrm flipH="1">
            <a:off x="9472434" y="1975616"/>
            <a:ext cx="339226" cy="2287874"/>
            <a:chOff x="2485793" y="2025877"/>
            <a:chExt cx="339226" cy="2287874"/>
          </a:xfrm>
        </p:grpSpPr>
        <p:sp>
          <p:nvSpPr>
            <p:cNvPr id="30" name="矩形 29">
              <a:extLst>
                <a:ext uri="{FF2B5EF4-FFF2-40B4-BE49-F238E27FC236}">
                  <a16:creationId xmlns:a16="http://schemas.microsoft.com/office/drawing/2014/main" id="{15B5D6A4-15A5-46F7-B949-17F83821D181}"/>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050C6354-B092-482E-AD44-2021AC07F876}"/>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910FCA8-FE31-4980-AA0F-42094BD78E05}"/>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59C0B551-B9E4-4B44-B1CD-D3BED3D5B0BC}" type="datetime1">
              <a:rPr lang="zh-CN" altLang="en-US" smtClean="0"/>
              <a:t>2024/1/22</a:t>
            </a:fld>
            <a:endParaRPr lang="zh-CN" altLang="en-US"/>
          </a:p>
        </p:txBody>
      </p:sp>
    </p:spTree>
    <p:extLst>
      <p:ext uri="{BB962C8B-B14F-4D97-AF65-F5344CB8AC3E}">
        <p14:creationId xmlns:p14="http://schemas.microsoft.com/office/powerpoint/2010/main" val="291549104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8907260-9BBF-4D7E-A677-02A046483846}"/>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b="12874"/>
          <a:stretch/>
        </p:blipFill>
        <p:spPr>
          <a:xfrm>
            <a:off x="0" y="-12031"/>
            <a:ext cx="12245332" cy="7122514"/>
          </a:xfrm>
          <a:prstGeom prst="rect">
            <a:avLst/>
          </a:prstGeom>
        </p:spPr>
      </p:pic>
      <p:sp>
        <p:nvSpPr>
          <p:cNvPr id="22" name="矩形 21">
            <a:extLst>
              <a:ext uri="{FF2B5EF4-FFF2-40B4-BE49-F238E27FC236}">
                <a16:creationId xmlns:a16="http://schemas.microsoft.com/office/drawing/2014/main" id="{19A1D8DB-9BD7-4B48-BD8C-84834228A4F5}"/>
              </a:ext>
            </a:extLst>
          </p:cNvPr>
          <p:cNvSpPr/>
          <p:nvPr userDrawn="1"/>
        </p:nvSpPr>
        <p:spPr>
          <a:xfrm>
            <a:off x="-26667" y="-12031"/>
            <a:ext cx="12399641" cy="6998397"/>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CFC07C7D-A3E4-4DD5-BE00-4F818006E4A5}" type="datetime1">
              <a:rPr lang="zh-CN" altLang="en-US" smtClean="0"/>
              <a:t>2024/1/22</a:t>
            </a:fld>
            <a:endParaRPr lang="zh-CN" altLang="en-US"/>
          </a:p>
        </p:txBody>
      </p:sp>
    </p:spTree>
    <p:extLst>
      <p:ext uri="{BB962C8B-B14F-4D97-AF65-F5344CB8AC3E}">
        <p14:creationId xmlns:p14="http://schemas.microsoft.com/office/powerpoint/2010/main" val="38353220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31E6D3-55AB-441B-8B48-0E5B7D6F1457}" type="datetime1">
              <a:rPr lang="zh-CN" altLang="en-US" smtClean="0"/>
              <a:t>2024/1/22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11532" y="6356350"/>
            <a:ext cx="2743200" cy="365125"/>
          </a:xfrm>
        </p:spPr>
        <p:txBody>
          <a:bodyPr/>
          <a:lstStyle>
            <a:lvl1pPr>
              <a:defRPr sz="2000" b="1">
                <a:latin typeface="+mj-ea"/>
                <a:ea typeface="+mj-ea"/>
              </a:defRPr>
            </a:lvl1pPr>
          </a:lstStyle>
          <a:p>
            <a:fld id="{9CA54AC7-8B74-4520-B1EE-E45E3D31081A}" type="slidenum">
              <a:rPr lang="zh-CN" altLang="en-US" smtClean="0"/>
              <a:pPr/>
              <a:t>‹#›</a:t>
            </a:fld>
            <a:endParaRPr lang="zh-CN" altLang="en-US"/>
          </a:p>
        </p:txBody>
      </p:sp>
      <p:grpSp>
        <p:nvGrpSpPr>
          <p:cNvPr id="78" name="组合 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0599A7E-125D-4CA3-9EB3-3CB4BBBC241A}"/>
              </a:ext>
            </a:extLst>
          </p:cNvPr>
          <p:cNvGrpSpPr>
            <a:grpSpLocks noChangeAspect="1"/>
          </p:cNvGrpSpPr>
          <p:nvPr userDrawn="1"/>
        </p:nvGrpSpPr>
        <p:grpSpPr>
          <a:xfrm>
            <a:off x="9687900" y="199261"/>
            <a:ext cx="2163112" cy="395637"/>
            <a:chOff x="1092457" y="2513859"/>
            <a:chExt cx="10007056" cy="1830307"/>
          </a:xfrm>
        </p:grpSpPr>
        <p:grpSp>
          <p:nvGrpSpPr>
            <p:cNvPr id="79" name="í$lidè">
              <a:extLst>
                <a:ext uri="{FF2B5EF4-FFF2-40B4-BE49-F238E27FC236}">
                  <a16:creationId xmlns:a16="http://schemas.microsoft.com/office/drawing/2014/main" id="{F025D6EE-B59D-4EDD-8D91-4690DED3E08C}"/>
                </a:ext>
              </a:extLst>
            </p:cNvPr>
            <p:cNvGrpSpPr/>
            <p:nvPr/>
          </p:nvGrpSpPr>
          <p:grpSpPr>
            <a:xfrm>
              <a:off x="1092457" y="2518457"/>
              <a:ext cx="1816534" cy="1825709"/>
              <a:chOff x="2622550" y="2797175"/>
              <a:chExt cx="1260475" cy="1266825"/>
            </a:xfrm>
          </p:grpSpPr>
          <p:sp>
            <p:nvSpPr>
              <p:cNvPr id="130" name="íSļîḋê">
                <a:extLst>
                  <a:ext uri="{FF2B5EF4-FFF2-40B4-BE49-F238E27FC236}">
                    <a16:creationId xmlns:a16="http://schemas.microsoft.com/office/drawing/2014/main" id="{C1A4B7A5-0CF0-4AD7-BCD7-7C52CBA09F9D}"/>
                  </a:ext>
                </a:extLst>
              </p:cNvPr>
              <p:cNvSpPr/>
              <p:nvPr/>
            </p:nvSpPr>
            <p:spPr bwMode="auto">
              <a:xfrm>
                <a:off x="3117850" y="2867025"/>
                <a:ext cx="19050" cy="30163"/>
              </a:xfrm>
              <a:custGeom>
                <a:avLst/>
                <a:gdLst>
                  <a:gd name="T0" fmla="*/ 0 w 6"/>
                  <a:gd name="T1" fmla="*/ 1 h 9"/>
                  <a:gd name="T2" fmla="*/ 4 w 6"/>
                  <a:gd name="T3" fmla="*/ 9 h 9"/>
                  <a:gd name="T4" fmla="*/ 5 w 6"/>
                  <a:gd name="T5" fmla="*/ 9 h 9"/>
                  <a:gd name="T6" fmla="*/ 6 w 6"/>
                  <a:gd name="T7" fmla="*/ 8 h 9"/>
                  <a:gd name="T8" fmla="*/ 2 w 6"/>
                  <a:gd name="T9" fmla="*/ 0 h 9"/>
                  <a:gd name="T10" fmla="*/ 0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0" y="1"/>
                    </a:moveTo>
                    <a:cubicBezTo>
                      <a:pt x="2" y="4"/>
                      <a:pt x="0" y="9"/>
                      <a:pt x="4" y="9"/>
                    </a:cubicBezTo>
                    <a:cubicBezTo>
                      <a:pt x="5" y="9"/>
                      <a:pt x="5" y="9"/>
                      <a:pt x="5" y="9"/>
                    </a:cubicBezTo>
                    <a:cubicBezTo>
                      <a:pt x="6" y="9"/>
                      <a:pt x="6" y="8"/>
                      <a:pt x="6" y="8"/>
                    </a:cubicBezTo>
                    <a:cubicBezTo>
                      <a:pt x="6" y="5"/>
                      <a:pt x="4" y="2"/>
                      <a:pt x="2" y="0"/>
                    </a:cubicBezTo>
                    <a:lnTo>
                      <a:pt x="0"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šļíḍé">
                <a:extLst>
                  <a:ext uri="{FF2B5EF4-FFF2-40B4-BE49-F238E27FC236}">
                    <a16:creationId xmlns:a16="http://schemas.microsoft.com/office/drawing/2014/main" id="{360A5228-B636-475A-9058-F29E0D5EC26D}"/>
                  </a:ext>
                </a:extLst>
              </p:cNvPr>
              <p:cNvSpPr/>
              <p:nvPr/>
            </p:nvSpPr>
            <p:spPr bwMode="auto">
              <a:xfrm>
                <a:off x="3117850" y="2860675"/>
                <a:ext cx="92075" cy="131763"/>
              </a:xfrm>
              <a:custGeom>
                <a:avLst/>
                <a:gdLst>
                  <a:gd name="T0" fmla="*/ 9 w 28"/>
                  <a:gd name="T1" fmla="*/ 4 h 40"/>
                  <a:gd name="T2" fmla="*/ 15 w 28"/>
                  <a:gd name="T3" fmla="*/ 7 h 40"/>
                  <a:gd name="T4" fmla="*/ 7 w 28"/>
                  <a:gd name="T5" fmla="*/ 14 h 40"/>
                  <a:gd name="T6" fmla="*/ 0 w 28"/>
                  <a:gd name="T7" fmla="*/ 24 h 40"/>
                  <a:gd name="T8" fmla="*/ 6 w 28"/>
                  <a:gd name="T9" fmla="*/ 29 h 40"/>
                  <a:gd name="T10" fmla="*/ 12 w 28"/>
                  <a:gd name="T11" fmla="*/ 15 h 40"/>
                  <a:gd name="T12" fmla="*/ 23 w 28"/>
                  <a:gd name="T13" fmla="*/ 13 h 40"/>
                  <a:gd name="T14" fmla="*/ 18 w 28"/>
                  <a:gd name="T15" fmla="*/ 18 h 40"/>
                  <a:gd name="T16" fmla="*/ 16 w 28"/>
                  <a:gd name="T17" fmla="*/ 18 h 40"/>
                  <a:gd name="T18" fmla="*/ 15 w 28"/>
                  <a:gd name="T19" fmla="*/ 18 h 40"/>
                  <a:gd name="T20" fmla="*/ 11 w 28"/>
                  <a:gd name="T21" fmla="*/ 24 h 40"/>
                  <a:gd name="T22" fmla="*/ 16 w 28"/>
                  <a:gd name="T23" fmla="*/ 20 h 40"/>
                  <a:gd name="T24" fmla="*/ 16 w 28"/>
                  <a:gd name="T25" fmla="*/ 25 h 40"/>
                  <a:gd name="T26" fmla="*/ 16 w 28"/>
                  <a:gd name="T27" fmla="*/ 26 h 40"/>
                  <a:gd name="T28" fmla="*/ 17 w 28"/>
                  <a:gd name="T29" fmla="*/ 28 h 40"/>
                  <a:gd name="T30" fmla="*/ 9 w 28"/>
                  <a:gd name="T31" fmla="*/ 31 h 40"/>
                  <a:gd name="T32" fmla="*/ 12 w 28"/>
                  <a:gd name="T33" fmla="*/ 33 h 40"/>
                  <a:gd name="T34" fmla="*/ 13 w 28"/>
                  <a:gd name="T35" fmla="*/ 33 h 40"/>
                  <a:gd name="T36" fmla="*/ 19 w 28"/>
                  <a:gd name="T37" fmla="*/ 31 h 40"/>
                  <a:gd name="T38" fmla="*/ 11 w 28"/>
                  <a:gd name="T39" fmla="*/ 37 h 40"/>
                  <a:gd name="T40" fmla="*/ 23 w 28"/>
                  <a:gd name="T41" fmla="*/ 34 h 40"/>
                  <a:gd name="T42" fmla="*/ 22 w 28"/>
                  <a:gd name="T43" fmla="*/ 29 h 40"/>
                  <a:gd name="T44" fmla="*/ 23 w 28"/>
                  <a:gd name="T45" fmla="*/ 29 h 40"/>
                  <a:gd name="T46" fmla="*/ 27 w 28"/>
                  <a:gd name="T47" fmla="*/ 29 h 40"/>
                  <a:gd name="T48" fmla="*/ 28 w 28"/>
                  <a:gd name="T49" fmla="*/ 28 h 40"/>
                  <a:gd name="T50" fmla="*/ 26 w 28"/>
                  <a:gd name="T51" fmla="*/ 25 h 40"/>
                  <a:gd name="T52" fmla="*/ 21 w 28"/>
                  <a:gd name="T53" fmla="*/ 25 h 40"/>
                  <a:gd name="T54" fmla="*/ 20 w 28"/>
                  <a:gd name="T55" fmla="*/ 27 h 40"/>
                  <a:gd name="T56" fmla="*/ 18 w 28"/>
                  <a:gd name="T57" fmla="*/ 26 h 40"/>
                  <a:gd name="T58" fmla="*/ 21 w 28"/>
                  <a:gd name="T59" fmla="*/ 22 h 40"/>
                  <a:gd name="T60" fmla="*/ 20 w 28"/>
                  <a:gd name="T61" fmla="*/ 19 h 40"/>
                  <a:gd name="T62" fmla="*/ 23 w 28"/>
                  <a:gd name="T63" fmla="*/ 19 h 40"/>
                  <a:gd name="T64" fmla="*/ 26 w 28"/>
                  <a:gd name="T65" fmla="*/ 15 h 40"/>
                  <a:gd name="T66" fmla="*/ 26 w 28"/>
                  <a:gd name="T67" fmla="*/ 14 h 40"/>
                  <a:gd name="T68" fmla="*/ 21 w 28"/>
                  <a:gd name="T69" fmla="*/ 8 h 40"/>
                  <a:gd name="T70" fmla="*/ 18 w 28"/>
                  <a:gd name="T71" fmla="*/ 7 h 40"/>
                  <a:gd name="T72" fmla="*/ 25 w 28"/>
                  <a:gd name="T73" fmla="*/ 2 h 40"/>
                  <a:gd name="T74" fmla="*/ 21 w 28"/>
                  <a:gd name="T75" fmla="*/ 0 h 40"/>
                  <a:gd name="T76" fmla="*/ 19 w 28"/>
                  <a:gd name="T77" fmla="*/ 0 h 40"/>
                  <a:gd name="T78" fmla="*/ 9 w 28"/>
                  <a:gd name="T7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40">
                    <a:moveTo>
                      <a:pt x="9" y="4"/>
                    </a:moveTo>
                    <a:cubicBezTo>
                      <a:pt x="15" y="7"/>
                      <a:pt x="15" y="7"/>
                      <a:pt x="15" y="7"/>
                    </a:cubicBezTo>
                    <a:cubicBezTo>
                      <a:pt x="13" y="9"/>
                      <a:pt x="9" y="12"/>
                      <a:pt x="7" y="14"/>
                    </a:cubicBezTo>
                    <a:cubicBezTo>
                      <a:pt x="6" y="15"/>
                      <a:pt x="0" y="23"/>
                      <a:pt x="0" y="24"/>
                    </a:cubicBezTo>
                    <a:cubicBezTo>
                      <a:pt x="0" y="28"/>
                      <a:pt x="3" y="29"/>
                      <a:pt x="6" y="29"/>
                    </a:cubicBezTo>
                    <a:cubicBezTo>
                      <a:pt x="7" y="21"/>
                      <a:pt x="9" y="19"/>
                      <a:pt x="12" y="15"/>
                    </a:cubicBezTo>
                    <a:cubicBezTo>
                      <a:pt x="15" y="11"/>
                      <a:pt x="19" y="6"/>
                      <a:pt x="23" y="13"/>
                    </a:cubicBezTo>
                    <a:cubicBezTo>
                      <a:pt x="18" y="18"/>
                      <a:pt x="18" y="18"/>
                      <a:pt x="18" y="18"/>
                    </a:cubicBezTo>
                    <a:cubicBezTo>
                      <a:pt x="17" y="18"/>
                      <a:pt x="17" y="18"/>
                      <a:pt x="16" y="18"/>
                    </a:cubicBezTo>
                    <a:cubicBezTo>
                      <a:pt x="15" y="18"/>
                      <a:pt x="15" y="18"/>
                      <a:pt x="15" y="18"/>
                    </a:cubicBezTo>
                    <a:cubicBezTo>
                      <a:pt x="12" y="18"/>
                      <a:pt x="11" y="21"/>
                      <a:pt x="11" y="24"/>
                    </a:cubicBezTo>
                    <a:cubicBezTo>
                      <a:pt x="14" y="23"/>
                      <a:pt x="14" y="21"/>
                      <a:pt x="16" y="20"/>
                    </a:cubicBezTo>
                    <a:cubicBezTo>
                      <a:pt x="18" y="20"/>
                      <a:pt x="16" y="23"/>
                      <a:pt x="16" y="25"/>
                    </a:cubicBezTo>
                    <a:cubicBezTo>
                      <a:pt x="16" y="26"/>
                      <a:pt x="16" y="26"/>
                      <a:pt x="16" y="26"/>
                    </a:cubicBezTo>
                    <a:cubicBezTo>
                      <a:pt x="16" y="27"/>
                      <a:pt x="17" y="27"/>
                      <a:pt x="17" y="28"/>
                    </a:cubicBezTo>
                    <a:cubicBezTo>
                      <a:pt x="9" y="31"/>
                      <a:pt x="9" y="31"/>
                      <a:pt x="9" y="31"/>
                    </a:cubicBezTo>
                    <a:cubicBezTo>
                      <a:pt x="10" y="32"/>
                      <a:pt x="10" y="33"/>
                      <a:pt x="12" y="33"/>
                    </a:cubicBezTo>
                    <a:cubicBezTo>
                      <a:pt x="13" y="33"/>
                      <a:pt x="13" y="33"/>
                      <a:pt x="13" y="33"/>
                    </a:cubicBezTo>
                    <a:cubicBezTo>
                      <a:pt x="14" y="33"/>
                      <a:pt x="17" y="31"/>
                      <a:pt x="19" y="31"/>
                    </a:cubicBezTo>
                    <a:cubicBezTo>
                      <a:pt x="19" y="35"/>
                      <a:pt x="12" y="34"/>
                      <a:pt x="11" y="37"/>
                    </a:cubicBezTo>
                    <a:cubicBezTo>
                      <a:pt x="17" y="37"/>
                      <a:pt x="20" y="40"/>
                      <a:pt x="23" y="34"/>
                    </a:cubicBezTo>
                    <a:cubicBezTo>
                      <a:pt x="22" y="29"/>
                      <a:pt x="22" y="29"/>
                      <a:pt x="22" y="29"/>
                    </a:cubicBezTo>
                    <a:cubicBezTo>
                      <a:pt x="23" y="29"/>
                      <a:pt x="23" y="29"/>
                      <a:pt x="23" y="29"/>
                    </a:cubicBezTo>
                    <a:cubicBezTo>
                      <a:pt x="25" y="29"/>
                      <a:pt x="26" y="29"/>
                      <a:pt x="27" y="29"/>
                    </a:cubicBezTo>
                    <a:cubicBezTo>
                      <a:pt x="27" y="29"/>
                      <a:pt x="28" y="28"/>
                      <a:pt x="28" y="28"/>
                    </a:cubicBezTo>
                    <a:cubicBezTo>
                      <a:pt x="28" y="26"/>
                      <a:pt x="28" y="25"/>
                      <a:pt x="26" y="25"/>
                    </a:cubicBezTo>
                    <a:cubicBezTo>
                      <a:pt x="21" y="25"/>
                      <a:pt x="21" y="25"/>
                      <a:pt x="21" y="25"/>
                    </a:cubicBezTo>
                    <a:cubicBezTo>
                      <a:pt x="20" y="27"/>
                      <a:pt x="20" y="27"/>
                      <a:pt x="20" y="27"/>
                    </a:cubicBezTo>
                    <a:cubicBezTo>
                      <a:pt x="18" y="26"/>
                      <a:pt x="18" y="26"/>
                      <a:pt x="18" y="26"/>
                    </a:cubicBezTo>
                    <a:cubicBezTo>
                      <a:pt x="21" y="22"/>
                      <a:pt x="21" y="22"/>
                      <a:pt x="21" y="22"/>
                    </a:cubicBezTo>
                    <a:cubicBezTo>
                      <a:pt x="20" y="19"/>
                      <a:pt x="20" y="19"/>
                      <a:pt x="20" y="19"/>
                    </a:cubicBezTo>
                    <a:cubicBezTo>
                      <a:pt x="23" y="19"/>
                      <a:pt x="23" y="19"/>
                      <a:pt x="23" y="19"/>
                    </a:cubicBezTo>
                    <a:cubicBezTo>
                      <a:pt x="24" y="17"/>
                      <a:pt x="26" y="17"/>
                      <a:pt x="26" y="15"/>
                    </a:cubicBezTo>
                    <a:cubicBezTo>
                      <a:pt x="26" y="14"/>
                      <a:pt x="26" y="14"/>
                      <a:pt x="26" y="14"/>
                    </a:cubicBezTo>
                    <a:cubicBezTo>
                      <a:pt x="26" y="11"/>
                      <a:pt x="23" y="9"/>
                      <a:pt x="21" y="8"/>
                    </a:cubicBezTo>
                    <a:cubicBezTo>
                      <a:pt x="18" y="7"/>
                      <a:pt x="18" y="7"/>
                      <a:pt x="18" y="7"/>
                    </a:cubicBezTo>
                    <a:cubicBezTo>
                      <a:pt x="19" y="5"/>
                      <a:pt x="25" y="4"/>
                      <a:pt x="25" y="2"/>
                    </a:cubicBezTo>
                    <a:cubicBezTo>
                      <a:pt x="25" y="0"/>
                      <a:pt x="23" y="0"/>
                      <a:pt x="21" y="0"/>
                    </a:cubicBezTo>
                    <a:cubicBezTo>
                      <a:pt x="19" y="0"/>
                      <a:pt x="19" y="0"/>
                      <a:pt x="19" y="0"/>
                    </a:cubicBezTo>
                    <a:cubicBezTo>
                      <a:pt x="18" y="0"/>
                      <a:pt x="15" y="4"/>
                      <a:pt x="9"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Sḷîḍè">
                <a:extLst>
                  <a:ext uri="{FF2B5EF4-FFF2-40B4-BE49-F238E27FC236}">
                    <a16:creationId xmlns:a16="http://schemas.microsoft.com/office/drawing/2014/main" id="{8C8A10D3-83B2-4378-A30B-3869819FA6EC}"/>
                  </a:ext>
                </a:extLst>
              </p:cNvPr>
              <p:cNvSpPr/>
              <p:nvPr/>
            </p:nvSpPr>
            <p:spPr bwMode="auto">
              <a:xfrm>
                <a:off x="2935288" y="2916238"/>
                <a:ext cx="128588" cy="146050"/>
              </a:xfrm>
              <a:custGeom>
                <a:avLst/>
                <a:gdLst>
                  <a:gd name="T0" fmla="*/ 19 w 39"/>
                  <a:gd name="T1" fmla="*/ 9 h 44"/>
                  <a:gd name="T2" fmla="*/ 14 w 39"/>
                  <a:gd name="T3" fmla="*/ 12 h 44"/>
                  <a:gd name="T4" fmla="*/ 12 w 39"/>
                  <a:gd name="T5" fmla="*/ 15 h 44"/>
                  <a:gd name="T6" fmla="*/ 10 w 39"/>
                  <a:gd name="T7" fmla="*/ 24 h 44"/>
                  <a:gd name="T8" fmla="*/ 8 w 39"/>
                  <a:gd name="T9" fmla="*/ 12 h 44"/>
                  <a:gd name="T10" fmla="*/ 4 w 39"/>
                  <a:gd name="T11" fmla="*/ 11 h 44"/>
                  <a:gd name="T12" fmla="*/ 5 w 39"/>
                  <a:gd name="T13" fmla="*/ 15 h 44"/>
                  <a:gd name="T14" fmla="*/ 8 w 39"/>
                  <a:gd name="T15" fmla="*/ 29 h 44"/>
                  <a:gd name="T16" fmla="*/ 16 w 39"/>
                  <a:gd name="T17" fmla="*/ 37 h 44"/>
                  <a:gd name="T18" fmla="*/ 23 w 39"/>
                  <a:gd name="T19" fmla="*/ 39 h 44"/>
                  <a:gd name="T20" fmla="*/ 18 w 39"/>
                  <a:gd name="T21" fmla="*/ 26 h 44"/>
                  <a:gd name="T22" fmla="*/ 17 w 39"/>
                  <a:gd name="T23" fmla="*/ 17 h 44"/>
                  <a:gd name="T24" fmla="*/ 19 w 39"/>
                  <a:gd name="T25" fmla="*/ 25 h 44"/>
                  <a:gd name="T26" fmla="*/ 21 w 39"/>
                  <a:gd name="T27" fmla="*/ 33 h 44"/>
                  <a:gd name="T28" fmla="*/ 33 w 39"/>
                  <a:gd name="T29" fmla="*/ 32 h 44"/>
                  <a:gd name="T30" fmla="*/ 36 w 39"/>
                  <a:gd name="T31" fmla="*/ 26 h 44"/>
                  <a:gd name="T32" fmla="*/ 37 w 39"/>
                  <a:gd name="T33" fmla="*/ 11 h 44"/>
                  <a:gd name="T34" fmla="*/ 33 w 39"/>
                  <a:gd name="T35" fmla="*/ 10 h 44"/>
                  <a:gd name="T36" fmla="*/ 17 w 39"/>
                  <a:gd name="T37" fmla="*/ 0 h 44"/>
                  <a:gd name="T38" fmla="*/ 15 w 39"/>
                  <a:gd name="T39" fmla="*/ 1 h 44"/>
                  <a:gd name="T40" fmla="*/ 14 w 39"/>
                  <a:gd name="T41" fmla="*/ 24 h 44"/>
                  <a:gd name="T42" fmla="*/ 16 w 39"/>
                  <a:gd name="T43" fmla="*/ 25 h 44"/>
                  <a:gd name="T44" fmla="*/ 14 w 39"/>
                  <a:gd name="T45" fmla="*/ 27 h 44"/>
                  <a:gd name="T46" fmla="*/ 13 w 39"/>
                  <a:gd name="T47" fmla="*/ 19 h 44"/>
                  <a:gd name="T48" fmla="*/ 12 w 39"/>
                  <a:gd name="T49" fmla="*/ 21 h 44"/>
                  <a:gd name="T50" fmla="*/ 14 w 39"/>
                  <a:gd name="T51" fmla="*/ 34 h 44"/>
                  <a:gd name="T52" fmla="*/ 12 w 39"/>
                  <a:gd name="T53" fmla="*/ 32 h 44"/>
                  <a:gd name="T54" fmla="*/ 25 w 39"/>
                  <a:gd name="T55" fmla="*/ 22 h 44"/>
                  <a:gd name="T56" fmla="*/ 24 w 39"/>
                  <a:gd name="T57" fmla="*/ 24 h 44"/>
                  <a:gd name="T58" fmla="*/ 21 w 39"/>
                  <a:gd name="T59" fmla="*/ 13 h 44"/>
                  <a:gd name="T60" fmla="*/ 20 w 39"/>
                  <a:gd name="T61" fmla="*/ 14 h 44"/>
                  <a:gd name="T62" fmla="*/ 30 w 39"/>
                  <a:gd name="T63" fmla="*/ 13 h 44"/>
                  <a:gd name="T64" fmla="*/ 30 w 39"/>
                  <a:gd name="T65"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4">
                    <a:moveTo>
                      <a:pt x="15" y="1"/>
                    </a:moveTo>
                    <a:cubicBezTo>
                      <a:pt x="15" y="3"/>
                      <a:pt x="19" y="7"/>
                      <a:pt x="19" y="9"/>
                    </a:cubicBezTo>
                    <a:cubicBezTo>
                      <a:pt x="15" y="8"/>
                      <a:pt x="15" y="8"/>
                      <a:pt x="15" y="8"/>
                    </a:cubicBezTo>
                    <a:cubicBezTo>
                      <a:pt x="14" y="9"/>
                      <a:pt x="12" y="10"/>
                      <a:pt x="14" y="12"/>
                    </a:cubicBezTo>
                    <a:cubicBezTo>
                      <a:pt x="16" y="13"/>
                      <a:pt x="17" y="13"/>
                      <a:pt x="16" y="16"/>
                    </a:cubicBezTo>
                    <a:cubicBezTo>
                      <a:pt x="15" y="16"/>
                      <a:pt x="13" y="15"/>
                      <a:pt x="12" y="15"/>
                    </a:cubicBezTo>
                    <a:cubicBezTo>
                      <a:pt x="11" y="15"/>
                      <a:pt x="10" y="15"/>
                      <a:pt x="10" y="16"/>
                    </a:cubicBezTo>
                    <a:cubicBezTo>
                      <a:pt x="10" y="24"/>
                      <a:pt x="10" y="24"/>
                      <a:pt x="10" y="24"/>
                    </a:cubicBezTo>
                    <a:cubicBezTo>
                      <a:pt x="4" y="29"/>
                      <a:pt x="4" y="29"/>
                      <a:pt x="4" y="29"/>
                    </a:cubicBezTo>
                    <a:cubicBezTo>
                      <a:pt x="6" y="24"/>
                      <a:pt x="8" y="19"/>
                      <a:pt x="8" y="12"/>
                    </a:cubicBezTo>
                    <a:cubicBezTo>
                      <a:pt x="8" y="11"/>
                      <a:pt x="8" y="11"/>
                      <a:pt x="8" y="11"/>
                    </a:cubicBezTo>
                    <a:cubicBezTo>
                      <a:pt x="8" y="8"/>
                      <a:pt x="4" y="10"/>
                      <a:pt x="4" y="11"/>
                    </a:cubicBezTo>
                    <a:cubicBezTo>
                      <a:pt x="4" y="12"/>
                      <a:pt x="5" y="12"/>
                      <a:pt x="5" y="14"/>
                    </a:cubicBezTo>
                    <a:cubicBezTo>
                      <a:pt x="5" y="15"/>
                      <a:pt x="5" y="15"/>
                      <a:pt x="5" y="15"/>
                    </a:cubicBezTo>
                    <a:cubicBezTo>
                      <a:pt x="5" y="20"/>
                      <a:pt x="0" y="33"/>
                      <a:pt x="4" y="33"/>
                    </a:cubicBezTo>
                    <a:cubicBezTo>
                      <a:pt x="6" y="33"/>
                      <a:pt x="7" y="30"/>
                      <a:pt x="8" y="29"/>
                    </a:cubicBezTo>
                    <a:cubicBezTo>
                      <a:pt x="8" y="32"/>
                      <a:pt x="6" y="44"/>
                      <a:pt x="11" y="44"/>
                    </a:cubicBezTo>
                    <a:cubicBezTo>
                      <a:pt x="14" y="44"/>
                      <a:pt x="15" y="39"/>
                      <a:pt x="16" y="37"/>
                    </a:cubicBezTo>
                    <a:cubicBezTo>
                      <a:pt x="18" y="37"/>
                      <a:pt x="19" y="40"/>
                      <a:pt x="21" y="40"/>
                    </a:cubicBezTo>
                    <a:cubicBezTo>
                      <a:pt x="22" y="40"/>
                      <a:pt x="23" y="40"/>
                      <a:pt x="23" y="39"/>
                    </a:cubicBezTo>
                    <a:cubicBezTo>
                      <a:pt x="23" y="37"/>
                      <a:pt x="18" y="36"/>
                      <a:pt x="17" y="31"/>
                    </a:cubicBezTo>
                    <a:cubicBezTo>
                      <a:pt x="17" y="28"/>
                      <a:pt x="18" y="28"/>
                      <a:pt x="18" y="26"/>
                    </a:cubicBezTo>
                    <a:cubicBezTo>
                      <a:pt x="17" y="24"/>
                      <a:pt x="17" y="22"/>
                      <a:pt x="17" y="20"/>
                    </a:cubicBezTo>
                    <a:cubicBezTo>
                      <a:pt x="17" y="19"/>
                      <a:pt x="17" y="18"/>
                      <a:pt x="17" y="17"/>
                    </a:cubicBezTo>
                    <a:cubicBezTo>
                      <a:pt x="18" y="17"/>
                      <a:pt x="18" y="17"/>
                      <a:pt x="18" y="17"/>
                    </a:cubicBezTo>
                    <a:cubicBezTo>
                      <a:pt x="19" y="25"/>
                      <a:pt x="19" y="25"/>
                      <a:pt x="19" y="25"/>
                    </a:cubicBezTo>
                    <a:cubicBezTo>
                      <a:pt x="19" y="25"/>
                      <a:pt x="18" y="28"/>
                      <a:pt x="18" y="28"/>
                    </a:cubicBezTo>
                    <a:cubicBezTo>
                      <a:pt x="18" y="29"/>
                      <a:pt x="21" y="33"/>
                      <a:pt x="21" y="33"/>
                    </a:cubicBezTo>
                    <a:cubicBezTo>
                      <a:pt x="24" y="33"/>
                      <a:pt x="28" y="27"/>
                      <a:pt x="28" y="27"/>
                    </a:cubicBezTo>
                    <a:cubicBezTo>
                      <a:pt x="30" y="27"/>
                      <a:pt x="31" y="31"/>
                      <a:pt x="33" y="32"/>
                    </a:cubicBezTo>
                    <a:cubicBezTo>
                      <a:pt x="35" y="35"/>
                      <a:pt x="35" y="35"/>
                      <a:pt x="39" y="37"/>
                    </a:cubicBezTo>
                    <a:cubicBezTo>
                      <a:pt x="38" y="34"/>
                      <a:pt x="37" y="29"/>
                      <a:pt x="36" y="26"/>
                    </a:cubicBezTo>
                    <a:cubicBezTo>
                      <a:pt x="35" y="23"/>
                      <a:pt x="33" y="20"/>
                      <a:pt x="32" y="17"/>
                    </a:cubicBezTo>
                    <a:cubicBezTo>
                      <a:pt x="37" y="11"/>
                      <a:pt x="37" y="11"/>
                      <a:pt x="37" y="11"/>
                    </a:cubicBezTo>
                    <a:cubicBezTo>
                      <a:pt x="36" y="9"/>
                      <a:pt x="36" y="9"/>
                      <a:pt x="36" y="9"/>
                    </a:cubicBezTo>
                    <a:cubicBezTo>
                      <a:pt x="33" y="10"/>
                      <a:pt x="33" y="10"/>
                      <a:pt x="33" y="10"/>
                    </a:cubicBezTo>
                    <a:cubicBezTo>
                      <a:pt x="30" y="6"/>
                      <a:pt x="27" y="9"/>
                      <a:pt x="25" y="5"/>
                    </a:cubicBezTo>
                    <a:cubicBezTo>
                      <a:pt x="24" y="2"/>
                      <a:pt x="20" y="0"/>
                      <a:pt x="17" y="0"/>
                    </a:cubicBezTo>
                    <a:cubicBezTo>
                      <a:pt x="17" y="0"/>
                      <a:pt x="17" y="0"/>
                      <a:pt x="17" y="0"/>
                    </a:cubicBezTo>
                    <a:cubicBezTo>
                      <a:pt x="16" y="0"/>
                      <a:pt x="15" y="0"/>
                      <a:pt x="15" y="1"/>
                    </a:cubicBezTo>
                    <a:close/>
                    <a:moveTo>
                      <a:pt x="14" y="27"/>
                    </a:moveTo>
                    <a:cubicBezTo>
                      <a:pt x="14" y="25"/>
                      <a:pt x="13" y="24"/>
                      <a:pt x="14" y="24"/>
                    </a:cubicBezTo>
                    <a:cubicBezTo>
                      <a:pt x="15" y="23"/>
                      <a:pt x="15" y="22"/>
                      <a:pt x="16" y="23"/>
                    </a:cubicBezTo>
                    <a:cubicBezTo>
                      <a:pt x="16" y="23"/>
                      <a:pt x="16" y="24"/>
                      <a:pt x="16" y="25"/>
                    </a:cubicBezTo>
                    <a:cubicBezTo>
                      <a:pt x="16" y="26"/>
                      <a:pt x="15" y="27"/>
                      <a:pt x="15" y="27"/>
                    </a:cubicBezTo>
                    <a:cubicBezTo>
                      <a:pt x="15" y="27"/>
                      <a:pt x="14" y="28"/>
                      <a:pt x="14" y="27"/>
                    </a:cubicBezTo>
                    <a:close/>
                    <a:moveTo>
                      <a:pt x="12" y="21"/>
                    </a:moveTo>
                    <a:cubicBezTo>
                      <a:pt x="12" y="20"/>
                      <a:pt x="12" y="20"/>
                      <a:pt x="13" y="19"/>
                    </a:cubicBezTo>
                    <a:cubicBezTo>
                      <a:pt x="13" y="19"/>
                      <a:pt x="14" y="19"/>
                      <a:pt x="14" y="20"/>
                    </a:cubicBezTo>
                    <a:cubicBezTo>
                      <a:pt x="14" y="22"/>
                      <a:pt x="13" y="22"/>
                      <a:pt x="12" y="21"/>
                    </a:cubicBezTo>
                    <a:close/>
                    <a:moveTo>
                      <a:pt x="12" y="32"/>
                    </a:moveTo>
                    <a:cubicBezTo>
                      <a:pt x="13" y="32"/>
                      <a:pt x="14" y="33"/>
                      <a:pt x="14" y="34"/>
                    </a:cubicBezTo>
                    <a:cubicBezTo>
                      <a:pt x="13" y="34"/>
                      <a:pt x="13" y="36"/>
                      <a:pt x="13" y="36"/>
                    </a:cubicBezTo>
                    <a:cubicBezTo>
                      <a:pt x="12" y="36"/>
                      <a:pt x="12" y="32"/>
                      <a:pt x="12" y="32"/>
                    </a:cubicBezTo>
                    <a:close/>
                    <a:moveTo>
                      <a:pt x="24" y="24"/>
                    </a:moveTo>
                    <a:cubicBezTo>
                      <a:pt x="23" y="24"/>
                      <a:pt x="23" y="23"/>
                      <a:pt x="25" y="22"/>
                    </a:cubicBezTo>
                    <a:cubicBezTo>
                      <a:pt x="26" y="21"/>
                      <a:pt x="26" y="22"/>
                      <a:pt x="26" y="23"/>
                    </a:cubicBezTo>
                    <a:cubicBezTo>
                      <a:pt x="25" y="24"/>
                      <a:pt x="24" y="25"/>
                      <a:pt x="24" y="24"/>
                    </a:cubicBezTo>
                    <a:close/>
                    <a:moveTo>
                      <a:pt x="20" y="14"/>
                    </a:moveTo>
                    <a:cubicBezTo>
                      <a:pt x="20" y="14"/>
                      <a:pt x="21" y="14"/>
                      <a:pt x="21" y="13"/>
                    </a:cubicBezTo>
                    <a:cubicBezTo>
                      <a:pt x="22" y="13"/>
                      <a:pt x="22" y="14"/>
                      <a:pt x="22" y="15"/>
                    </a:cubicBezTo>
                    <a:cubicBezTo>
                      <a:pt x="21" y="16"/>
                      <a:pt x="21" y="15"/>
                      <a:pt x="20" y="14"/>
                    </a:cubicBezTo>
                    <a:close/>
                    <a:moveTo>
                      <a:pt x="30" y="14"/>
                    </a:moveTo>
                    <a:cubicBezTo>
                      <a:pt x="30" y="13"/>
                      <a:pt x="30" y="13"/>
                      <a:pt x="30" y="13"/>
                    </a:cubicBezTo>
                    <a:cubicBezTo>
                      <a:pt x="31" y="14"/>
                      <a:pt x="31" y="14"/>
                      <a:pt x="31" y="14"/>
                    </a:cubicBezTo>
                    <a:cubicBezTo>
                      <a:pt x="31" y="14"/>
                      <a:pt x="31" y="14"/>
                      <a:pt x="30" y="14"/>
                    </a:cubicBezTo>
                    <a:cubicBezTo>
                      <a:pt x="30" y="14"/>
                      <a:pt x="30" y="14"/>
                      <a:pt x="30" y="1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ḻïḑê">
                <a:extLst>
                  <a:ext uri="{FF2B5EF4-FFF2-40B4-BE49-F238E27FC236}">
                    <a16:creationId xmlns:a16="http://schemas.microsoft.com/office/drawing/2014/main" id="{9C4F0DDA-49B1-40DE-9EB8-FA162A9072C9}"/>
                  </a:ext>
                </a:extLst>
              </p:cNvPr>
              <p:cNvSpPr/>
              <p:nvPr/>
            </p:nvSpPr>
            <p:spPr bwMode="auto">
              <a:xfrm>
                <a:off x="3586163" y="3059113"/>
                <a:ext cx="95250" cy="100013"/>
              </a:xfrm>
              <a:custGeom>
                <a:avLst/>
                <a:gdLst>
                  <a:gd name="T0" fmla="*/ 17 w 29"/>
                  <a:gd name="T1" fmla="*/ 8 h 30"/>
                  <a:gd name="T2" fmla="*/ 10 w 29"/>
                  <a:gd name="T3" fmla="*/ 1 h 30"/>
                  <a:gd name="T4" fmla="*/ 9 w 29"/>
                  <a:gd name="T5" fmla="*/ 5 h 30"/>
                  <a:gd name="T6" fmla="*/ 9 w 29"/>
                  <a:gd name="T7" fmla="*/ 6 h 30"/>
                  <a:gd name="T8" fmla="*/ 6 w 29"/>
                  <a:gd name="T9" fmla="*/ 12 h 30"/>
                  <a:gd name="T10" fmla="*/ 1 w 29"/>
                  <a:gd name="T11" fmla="*/ 9 h 30"/>
                  <a:gd name="T12" fmla="*/ 0 w 29"/>
                  <a:gd name="T13" fmla="*/ 10 h 30"/>
                  <a:gd name="T14" fmla="*/ 0 w 29"/>
                  <a:gd name="T15" fmla="*/ 11 h 30"/>
                  <a:gd name="T16" fmla="*/ 4 w 29"/>
                  <a:gd name="T17" fmla="*/ 16 h 30"/>
                  <a:gd name="T18" fmla="*/ 6 w 29"/>
                  <a:gd name="T19" fmla="*/ 16 h 30"/>
                  <a:gd name="T20" fmla="*/ 15 w 29"/>
                  <a:gd name="T21" fmla="*/ 13 h 30"/>
                  <a:gd name="T22" fmla="*/ 21 w 29"/>
                  <a:gd name="T23" fmla="*/ 16 h 30"/>
                  <a:gd name="T24" fmla="*/ 27 w 29"/>
                  <a:gd name="T25" fmla="*/ 20 h 30"/>
                  <a:gd name="T26" fmla="*/ 27 w 29"/>
                  <a:gd name="T27" fmla="*/ 20 h 30"/>
                  <a:gd name="T28" fmla="*/ 29 w 29"/>
                  <a:gd name="T29" fmla="*/ 19 h 30"/>
                  <a:gd name="T30" fmla="*/ 26 w 29"/>
                  <a:gd name="T31" fmla="*/ 13 h 30"/>
                  <a:gd name="T32" fmla="*/ 26 w 29"/>
                  <a:gd name="T33" fmla="*/ 11 h 30"/>
                  <a:gd name="T34" fmla="*/ 26 w 29"/>
                  <a:gd name="T35" fmla="*/ 10 h 30"/>
                  <a:gd name="T36" fmla="*/ 24 w 29"/>
                  <a:gd name="T37" fmla="*/ 13 h 30"/>
                  <a:gd name="T38" fmla="*/ 24 w 29"/>
                  <a:gd name="T39" fmla="*/ 14 h 30"/>
                  <a:gd name="T40" fmla="*/ 20 w 29"/>
                  <a:gd name="T41" fmla="*/ 10 h 30"/>
                  <a:gd name="T42" fmla="*/ 29 w 29"/>
                  <a:gd name="T43" fmla="*/ 2 h 30"/>
                  <a:gd name="T44" fmla="*/ 28 w 29"/>
                  <a:gd name="T45" fmla="*/ 0 h 30"/>
                  <a:gd name="T46" fmla="*/ 27 w 29"/>
                  <a:gd name="T47" fmla="*/ 0 h 30"/>
                  <a:gd name="T48" fmla="*/ 17 w 29"/>
                  <a:gd name="T49" fmla="*/ 8 h 30"/>
                  <a:gd name="T50" fmla="*/ 7 w 29"/>
                  <a:gd name="T51" fmla="*/ 27 h 30"/>
                  <a:gd name="T52" fmla="*/ 9 w 29"/>
                  <a:gd name="T53" fmla="*/ 23 h 30"/>
                  <a:gd name="T54" fmla="*/ 10 w 29"/>
                  <a:gd name="T55" fmla="*/ 17 h 30"/>
                  <a:gd name="T56" fmla="*/ 14 w 29"/>
                  <a:gd name="T57" fmla="*/ 18 h 30"/>
                  <a:gd name="T58" fmla="*/ 14 w 29"/>
                  <a:gd name="T59" fmla="*/ 25 h 30"/>
                  <a:gd name="T60" fmla="*/ 11 w 29"/>
                  <a:gd name="T61" fmla="*/ 30 h 30"/>
                  <a:gd name="T62" fmla="*/ 7 w 29"/>
                  <a:gd name="T63" fmla="*/ 29 h 30"/>
                  <a:gd name="T64" fmla="*/ 7 w 29"/>
                  <a:gd name="T65"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30">
                    <a:moveTo>
                      <a:pt x="17" y="8"/>
                    </a:moveTo>
                    <a:cubicBezTo>
                      <a:pt x="14" y="8"/>
                      <a:pt x="11" y="2"/>
                      <a:pt x="10" y="1"/>
                    </a:cubicBezTo>
                    <a:cubicBezTo>
                      <a:pt x="9" y="2"/>
                      <a:pt x="9" y="3"/>
                      <a:pt x="9" y="5"/>
                    </a:cubicBezTo>
                    <a:cubicBezTo>
                      <a:pt x="9" y="6"/>
                      <a:pt x="9" y="6"/>
                      <a:pt x="9" y="6"/>
                    </a:cubicBezTo>
                    <a:cubicBezTo>
                      <a:pt x="9" y="8"/>
                      <a:pt x="17" y="12"/>
                      <a:pt x="6" y="12"/>
                    </a:cubicBezTo>
                    <a:cubicBezTo>
                      <a:pt x="5" y="12"/>
                      <a:pt x="4" y="9"/>
                      <a:pt x="1" y="9"/>
                    </a:cubicBezTo>
                    <a:cubicBezTo>
                      <a:pt x="0" y="9"/>
                      <a:pt x="0" y="9"/>
                      <a:pt x="0" y="10"/>
                    </a:cubicBezTo>
                    <a:cubicBezTo>
                      <a:pt x="0" y="11"/>
                      <a:pt x="0" y="11"/>
                      <a:pt x="0" y="11"/>
                    </a:cubicBezTo>
                    <a:cubicBezTo>
                      <a:pt x="0" y="13"/>
                      <a:pt x="2" y="16"/>
                      <a:pt x="4" y="16"/>
                    </a:cubicBezTo>
                    <a:cubicBezTo>
                      <a:pt x="6" y="16"/>
                      <a:pt x="6" y="16"/>
                      <a:pt x="6" y="16"/>
                    </a:cubicBezTo>
                    <a:cubicBezTo>
                      <a:pt x="10" y="16"/>
                      <a:pt x="13" y="14"/>
                      <a:pt x="15" y="13"/>
                    </a:cubicBezTo>
                    <a:cubicBezTo>
                      <a:pt x="17" y="14"/>
                      <a:pt x="19" y="14"/>
                      <a:pt x="21" y="16"/>
                    </a:cubicBezTo>
                    <a:cubicBezTo>
                      <a:pt x="22" y="16"/>
                      <a:pt x="26" y="20"/>
                      <a:pt x="27" y="20"/>
                    </a:cubicBezTo>
                    <a:cubicBezTo>
                      <a:pt x="27" y="20"/>
                      <a:pt x="27" y="20"/>
                      <a:pt x="27" y="20"/>
                    </a:cubicBezTo>
                    <a:cubicBezTo>
                      <a:pt x="28" y="20"/>
                      <a:pt x="28" y="19"/>
                      <a:pt x="29" y="19"/>
                    </a:cubicBezTo>
                    <a:cubicBezTo>
                      <a:pt x="29" y="16"/>
                      <a:pt x="28" y="15"/>
                      <a:pt x="26" y="13"/>
                    </a:cubicBezTo>
                    <a:cubicBezTo>
                      <a:pt x="26" y="13"/>
                      <a:pt x="26" y="11"/>
                      <a:pt x="26" y="11"/>
                    </a:cubicBezTo>
                    <a:cubicBezTo>
                      <a:pt x="26" y="10"/>
                      <a:pt x="26" y="10"/>
                      <a:pt x="26" y="10"/>
                    </a:cubicBezTo>
                    <a:cubicBezTo>
                      <a:pt x="24" y="13"/>
                      <a:pt x="24" y="13"/>
                      <a:pt x="24" y="13"/>
                    </a:cubicBezTo>
                    <a:cubicBezTo>
                      <a:pt x="24" y="14"/>
                      <a:pt x="24" y="14"/>
                      <a:pt x="24" y="14"/>
                    </a:cubicBezTo>
                    <a:cubicBezTo>
                      <a:pt x="20" y="10"/>
                      <a:pt x="20" y="10"/>
                      <a:pt x="20" y="10"/>
                    </a:cubicBezTo>
                    <a:cubicBezTo>
                      <a:pt x="22" y="8"/>
                      <a:pt x="29" y="6"/>
                      <a:pt x="29" y="2"/>
                    </a:cubicBezTo>
                    <a:cubicBezTo>
                      <a:pt x="29" y="0"/>
                      <a:pt x="29" y="1"/>
                      <a:pt x="28" y="0"/>
                    </a:cubicBezTo>
                    <a:cubicBezTo>
                      <a:pt x="27" y="0"/>
                      <a:pt x="27" y="0"/>
                      <a:pt x="27" y="0"/>
                    </a:cubicBezTo>
                    <a:cubicBezTo>
                      <a:pt x="26" y="0"/>
                      <a:pt x="21" y="8"/>
                      <a:pt x="17" y="8"/>
                    </a:cubicBezTo>
                    <a:close/>
                    <a:moveTo>
                      <a:pt x="7" y="27"/>
                    </a:moveTo>
                    <a:cubicBezTo>
                      <a:pt x="7" y="26"/>
                      <a:pt x="9" y="24"/>
                      <a:pt x="9" y="23"/>
                    </a:cubicBezTo>
                    <a:cubicBezTo>
                      <a:pt x="10" y="21"/>
                      <a:pt x="10" y="19"/>
                      <a:pt x="10" y="17"/>
                    </a:cubicBezTo>
                    <a:cubicBezTo>
                      <a:pt x="11" y="16"/>
                      <a:pt x="12" y="16"/>
                      <a:pt x="14" y="18"/>
                    </a:cubicBezTo>
                    <a:cubicBezTo>
                      <a:pt x="14" y="22"/>
                      <a:pt x="15" y="21"/>
                      <a:pt x="14" y="25"/>
                    </a:cubicBezTo>
                    <a:cubicBezTo>
                      <a:pt x="14" y="27"/>
                      <a:pt x="13" y="30"/>
                      <a:pt x="11" y="30"/>
                    </a:cubicBezTo>
                    <a:cubicBezTo>
                      <a:pt x="9" y="30"/>
                      <a:pt x="8" y="30"/>
                      <a:pt x="7" y="29"/>
                    </a:cubicBezTo>
                    <a:lnTo>
                      <a:pt x="7" y="2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ïṡlïḑé">
                <a:extLst>
                  <a:ext uri="{FF2B5EF4-FFF2-40B4-BE49-F238E27FC236}">
                    <a16:creationId xmlns:a16="http://schemas.microsoft.com/office/drawing/2014/main" id="{38434C44-919A-4C0B-830E-EC3E8A0F49FA}"/>
                  </a:ext>
                </a:extLst>
              </p:cNvPr>
              <p:cNvSpPr/>
              <p:nvPr/>
            </p:nvSpPr>
            <p:spPr bwMode="auto">
              <a:xfrm>
                <a:off x="2806700" y="3025775"/>
                <a:ext cx="142875" cy="146050"/>
              </a:xfrm>
              <a:custGeom>
                <a:avLst/>
                <a:gdLst>
                  <a:gd name="T0" fmla="*/ 5 w 43"/>
                  <a:gd name="T1" fmla="*/ 14 h 44"/>
                  <a:gd name="T2" fmla="*/ 12 w 43"/>
                  <a:gd name="T3" fmla="*/ 3 h 44"/>
                  <a:gd name="T4" fmla="*/ 33 w 43"/>
                  <a:gd name="T5" fmla="*/ 25 h 44"/>
                  <a:gd name="T6" fmla="*/ 28 w 43"/>
                  <a:gd name="T7" fmla="*/ 28 h 44"/>
                  <a:gd name="T8" fmla="*/ 28 w 43"/>
                  <a:gd name="T9" fmla="*/ 30 h 44"/>
                  <a:gd name="T10" fmla="*/ 25 w 43"/>
                  <a:gd name="T11" fmla="*/ 32 h 44"/>
                  <a:gd name="T12" fmla="*/ 26 w 43"/>
                  <a:gd name="T13" fmla="*/ 33 h 44"/>
                  <a:gd name="T14" fmla="*/ 20 w 43"/>
                  <a:gd name="T15" fmla="*/ 38 h 44"/>
                  <a:gd name="T16" fmla="*/ 19 w 43"/>
                  <a:gd name="T17" fmla="*/ 38 h 44"/>
                  <a:gd name="T18" fmla="*/ 9 w 43"/>
                  <a:gd name="T19" fmla="*/ 26 h 44"/>
                  <a:gd name="T20" fmla="*/ 13 w 43"/>
                  <a:gd name="T21" fmla="*/ 20 h 44"/>
                  <a:gd name="T22" fmla="*/ 13 w 43"/>
                  <a:gd name="T23" fmla="*/ 21 h 44"/>
                  <a:gd name="T24" fmla="*/ 12 w 43"/>
                  <a:gd name="T25" fmla="*/ 27 h 44"/>
                  <a:gd name="T26" fmla="*/ 14 w 43"/>
                  <a:gd name="T27" fmla="*/ 30 h 44"/>
                  <a:gd name="T28" fmla="*/ 18 w 43"/>
                  <a:gd name="T29" fmla="*/ 29 h 44"/>
                  <a:gd name="T30" fmla="*/ 18 w 43"/>
                  <a:gd name="T31" fmla="*/ 31 h 44"/>
                  <a:gd name="T32" fmla="*/ 22 w 43"/>
                  <a:gd name="T33" fmla="*/ 33 h 44"/>
                  <a:gd name="T34" fmla="*/ 27 w 43"/>
                  <a:gd name="T35" fmla="*/ 17 h 44"/>
                  <a:gd name="T36" fmla="*/ 25 w 43"/>
                  <a:gd name="T37" fmla="*/ 15 h 44"/>
                  <a:gd name="T38" fmla="*/ 16 w 43"/>
                  <a:gd name="T39" fmla="*/ 19 h 44"/>
                  <a:gd name="T40" fmla="*/ 12 w 43"/>
                  <a:gd name="T41" fmla="*/ 14 h 44"/>
                  <a:gd name="T42" fmla="*/ 11 w 43"/>
                  <a:gd name="T43" fmla="*/ 14 h 44"/>
                  <a:gd name="T44" fmla="*/ 7 w 43"/>
                  <a:gd name="T45" fmla="*/ 23 h 44"/>
                  <a:gd name="T46" fmla="*/ 5 w 43"/>
                  <a:gd name="T47" fmla="*/ 14 h 44"/>
                  <a:gd name="T48" fmla="*/ 0 w 43"/>
                  <a:gd name="T49" fmla="*/ 20 h 44"/>
                  <a:gd name="T50" fmla="*/ 10 w 43"/>
                  <a:gd name="T51" fmla="*/ 33 h 44"/>
                  <a:gd name="T52" fmla="*/ 21 w 43"/>
                  <a:gd name="T53" fmla="*/ 44 h 44"/>
                  <a:gd name="T54" fmla="*/ 21 w 43"/>
                  <a:gd name="T55" fmla="*/ 41 h 44"/>
                  <a:gd name="T56" fmla="*/ 23 w 43"/>
                  <a:gd name="T57" fmla="*/ 41 h 44"/>
                  <a:gd name="T58" fmla="*/ 28 w 43"/>
                  <a:gd name="T59" fmla="*/ 36 h 44"/>
                  <a:gd name="T60" fmla="*/ 36 w 43"/>
                  <a:gd name="T61" fmla="*/ 32 h 44"/>
                  <a:gd name="T62" fmla="*/ 30 w 43"/>
                  <a:gd name="T63" fmla="*/ 14 h 44"/>
                  <a:gd name="T64" fmla="*/ 13 w 43"/>
                  <a:gd name="T65" fmla="*/ 0 h 44"/>
                  <a:gd name="T66" fmla="*/ 0 w 43"/>
                  <a:gd name="T67" fmla="*/ 20 h 44"/>
                  <a:gd name="T68" fmla="*/ 23 w 43"/>
                  <a:gd name="T69" fmla="*/ 20 h 44"/>
                  <a:gd name="T70" fmla="*/ 24 w 43"/>
                  <a:gd name="T71" fmla="*/ 21 h 44"/>
                  <a:gd name="T72" fmla="*/ 25 w 43"/>
                  <a:gd name="T73" fmla="*/ 20 h 44"/>
                  <a:gd name="T74" fmla="*/ 23 w 43"/>
                  <a:gd name="T75" fmla="*/ 19 h 44"/>
                  <a:gd name="T76" fmla="*/ 23 w 43"/>
                  <a:gd name="T77"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4">
                    <a:moveTo>
                      <a:pt x="5" y="14"/>
                    </a:moveTo>
                    <a:cubicBezTo>
                      <a:pt x="5" y="10"/>
                      <a:pt x="9" y="5"/>
                      <a:pt x="12" y="3"/>
                    </a:cubicBezTo>
                    <a:cubicBezTo>
                      <a:pt x="17" y="6"/>
                      <a:pt x="33" y="18"/>
                      <a:pt x="33" y="25"/>
                    </a:cubicBezTo>
                    <a:cubicBezTo>
                      <a:pt x="33" y="27"/>
                      <a:pt x="30" y="27"/>
                      <a:pt x="28" y="28"/>
                    </a:cubicBezTo>
                    <a:cubicBezTo>
                      <a:pt x="28" y="30"/>
                      <a:pt x="28" y="30"/>
                      <a:pt x="28" y="30"/>
                    </a:cubicBezTo>
                    <a:cubicBezTo>
                      <a:pt x="25" y="32"/>
                      <a:pt x="25" y="32"/>
                      <a:pt x="25" y="32"/>
                    </a:cubicBezTo>
                    <a:cubicBezTo>
                      <a:pt x="26" y="33"/>
                      <a:pt x="26" y="33"/>
                      <a:pt x="26" y="33"/>
                    </a:cubicBezTo>
                    <a:cubicBezTo>
                      <a:pt x="24" y="35"/>
                      <a:pt x="23" y="38"/>
                      <a:pt x="20" y="38"/>
                    </a:cubicBezTo>
                    <a:cubicBezTo>
                      <a:pt x="19" y="38"/>
                      <a:pt x="19" y="38"/>
                      <a:pt x="19" y="38"/>
                    </a:cubicBezTo>
                    <a:cubicBezTo>
                      <a:pt x="18" y="36"/>
                      <a:pt x="9" y="29"/>
                      <a:pt x="9" y="26"/>
                    </a:cubicBezTo>
                    <a:cubicBezTo>
                      <a:pt x="9" y="24"/>
                      <a:pt x="11" y="20"/>
                      <a:pt x="13" y="20"/>
                    </a:cubicBezTo>
                    <a:cubicBezTo>
                      <a:pt x="13" y="21"/>
                      <a:pt x="13" y="21"/>
                      <a:pt x="13" y="21"/>
                    </a:cubicBezTo>
                    <a:cubicBezTo>
                      <a:pt x="13" y="24"/>
                      <a:pt x="13" y="26"/>
                      <a:pt x="12" y="27"/>
                    </a:cubicBezTo>
                    <a:cubicBezTo>
                      <a:pt x="12" y="29"/>
                      <a:pt x="13" y="30"/>
                      <a:pt x="14" y="30"/>
                    </a:cubicBezTo>
                    <a:cubicBezTo>
                      <a:pt x="18" y="29"/>
                      <a:pt x="18" y="29"/>
                      <a:pt x="18" y="29"/>
                    </a:cubicBezTo>
                    <a:cubicBezTo>
                      <a:pt x="18" y="31"/>
                      <a:pt x="18" y="31"/>
                      <a:pt x="18" y="31"/>
                    </a:cubicBezTo>
                    <a:cubicBezTo>
                      <a:pt x="19" y="32"/>
                      <a:pt x="20" y="33"/>
                      <a:pt x="22" y="33"/>
                    </a:cubicBezTo>
                    <a:cubicBezTo>
                      <a:pt x="26" y="33"/>
                      <a:pt x="26" y="21"/>
                      <a:pt x="27" y="17"/>
                    </a:cubicBezTo>
                    <a:cubicBezTo>
                      <a:pt x="26" y="17"/>
                      <a:pt x="26" y="15"/>
                      <a:pt x="25" y="15"/>
                    </a:cubicBezTo>
                    <a:cubicBezTo>
                      <a:pt x="19" y="15"/>
                      <a:pt x="21" y="19"/>
                      <a:pt x="16" y="19"/>
                    </a:cubicBezTo>
                    <a:cubicBezTo>
                      <a:pt x="15" y="18"/>
                      <a:pt x="14" y="14"/>
                      <a:pt x="12" y="14"/>
                    </a:cubicBezTo>
                    <a:cubicBezTo>
                      <a:pt x="11" y="14"/>
                      <a:pt x="11" y="14"/>
                      <a:pt x="11" y="14"/>
                    </a:cubicBezTo>
                    <a:cubicBezTo>
                      <a:pt x="8" y="14"/>
                      <a:pt x="8" y="21"/>
                      <a:pt x="7" y="23"/>
                    </a:cubicBezTo>
                    <a:cubicBezTo>
                      <a:pt x="5" y="22"/>
                      <a:pt x="5" y="18"/>
                      <a:pt x="5" y="14"/>
                    </a:cubicBezTo>
                    <a:close/>
                    <a:moveTo>
                      <a:pt x="0" y="20"/>
                    </a:moveTo>
                    <a:cubicBezTo>
                      <a:pt x="0" y="28"/>
                      <a:pt x="6" y="29"/>
                      <a:pt x="10" y="33"/>
                    </a:cubicBezTo>
                    <a:cubicBezTo>
                      <a:pt x="14" y="37"/>
                      <a:pt x="14" y="44"/>
                      <a:pt x="21" y="44"/>
                    </a:cubicBezTo>
                    <a:cubicBezTo>
                      <a:pt x="21" y="41"/>
                      <a:pt x="21" y="41"/>
                      <a:pt x="21" y="41"/>
                    </a:cubicBezTo>
                    <a:cubicBezTo>
                      <a:pt x="23" y="41"/>
                      <a:pt x="23" y="41"/>
                      <a:pt x="23" y="41"/>
                    </a:cubicBezTo>
                    <a:cubicBezTo>
                      <a:pt x="25" y="41"/>
                      <a:pt x="28" y="37"/>
                      <a:pt x="28" y="36"/>
                    </a:cubicBezTo>
                    <a:cubicBezTo>
                      <a:pt x="30" y="32"/>
                      <a:pt x="29" y="32"/>
                      <a:pt x="36" y="32"/>
                    </a:cubicBezTo>
                    <a:cubicBezTo>
                      <a:pt x="43" y="21"/>
                      <a:pt x="36" y="20"/>
                      <a:pt x="30" y="14"/>
                    </a:cubicBezTo>
                    <a:cubicBezTo>
                      <a:pt x="27" y="10"/>
                      <a:pt x="18" y="0"/>
                      <a:pt x="13" y="0"/>
                    </a:cubicBezTo>
                    <a:cubicBezTo>
                      <a:pt x="7" y="0"/>
                      <a:pt x="0" y="13"/>
                      <a:pt x="0" y="20"/>
                    </a:cubicBezTo>
                    <a:close/>
                    <a:moveTo>
                      <a:pt x="23" y="20"/>
                    </a:moveTo>
                    <a:cubicBezTo>
                      <a:pt x="23" y="20"/>
                      <a:pt x="23" y="21"/>
                      <a:pt x="24" y="21"/>
                    </a:cubicBezTo>
                    <a:cubicBezTo>
                      <a:pt x="24" y="21"/>
                      <a:pt x="25" y="21"/>
                      <a:pt x="25" y="20"/>
                    </a:cubicBezTo>
                    <a:cubicBezTo>
                      <a:pt x="25" y="20"/>
                      <a:pt x="24" y="19"/>
                      <a:pt x="23" y="19"/>
                    </a:cubicBezTo>
                    <a:cubicBezTo>
                      <a:pt x="23" y="19"/>
                      <a:pt x="23" y="20"/>
                      <a:pt x="23" y="2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ṥḻïḋe">
                <a:extLst>
                  <a:ext uri="{FF2B5EF4-FFF2-40B4-BE49-F238E27FC236}">
                    <a16:creationId xmlns:a16="http://schemas.microsoft.com/office/drawing/2014/main" id="{BFC39537-CDDD-47F9-B222-AAC9B34C07C1}"/>
                  </a:ext>
                </a:extLst>
              </p:cNvPr>
              <p:cNvSpPr/>
              <p:nvPr/>
            </p:nvSpPr>
            <p:spPr bwMode="auto">
              <a:xfrm>
                <a:off x="3189288" y="3128963"/>
                <a:ext cx="131763" cy="55563"/>
              </a:xfrm>
              <a:custGeom>
                <a:avLst/>
                <a:gdLst>
                  <a:gd name="T0" fmla="*/ 23 w 40"/>
                  <a:gd name="T1" fmla="*/ 17 h 17"/>
                  <a:gd name="T2" fmla="*/ 20 w 40"/>
                  <a:gd name="T3" fmla="*/ 10 h 17"/>
                  <a:gd name="T4" fmla="*/ 30 w 40"/>
                  <a:gd name="T5" fmla="*/ 6 h 17"/>
                  <a:gd name="T6" fmla="*/ 33 w 40"/>
                  <a:gd name="T7" fmla="*/ 6 h 17"/>
                  <a:gd name="T8" fmla="*/ 40 w 40"/>
                  <a:gd name="T9" fmla="*/ 6 h 17"/>
                  <a:gd name="T10" fmla="*/ 0 w 40"/>
                  <a:gd name="T11" fmla="*/ 0 h 17"/>
                  <a:gd name="T12" fmla="*/ 12 w 40"/>
                  <a:gd name="T13" fmla="*/ 8 h 17"/>
                  <a:gd name="T14" fmla="*/ 23 w 40"/>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7">
                    <a:moveTo>
                      <a:pt x="23" y="17"/>
                    </a:moveTo>
                    <a:cubicBezTo>
                      <a:pt x="22" y="14"/>
                      <a:pt x="20" y="13"/>
                      <a:pt x="20" y="10"/>
                    </a:cubicBezTo>
                    <a:cubicBezTo>
                      <a:pt x="20" y="7"/>
                      <a:pt x="27" y="6"/>
                      <a:pt x="30" y="6"/>
                    </a:cubicBezTo>
                    <a:cubicBezTo>
                      <a:pt x="33" y="6"/>
                      <a:pt x="33" y="6"/>
                      <a:pt x="33" y="6"/>
                    </a:cubicBezTo>
                    <a:cubicBezTo>
                      <a:pt x="40" y="6"/>
                      <a:pt x="40" y="6"/>
                      <a:pt x="40" y="6"/>
                    </a:cubicBezTo>
                    <a:cubicBezTo>
                      <a:pt x="35" y="4"/>
                      <a:pt x="9" y="0"/>
                      <a:pt x="0" y="0"/>
                    </a:cubicBezTo>
                    <a:cubicBezTo>
                      <a:pt x="1" y="1"/>
                      <a:pt x="10" y="6"/>
                      <a:pt x="12" y="8"/>
                    </a:cubicBezTo>
                    <a:cubicBezTo>
                      <a:pt x="16" y="10"/>
                      <a:pt x="20" y="15"/>
                      <a:pt x="23" y="1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sļïḓê">
                <a:extLst>
                  <a:ext uri="{FF2B5EF4-FFF2-40B4-BE49-F238E27FC236}">
                    <a16:creationId xmlns:a16="http://schemas.microsoft.com/office/drawing/2014/main" id="{0F8C933C-7794-4CC9-B948-698151295AFD}"/>
                  </a:ext>
                </a:extLst>
              </p:cNvPr>
              <p:cNvSpPr/>
              <p:nvPr/>
            </p:nvSpPr>
            <p:spPr bwMode="auto">
              <a:xfrm>
                <a:off x="3657600" y="3175000"/>
                <a:ext cx="139700" cy="127000"/>
              </a:xfrm>
              <a:custGeom>
                <a:avLst/>
                <a:gdLst>
                  <a:gd name="T0" fmla="*/ 32 w 42"/>
                  <a:gd name="T1" fmla="*/ 3 h 38"/>
                  <a:gd name="T2" fmla="*/ 29 w 42"/>
                  <a:gd name="T3" fmla="*/ 7 h 38"/>
                  <a:gd name="T4" fmla="*/ 30 w 42"/>
                  <a:gd name="T5" fmla="*/ 9 h 38"/>
                  <a:gd name="T6" fmla="*/ 37 w 42"/>
                  <a:gd name="T7" fmla="*/ 5 h 38"/>
                  <a:gd name="T8" fmla="*/ 32 w 42"/>
                  <a:gd name="T9" fmla="*/ 3 h 38"/>
                  <a:gd name="T10" fmla="*/ 10 w 42"/>
                  <a:gd name="T11" fmla="*/ 15 h 38"/>
                  <a:gd name="T12" fmla="*/ 15 w 42"/>
                  <a:gd name="T13" fmla="*/ 9 h 38"/>
                  <a:gd name="T14" fmla="*/ 34 w 42"/>
                  <a:gd name="T15" fmla="*/ 17 h 38"/>
                  <a:gd name="T16" fmla="*/ 32 w 42"/>
                  <a:gd name="T17" fmla="*/ 14 h 38"/>
                  <a:gd name="T18" fmla="*/ 36 w 42"/>
                  <a:gd name="T19" fmla="*/ 9 h 38"/>
                  <a:gd name="T20" fmla="*/ 36 w 42"/>
                  <a:gd name="T21" fmla="*/ 14 h 38"/>
                  <a:gd name="T22" fmla="*/ 42 w 42"/>
                  <a:gd name="T23" fmla="*/ 22 h 38"/>
                  <a:gd name="T24" fmla="*/ 39 w 42"/>
                  <a:gd name="T25" fmla="*/ 25 h 38"/>
                  <a:gd name="T26" fmla="*/ 38 w 42"/>
                  <a:gd name="T27" fmla="*/ 25 h 38"/>
                  <a:gd name="T28" fmla="*/ 34 w 42"/>
                  <a:gd name="T29" fmla="*/ 21 h 38"/>
                  <a:gd name="T30" fmla="*/ 29 w 42"/>
                  <a:gd name="T31" fmla="*/ 18 h 38"/>
                  <a:gd name="T32" fmla="*/ 31 w 42"/>
                  <a:gd name="T33" fmla="*/ 24 h 38"/>
                  <a:gd name="T34" fmla="*/ 28 w 42"/>
                  <a:gd name="T35" fmla="*/ 30 h 38"/>
                  <a:gd name="T36" fmla="*/ 27 w 42"/>
                  <a:gd name="T37" fmla="*/ 30 h 38"/>
                  <a:gd name="T38" fmla="*/ 23 w 42"/>
                  <a:gd name="T39" fmla="*/ 27 h 38"/>
                  <a:gd name="T40" fmla="*/ 20 w 42"/>
                  <a:gd name="T41" fmla="*/ 28 h 38"/>
                  <a:gd name="T42" fmla="*/ 19 w 42"/>
                  <a:gd name="T43" fmla="*/ 28 h 38"/>
                  <a:gd name="T44" fmla="*/ 14 w 42"/>
                  <a:gd name="T45" fmla="*/ 29 h 38"/>
                  <a:gd name="T46" fmla="*/ 19 w 42"/>
                  <a:gd name="T47" fmla="*/ 36 h 38"/>
                  <a:gd name="T48" fmla="*/ 19 w 42"/>
                  <a:gd name="T49" fmla="*/ 36 h 38"/>
                  <a:gd name="T50" fmla="*/ 17 w 42"/>
                  <a:gd name="T51" fmla="*/ 38 h 38"/>
                  <a:gd name="T52" fmla="*/ 11 w 42"/>
                  <a:gd name="T53" fmla="*/ 32 h 38"/>
                  <a:gd name="T54" fmla="*/ 7 w 42"/>
                  <a:gd name="T55" fmla="*/ 34 h 38"/>
                  <a:gd name="T56" fmla="*/ 0 w 42"/>
                  <a:gd name="T57" fmla="*/ 26 h 38"/>
                  <a:gd name="T58" fmla="*/ 3 w 42"/>
                  <a:gd name="T59" fmla="*/ 20 h 38"/>
                  <a:gd name="T60" fmla="*/ 10 w 42"/>
                  <a:gd name="T61" fmla="*/ 30 h 38"/>
                  <a:gd name="T62" fmla="*/ 3 w 42"/>
                  <a:gd name="T63" fmla="*/ 17 h 38"/>
                  <a:gd name="T64" fmla="*/ 8 w 42"/>
                  <a:gd name="T65" fmla="*/ 21 h 38"/>
                  <a:gd name="T66" fmla="*/ 13 w 42"/>
                  <a:gd name="T67" fmla="*/ 27 h 38"/>
                  <a:gd name="T68" fmla="*/ 19 w 42"/>
                  <a:gd name="T69" fmla="*/ 25 h 38"/>
                  <a:gd name="T70" fmla="*/ 16 w 42"/>
                  <a:gd name="T71" fmla="*/ 21 h 38"/>
                  <a:gd name="T72" fmla="*/ 18 w 42"/>
                  <a:gd name="T73" fmla="*/ 20 h 38"/>
                  <a:gd name="T74" fmla="*/ 18 w 42"/>
                  <a:gd name="T75" fmla="*/ 20 h 38"/>
                  <a:gd name="T76" fmla="*/ 22 w 42"/>
                  <a:gd name="T77" fmla="*/ 24 h 38"/>
                  <a:gd name="T78" fmla="*/ 27 w 42"/>
                  <a:gd name="T79" fmla="*/ 26 h 38"/>
                  <a:gd name="T80" fmla="*/ 28 w 42"/>
                  <a:gd name="T81" fmla="*/ 25 h 38"/>
                  <a:gd name="T82" fmla="*/ 28 w 42"/>
                  <a:gd name="T83" fmla="*/ 22 h 38"/>
                  <a:gd name="T84" fmla="*/ 23 w 42"/>
                  <a:gd name="T85" fmla="*/ 18 h 38"/>
                  <a:gd name="T86" fmla="*/ 18 w 42"/>
                  <a:gd name="T87" fmla="*/ 15 h 38"/>
                  <a:gd name="T88" fmla="*/ 12 w 42"/>
                  <a:gd name="T89" fmla="*/ 19 h 38"/>
                  <a:gd name="T90" fmla="*/ 11 w 42"/>
                  <a:gd name="T91" fmla="*/ 18 h 38"/>
                  <a:gd name="T92" fmla="*/ 11 w 42"/>
                  <a:gd name="T93" fmla="*/ 17 h 38"/>
                  <a:gd name="T94" fmla="*/ 10 w 42"/>
                  <a:gd name="T95"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38">
                    <a:moveTo>
                      <a:pt x="32" y="3"/>
                    </a:moveTo>
                    <a:cubicBezTo>
                      <a:pt x="31" y="4"/>
                      <a:pt x="29" y="6"/>
                      <a:pt x="29" y="7"/>
                    </a:cubicBezTo>
                    <a:cubicBezTo>
                      <a:pt x="29" y="9"/>
                      <a:pt x="29" y="9"/>
                      <a:pt x="30" y="9"/>
                    </a:cubicBezTo>
                    <a:cubicBezTo>
                      <a:pt x="33" y="8"/>
                      <a:pt x="35" y="7"/>
                      <a:pt x="37" y="5"/>
                    </a:cubicBezTo>
                    <a:cubicBezTo>
                      <a:pt x="42" y="0"/>
                      <a:pt x="35" y="3"/>
                      <a:pt x="32" y="3"/>
                    </a:cubicBezTo>
                    <a:close/>
                    <a:moveTo>
                      <a:pt x="10" y="15"/>
                    </a:moveTo>
                    <a:cubicBezTo>
                      <a:pt x="15" y="9"/>
                      <a:pt x="15" y="9"/>
                      <a:pt x="15" y="9"/>
                    </a:cubicBezTo>
                    <a:cubicBezTo>
                      <a:pt x="20" y="12"/>
                      <a:pt x="28" y="16"/>
                      <a:pt x="34" y="17"/>
                    </a:cubicBezTo>
                    <a:cubicBezTo>
                      <a:pt x="32" y="14"/>
                      <a:pt x="32" y="14"/>
                      <a:pt x="32" y="14"/>
                    </a:cubicBezTo>
                    <a:cubicBezTo>
                      <a:pt x="33" y="12"/>
                      <a:pt x="34" y="9"/>
                      <a:pt x="36" y="9"/>
                    </a:cubicBezTo>
                    <a:cubicBezTo>
                      <a:pt x="36" y="14"/>
                      <a:pt x="36" y="14"/>
                      <a:pt x="36" y="14"/>
                    </a:cubicBezTo>
                    <a:cubicBezTo>
                      <a:pt x="36" y="18"/>
                      <a:pt x="42" y="17"/>
                      <a:pt x="42" y="22"/>
                    </a:cubicBezTo>
                    <a:cubicBezTo>
                      <a:pt x="42" y="23"/>
                      <a:pt x="40" y="25"/>
                      <a:pt x="39" y="25"/>
                    </a:cubicBezTo>
                    <a:cubicBezTo>
                      <a:pt x="38" y="25"/>
                      <a:pt x="38" y="25"/>
                      <a:pt x="38" y="25"/>
                    </a:cubicBezTo>
                    <a:cubicBezTo>
                      <a:pt x="36" y="25"/>
                      <a:pt x="35" y="22"/>
                      <a:pt x="34" y="21"/>
                    </a:cubicBezTo>
                    <a:cubicBezTo>
                      <a:pt x="33" y="20"/>
                      <a:pt x="31" y="19"/>
                      <a:pt x="29" y="18"/>
                    </a:cubicBezTo>
                    <a:cubicBezTo>
                      <a:pt x="30" y="20"/>
                      <a:pt x="31" y="21"/>
                      <a:pt x="31" y="24"/>
                    </a:cubicBezTo>
                    <a:cubicBezTo>
                      <a:pt x="31" y="26"/>
                      <a:pt x="30" y="30"/>
                      <a:pt x="28" y="30"/>
                    </a:cubicBezTo>
                    <a:cubicBezTo>
                      <a:pt x="27" y="30"/>
                      <a:pt x="27" y="30"/>
                      <a:pt x="27" y="30"/>
                    </a:cubicBezTo>
                    <a:cubicBezTo>
                      <a:pt x="25" y="30"/>
                      <a:pt x="25" y="27"/>
                      <a:pt x="23" y="27"/>
                    </a:cubicBezTo>
                    <a:cubicBezTo>
                      <a:pt x="22" y="28"/>
                      <a:pt x="22" y="28"/>
                      <a:pt x="20" y="28"/>
                    </a:cubicBezTo>
                    <a:cubicBezTo>
                      <a:pt x="19" y="28"/>
                      <a:pt x="19" y="28"/>
                      <a:pt x="19" y="28"/>
                    </a:cubicBezTo>
                    <a:cubicBezTo>
                      <a:pt x="17" y="28"/>
                      <a:pt x="14" y="27"/>
                      <a:pt x="14" y="29"/>
                    </a:cubicBezTo>
                    <a:cubicBezTo>
                      <a:pt x="14" y="31"/>
                      <a:pt x="19" y="32"/>
                      <a:pt x="19" y="36"/>
                    </a:cubicBezTo>
                    <a:cubicBezTo>
                      <a:pt x="19" y="36"/>
                      <a:pt x="19" y="36"/>
                      <a:pt x="19" y="36"/>
                    </a:cubicBezTo>
                    <a:cubicBezTo>
                      <a:pt x="19" y="38"/>
                      <a:pt x="18" y="38"/>
                      <a:pt x="17" y="38"/>
                    </a:cubicBezTo>
                    <a:cubicBezTo>
                      <a:pt x="16" y="38"/>
                      <a:pt x="13" y="33"/>
                      <a:pt x="11" y="32"/>
                    </a:cubicBezTo>
                    <a:cubicBezTo>
                      <a:pt x="10" y="32"/>
                      <a:pt x="8" y="34"/>
                      <a:pt x="7" y="34"/>
                    </a:cubicBezTo>
                    <a:cubicBezTo>
                      <a:pt x="5" y="34"/>
                      <a:pt x="0" y="29"/>
                      <a:pt x="0" y="26"/>
                    </a:cubicBezTo>
                    <a:cubicBezTo>
                      <a:pt x="0" y="23"/>
                      <a:pt x="1" y="21"/>
                      <a:pt x="3" y="20"/>
                    </a:cubicBezTo>
                    <a:cubicBezTo>
                      <a:pt x="4" y="25"/>
                      <a:pt x="3" y="30"/>
                      <a:pt x="10" y="30"/>
                    </a:cubicBezTo>
                    <a:cubicBezTo>
                      <a:pt x="9" y="26"/>
                      <a:pt x="3" y="26"/>
                      <a:pt x="3" y="17"/>
                    </a:cubicBezTo>
                    <a:cubicBezTo>
                      <a:pt x="7" y="17"/>
                      <a:pt x="7" y="19"/>
                      <a:pt x="8" y="21"/>
                    </a:cubicBezTo>
                    <a:cubicBezTo>
                      <a:pt x="10" y="24"/>
                      <a:pt x="11" y="24"/>
                      <a:pt x="13" y="27"/>
                    </a:cubicBezTo>
                    <a:cubicBezTo>
                      <a:pt x="16" y="25"/>
                      <a:pt x="15" y="25"/>
                      <a:pt x="19" y="25"/>
                    </a:cubicBezTo>
                    <a:cubicBezTo>
                      <a:pt x="18" y="22"/>
                      <a:pt x="16" y="23"/>
                      <a:pt x="16" y="21"/>
                    </a:cubicBezTo>
                    <a:cubicBezTo>
                      <a:pt x="16" y="20"/>
                      <a:pt x="17" y="20"/>
                      <a:pt x="18" y="20"/>
                    </a:cubicBezTo>
                    <a:cubicBezTo>
                      <a:pt x="18" y="20"/>
                      <a:pt x="18" y="20"/>
                      <a:pt x="18" y="20"/>
                    </a:cubicBezTo>
                    <a:cubicBezTo>
                      <a:pt x="19" y="20"/>
                      <a:pt x="21" y="23"/>
                      <a:pt x="22" y="24"/>
                    </a:cubicBezTo>
                    <a:cubicBezTo>
                      <a:pt x="23" y="25"/>
                      <a:pt x="25" y="25"/>
                      <a:pt x="27" y="26"/>
                    </a:cubicBezTo>
                    <a:cubicBezTo>
                      <a:pt x="28" y="25"/>
                      <a:pt x="28" y="25"/>
                      <a:pt x="28" y="25"/>
                    </a:cubicBezTo>
                    <a:cubicBezTo>
                      <a:pt x="28" y="22"/>
                      <a:pt x="28" y="22"/>
                      <a:pt x="28" y="22"/>
                    </a:cubicBezTo>
                    <a:cubicBezTo>
                      <a:pt x="26" y="21"/>
                      <a:pt x="25" y="19"/>
                      <a:pt x="23" y="18"/>
                    </a:cubicBezTo>
                    <a:cubicBezTo>
                      <a:pt x="22" y="17"/>
                      <a:pt x="19" y="16"/>
                      <a:pt x="18" y="15"/>
                    </a:cubicBezTo>
                    <a:cubicBezTo>
                      <a:pt x="14" y="17"/>
                      <a:pt x="17" y="19"/>
                      <a:pt x="12" y="19"/>
                    </a:cubicBezTo>
                    <a:cubicBezTo>
                      <a:pt x="12" y="19"/>
                      <a:pt x="11" y="19"/>
                      <a:pt x="11" y="18"/>
                    </a:cubicBezTo>
                    <a:cubicBezTo>
                      <a:pt x="11" y="17"/>
                      <a:pt x="11" y="17"/>
                      <a:pt x="11" y="17"/>
                    </a:cubicBezTo>
                    <a:lnTo>
                      <a:pt x="10" y="1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ṩḻîḋè">
                <a:extLst>
                  <a:ext uri="{FF2B5EF4-FFF2-40B4-BE49-F238E27FC236}">
                    <a16:creationId xmlns:a16="http://schemas.microsoft.com/office/drawing/2014/main" id="{2DDD45B1-BD7E-467D-889F-E4D8100812F2}"/>
                  </a:ext>
                </a:extLst>
              </p:cNvPr>
              <p:cNvSpPr/>
              <p:nvPr/>
            </p:nvSpPr>
            <p:spPr bwMode="auto">
              <a:xfrm>
                <a:off x="2708275" y="3181350"/>
                <a:ext cx="134938" cy="120650"/>
              </a:xfrm>
              <a:custGeom>
                <a:avLst/>
                <a:gdLst>
                  <a:gd name="T0" fmla="*/ 13 w 41"/>
                  <a:gd name="T1" fmla="*/ 12 h 36"/>
                  <a:gd name="T2" fmla="*/ 8 w 41"/>
                  <a:gd name="T3" fmla="*/ 10 h 36"/>
                  <a:gd name="T4" fmla="*/ 0 w 41"/>
                  <a:gd name="T5" fmla="*/ 16 h 36"/>
                  <a:gd name="T6" fmla="*/ 11 w 41"/>
                  <a:gd name="T7" fmla="*/ 21 h 36"/>
                  <a:gd name="T8" fmla="*/ 13 w 41"/>
                  <a:gd name="T9" fmla="*/ 30 h 36"/>
                  <a:gd name="T10" fmla="*/ 10 w 41"/>
                  <a:gd name="T11" fmla="*/ 33 h 36"/>
                  <a:gd name="T12" fmla="*/ 16 w 41"/>
                  <a:gd name="T13" fmla="*/ 35 h 36"/>
                  <a:gd name="T14" fmla="*/ 19 w 41"/>
                  <a:gd name="T15" fmla="*/ 36 h 36"/>
                  <a:gd name="T16" fmla="*/ 20 w 41"/>
                  <a:gd name="T17" fmla="*/ 36 h 36"/>
                  <a:gd name="T18" fmla="*/ 25 w 41"/>
                  <a:gd name="T19" fmla="*/ 34 h 36"/>
                  <a:gd name="T20" fmla="*/ 25 w 41"/>
                  <a:gd name="T21" fmla="*/ 32 h 36"/>
                  <a:gd name="T22" fmla="*/ 29 w 41"/>
                  <a:gd name="T23" fmla="*/ 30 h 36"/>
                  <a:gd name="T24" fmla="*/ 30 w 41"/>
                  <a:gd name="T25" fmla="*/ 28 h 36"/>
                  <a:gd name="T26" fmla="*/ 30 w 41"/>
                  <a:gd name="T27" fmla="*/ 28 h 36"/>
                  <a:gd name="T28" fmla="*/ 41 w 41"/>
                  <a:gd name="T29" fmla="*/ 28 h 36"/>
                  <a:gd name="T30" fmla="*/ 36 w 41"/>
                  <a:gd name="T31" fmla="*/ 23 h 36"/>
                  <a:gd name="T32" fmla="*/ 29 w 41"/>
                  <a:gd name="T33" fmla="*/ 20 h 36"/>
                  <a:gd name="T34" fmla="*/ 27 w 41"/>
                  <a:gd name="T35" fmla="*/ 12 h 36"/>
                  <a:gd name="T36" fmla="*/ 28 w 41"/>
                  <a:gd name="T37" fmla="*/ 7 h 36"/>
                  <a:gd name="T38" fmla="*/ 26 w 41"/>
                  <a:gd name="T39" fmla="*/ 6 h 36"/>
                  <a:gd name="T40" fmla="*/ 21 w 41"/>
                  <a:gd name="T41" fmla="*/ 11 h 36"/>
                  <a:gd name="T42" fmla="*/ 20 w 41"/>
                  <a:gd name="T43" fmla="*/ 6 h 36"/>
                  <a:gd name="T44" fmla="*/ 17 w 41"/>
                  <a:gd name="T45" fmla="*/ 0 h 36"/>
                  <a:gd name="T46" fmla="*/ 13 w 41"/>
                  <a:gd name="T47" fmla="*/ 12 h 36"/>
                  <a:gd name="T48" fmla="*/ 16 w 41"/>
                  <a:gd name="T49" fmla="*/ 14 h 36"/>
                  <a:gd name="T50" fmla="*/ 17 w 41"/>
                  <a:gd name="T51" fmla="*/ 9 h 36"/>
                  <a:gd name="T52" fmla="*/ 18 w 41"/>
                  <a:gd name="T53" fmla="*/ 9 h 36"/>
                  <a:gd name="T54" fmla="*/ 21 w 41"/>
                  <a:gd name="T55" fmla="*/ 16 h 36"/>
                  <a:gd name="T56" fmla="*/ 16 w 41"/>
                  <a:gd name="T57" fmla="*/ 14 h 36"/>
                  <a:gd name="T58" fmla="*/ 19 w 41"/>
                  <a:gd name="T59" fmla="*/ 29 h 36"/>
                  <a:gd name="T60" fmla="*/ 18 w 41"/>
                  <a:gd name="T61" fmla="*/ 25 h 36"/>
                  <a:gd name="T62" fmla="*/ 21 w 41"/>
                  <a:gd name="T63" fmla="*/ 25 h 36"/>
                  <a:gd name="T64" fmla="*/ 25 w 41"/>
                  <a:gd name="T65" fmla="*/ 27 h 36"/>
                  <a:gd name="T66" fmla="*/ 19 w 41"/>
                  <a:gd name="T6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6">
                    <a:moveTo>
                      <a:pt x="13" y="12"/>
                    </a:moveTo>
                    <a:cubicBezTo>
                      <a:pt x="8" y="10"/>
                      <a:pt x="8" y="10"/>
                      <a:pt x="8" y="10"/>
                    </a:cubicBezTo>
                    <a:cubicBezTo>
                      <a:pt x="6" y="11"/>
                      <a:pt x="0" y="15"/>
                      <a:pt x="0" y="16"/>
                    </a:cubicBezTo>
                    <a:cubicBezTo>
                      <a:pt x="0" y="18"/>
                      <a:pt x="9" y="21"/>
                      <a:pt x="11" y="21"/>
                    </a:cubicBezTo>
                    <a:cubicBezTo>
                      <a:pt x="12" y="23"/>
                      <a:pt x="13" y="30"/>
                      <a:pt x="13" y="30"/>
                    </a:cubicBezTo>
                    <a:cubicBezTo>
                      <a:pt x="13" y="32"/>
                      <a:pt x="12" y="32"/>
                      <a:pt x="10" y="33"/>
                    </a:cubicBezTo>
                    <a:cubicBezTo>
                      <a:pt x="16" y="35"/>
                      <a:pt x="16" y="35"/>
                      <a:pt x="16" y="35"/>
                    </a:cubicBezTo>
                    <a:cubicBezTo>
                      <a:pt x="19" y="36"/>
                      <a:pt x="19" y="36"/>
                      <a:pt x="19" y="36"/>
                    </a:cubicBezTo>
                    <a:cubicBezTo>
                      <a:pt x="20" y="36"/>
                      <a:pt x="20" y="36"/>
                      <a:pt x="20" y="36"/>
                    </a:cubicBezTo>
                    <a:cubicBezTo>
                      <a:pt x="21" y="36"/>
                      <a:pt x="20" y="34"/>
                      <a:pt x="25" y="34"/>
                    </a:cubicBezTo>
                    <a:cubicBezTo>
                      <a:pt x="25" y="32"/>
                      <a:pt x="25" y="32"/>
                      <a:pt x="25" y="32"/>
                    </a:cubicBezTo>
                    <a:cubicBezTo>
                      <a:pt x="25" y="30"/>
                      <a:pt x="27" y="30"/>
                      <a:pt x="29" y="30"/>
                    </a:cubicBezTo>
                    <a:cubicBezTo>
                      <a:pt x="30" y="28"/>
                      <a:pt x="30" y="28"/>
                      <a:pt x="30" y="28"/>
                    </a:cubicBezTo>
                    <a:cubicBezTo>
                      <a:pt x="30" y="28"/>
                      <a:pt x="30" y="28"/>
                      <a:pt x="30" y="28"/>
                    </a:cubicBezTo>
                    <a:cubicBezTo>
                      <a:pt x="41" y="28"/>
                      <a:pt x="41" y="28"/>
                      <a:pt x="41" y="28"/>
                    </a:cubicBezTo>
                    <a:cubicBezTo>
                      <a:pt x="39" y="25"/>
                      <a:pt x="37" y="26"/>
                      <a:pt x="36" y="23"/>
                    </a:cubicBezTo>
                    <a:cubicBezTo>
                      <a:pt x="34" y="21"/>
                      <a:pt x="32" y="22"/>
                      <a:pt x="29" y="20"/>
                    </a:cubicBezTo>
                    <a:cubicBezTo>
                      <a:pt x="29" y="15"/>
                      <a:pt x="27" y="14"/>
                      <a:pt x="27" y="12"/>
                    </a:cubicBezTo>
                    <a:cubicBezTo>
                      <a:pt x="28" y="7"/>
                      <a:pt x="28" y="7"/>
                      <a:pt x="28" y="7"/>
                    </a:cubicBezTo>
                    <a:cubicBezTo>
                      <a:pt x="27" y="7"/>
                      <a:pt x="27" y="6"/>
                      <a:pt x="26" y="6"/>
                    </a:cubicBezTo>
                    <a:cubicBezTo>
                      <a:pt x="23" y="6"/>
                      <a:pt x="25" y="11"/>
                      <a:pt x="21" y="11"/>
                    </a:cubicBezTo>
                    <a:cubicBezTo>
                      <a:pt x="21" y="10"/>
                      <a:pt x="20" y="7"/>
                      <a:pt x="20" y="6"/>
                    </a:cubicBezTo>
                    <a:cubicBezTo>
                      <a:pt x="19" y="4"/>
                      <a:pt x="18" y="1"/>
                      <a:pt x="17" y="0"/>
                    </a:cubicBezTo>
                    <a:cubicBezTo>
                      <a:pt x="13" y="1"/>
                      <a:pt x="14" y="8"/>
                      <a:pt x="13" y="12"/>
                    </a:cubicBezTo>
                    <a:close/>
                    <a:moveTo>
                      <a:pt x="16" y="14"/>
                    </a:moveTo>
                    <a:cubicBezTo>
                      <a:pt x="17" y="9"/>
                      <a:pt x="17" y="9"/>
                      <a:pt x="17" y="9"/>
                    </a:cubicBezTo>
                    <a:cubicBezTo>
                      <a:pt x="17" y="9"/>
                      <a:pt x="18" y="9"/>
                      <a:pt x="18" y="9"/>
                    </a:cubicBezTo>
                    <a:cubicBezTo>
                      <a:pt x="21" y="16"/>
                      <a:pt x="21" y="16"/>
                      <a:pt x="21" y="16"/>
                    </a:cubicBezTo>
                    <a:cubicBezTo>
                      <a:pt x="20" y="17"/>
                      <a:pt x="18" y="16"/>
                      <a:pt x="16" y="14"/>
                    </a:cubicBezTo>
                    <a:close/>
                    <a:moveTo>
                      <a:pt x="19" y="29"/>
                    </a:moveTo>
                    <a:cubicBezTo>
                      <a:pt x="18" y="28"/>
                      <a:pt x="18" y="27"/>
                      <a:pt x="18" y="25"/>
                    </a:cubicBezTo>
                    <a:cubicBezTo>
                      <a:pt x="19" y="24"/>
                      <a:pt x="20" y="24"/>
                      <a:pt x="21" y="25"/>
                    </a:cubicBezTo>
                    <a:cubicBezTo>
                      <a:pt x="25" y="27"/>
                      <a:pt x="25" y="27"/>
                      <a:pt x="25" y="27"/>
                    </a:cubicBezTo>
                    <a:cubicBezTo>
                      <a:pt x="25" y="29"/>
                      <a:pt x="23" y="29"/>
                      <a:pt x="19" y="2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şliḍe">
                <a:extLst>
                  <a:ext uri="{FF2B5EF4-FFF2-40B4-BE49-F238E27FC236}">
                    <a16:creationId xmlns:a16="http://schemas.microsoft.com/office/drawing/2014/main" id="{C6E489DC-AEE9-4AB4-B971-534659269EB4}"/>
                  </a:ext>
                </a:extLst>
              </p:cNvPr>
              <p:cNvSpPr/>
              <p:nvPr/>
            </p:nvSpPr>
            <p:spPr bwMode="auto">
              <a:xfrm>
                <a:off x="3124200" y="3178175"/>
                <a:ext cx="361950" cy="382588"/>
              </a:xfrm>
              <a:custGeom>
                <a:avLst/>
                <a:gdLst>
                  <a:gd name="T0" fmla="*/ 73 w 110"/>
                  <a:gd name="T1" fmla="*/ 32 h 115"/>
                  <a:gd name="T2" fmla="*/ 73 w 110"/>
                  <a:gd name="T3" fmla="*/ 34 h 115"/>
                  <a:gd name="T4" fmla="*/ 48 w 110"/>
                  <a:gd name="T5" fmla="*/ 86 h 115"/>
                  <a:gd name="T6" fmla="*/ 25 w 110"/>
                  <a:gd name="T7" fmla="*/ 102 h 115"/>
                  <a:gd name="T8" fmla="*/ 0 w 110"/>
                  <a:gd name="T9" fmla="*/ 115 h 115"/>
                  <a:gd name="T10" fmla="*/ 29 w 110"/>
                  <a:gd name="T11" fmla="*/ 102 h 115"/>
                  <a:gd name="T12" fmla="*/ 53 w 110"/>
                  <a:gd name="T13" fmla="*/ 83 h 115"/>
                  <a:gd name="T14" fmla="*/ 70 w 110"/>
                  <a:gd name="T15" fmla="*/ 58 h 115"/>
                  <a:gd name="T16" fmla="*/ 75 w 110"/>
                  <a:gd name="T17" fmla="*/ 42 h 115"/>
                  <a:gd name="T18" fmla="*/ 75 w 110"/>
                  <a:gd name="T19" fmla="*/ 22 h 115"/>
                  <a:gd name="T20" fmla="*/ 81 w 110"/>
                  <a:gd name="T21" fmla="*/ 48 h 115"/>
                  <a:gd name="T22" fmla="*/ 81 w 110"/>
                  <a:gd name="T23" fmla="*/ 49 h 115"/>
                  <a:gd name="T24" fmla="*/ 70 w 110"/>
                  <a:gd name="T25" fmla="*/ 82 h 115"/>
                  <a:gd name="T26" fmla="*/ 62 w 110"/>
                  <a:gd name="T27" fmla="*/ 95 h 115"/>
                  <a:gd name="T28" fmla="*/ 51 w 110"/>
                  <a:gd name="T29" fmla="*/ 107 h 115"/>
                  <a:gd name="T30" fmla="*/ 72 w 110"/>
                  <a:gd name="T31" fmla="*/ 83 h 115"/>
                  <a:gd name="T32" fmla="*/ 83 w 110"/>
                  <a:gd name="T33" fmla="*/ 49 h 115"/>
                  <a:gd name="T34" fmla="*/ 83 w 110"/>
                  <a:gd name="T35" fmla="*/ 47 h 115"/>
                  <a:gd name="T36" fmla="*/ 80 w 110"/>
                  <a:gd name="T37" fmla="*/ 31 h 115"/>
                  <a:gd name="T38" fmla="*/ 75 w 110"/>
                  <a:gd name="T39" fmla="*/ 18 h 115"/>
                  <a:gd name="T40" fmla="*/ 87 w 110"/>
                  <a:gd name="T41" fmla="*/ 36 h 115"/>
                  <a:gd name="T42" fmla="*/ 92 w 110"/>
                  <a:gd name="T43" fmla="*/ 62 h 115"/>
                  <a:gd name="T44" fmla="*/ 87 w 110"/>
                  <a:gd name="T45" fmla="*/ 88 h 115"/>
                  <a:gd name="T46" fmla="*/ 83 w 110"/>
                  <a:gd name="T47" fmla="*/ 99 h 115"/>
                  <a:gd name="T48" fmla="*/ 77 w 110"/>
                  <a:gd name="T49" fmla="*/ 110 h 115"/>
                  <a:gd name="T50" fmla="*/ 88 w 110"/>
                  <a:gd name="T51" fmla="*/ 89 h 115"/>
                  <a:gd name="T52" fmla="*/ 94 w 110"/>
                  <a:gd name="T53" fmla="*/ 64 h 115"/>
                  <a:gd name="T54" fmla="*/ 94 w 110"/>
                  <a:gd name="T55" fmla="*/ 57 h 115"/>
                  <a:gd name="T56" fmla="*/ 87 w 110"/>
                  <a:gd name="T57" fmla="*/ 32 h 115"/>
                  <a:gd name="T58" fmla="*/ 81 w 110"/>
                  <a:gd name="T59" fmla="*/ 21 h 115"/>
                  <a:gd name="T60" fmla="*/ 74 w 110"/>
                  <a:gd name="T61" fmla="*/ 12 h 115"/>
                  <a:gd name="T62" fmla="*/ 93 w 110"/>
                  <a:gd name="T63" fmla="*/ 29 h 115"/>
                  <a:gd name="T64" fmla="*/ 106 w 110"/>
                  <a:gd name="T65" fmla="*/ 52 h 115"/>
                  <a:gd name="T66" fmla="*/ 107 w 110"/>
                  <a:gd name="T67" fmla="*/ 84 h 115"/>
                  <a:gd name="T68" fmla="*/ 104 w 110"/>
                  <a:gd name="T69" fmla="*/ 99 h 115"/>
                  <a:gd name="T70" fmla="*/ 100 w 110"/>
                  <a:gd name="T71" fmla="*/ 113 h 115"/>
                  <a:gd name="T72" fmla="*/ 110 w 110"/>
                  <a:gd name="T73" fmla="*/ 70 h 115"/>
                  <a:gd name="T74" fmla="*/ 110 w 110"/>
                  <a:gd name="T75" fmla="*/ 69 h 115"/>
                  <a:gd name="T76" fmla="*/ 105 w 110"/>
                  <a:gd name="T77" fmla="*/ 43 h 115"/>
                  <a:gd name="T78" fmla="*/ 99 w 110"/>
                  <a:gd name="T79" fmla="*/ 33 h 115"/>
                  <a:gd name="T80" fmla="*/ 92 w 110"/>
                  <a:gd name="T81" fmla="*/ 24 h 115"/>
                  <a:gd name="T82" fmla="*/ 54 w 110"/>
                  <a:gd name="T83" fmla="*/ 0 h 115"/>
                  <a:gd name="T84" fmla="*/ 62 w 110"/>
                  <a:gd name="T85" fmla="*/ 5 h 115"/>
                  <a:gd name="T86" fmla="*/ 67 w 110"/>
                  <a:gd name="T87" fmla="*/ 11 h 115"/>
                  <a:gd name="T88" fmla="*/ 73 w 110"/>
                  <a:gd name="T89" fmla="*/ 3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15">
                    <a:moveTo>
                      <a:pt x="73" y="32"/>
                    </a:moveTo>
                    <a:cubicBezTo>
                      <a:pt x="73" y="34"/>
                      <a:pt x="73" y="34"/>
                      <a:pt x="73" y="34"/>
                    </a:cubicBezTo>
                    <a:cubicBezTo>
                      <a:pt x="73" y="57"/>
                      <a:pt x="59" y="74"/>
                      <a:pt x="48" y="86"/>
                    </a:cubicBezTo>
                    <a:cubicBezTo>
                      <a:pt x="42" y="91"/>
                      <a:pt x="32" y="98"/>
                      <a:pt x="25" y="102"/>
                    </a:cubicBezTo>
                    <a:cubicBezTo>
                      <a:pt x="21" y="104"/>
                      <a:pt x="1" y="114"/>
                      <a:pt x="0" y="115"/>
                    </a:cubicBezTo>
                    <a:cubicBezTo>
                      <a:pt x="4" y="115"/>
                      <a:pt x="24" y="104"/>
                      <a:pt x="29" y="102"/>
                    </a:cubicBezTo>
                    <a:cubicBezTo>
                      <a:pt x="37" y="97"/>
                      <a:pt x="46" y="90"/>
                      <a:pt x="53" y="83"/>
                    </a:cubicBezTo>
                    <a:cubicBezTo>
                      <a:pt x="61" y="75"/>
                      <a:pt x="64" y="70"/>
                      <a:pt x="70" y="58"/>
                    </a:cubicBezTo>
                    <a:cubicBezTo>
                      <a:pt x="72" y="54"/>
                      <a:pt x="74" y="48"/>
                      <a:pt x="75" y="42"/>
                    </a:cubicBezTo>
                    <a:cubicBezTo>
                      <a:pt x="76" y="34"/>
                      <a:pt x="75" y="30"/>
                      <a:pt x="75" y="22"/>
                    </a:cubicBezTo>
                    <a:cubicBezTo>
                      <a:pt x="78" y="27"/>
                      <a:pt x="81" y="40"/>
                      <a:pt x="81" y="48"/>
                    </a:cubicBezTo>
                    <a:cubicBezTo>
                      <a:pt x="81" y="49"/>
                      <a:pt x="81" y="49"/>
                      <a:pt x="81" y="49"/>
                    </a:cubicBezTo>
                    <a:cubicBezTo>
                      <a:pt x="81" y="63"/>
                      <a:pt x="75" y="73"/>
                      <a:pt x="70" y="82"/>
                    </a:cubicBezTo>
                    <a:cubicBezTo>
                      <a:pt x="68" y="87"/>
                      <a:pt x="64" y="92"/>
                      <a:pt x="62" y="95"/>
                    </a:cubicBezTo>
                    <a:cubicBezTo>
                      <a:pt x="60" y="98"/>
                      <a:pt x="52" y="106"/>
                      <a:pt x="51" y="107"/>
                    </a:cubicBezTo>
                    <a:cubicBezTo>
                      <a:pt x="57" y="104"/>
                      <a:pt x="68" y="89"/>
                      <a:pt x="72" y="83"/>
                    </a:cubicBezTo>
                    <a:cubicBezTo>
                      <a:pt x="77" y="76"/>
                      <a:pt x="83" y="62"/>
                      <a:pt x="83" y="49"/>
                    </a:cubicBezTo>
                    <a:cubicBezTo>
                      <a:pt x="83" y="47"/>
                      <a:pt x="83" y="47"/>
                      <a:pt x="83" y="47"/>
                    </a:cubicBezTo>
                    <a:cubicBezTo>
                      <a:pt x="83" y="42"/>
                      <a:pt x="82" y="35"/>
                      <a:pt x="80" y="31"/>
                    </a:cubicBezTo>
                    <a:cubicBezTo>
                      <a:pt x="79" y="27"/>
                      <a:pt x="76" y="21"/>
                      <a:pt x="75" y="18"/>
                    </a:cubicBezTo>
                    <a:cubicBezTo>
                      <a:pt x="78" y="20"/>
                      <a:pt x="85" y="32"/>
                      <a:pt x="87" y="36"/>
                    </a:cubicBezTo>
                    <a:cubicBezTo>
                      <a:pt x="90" y="44"/>
                      <a:pt x="92" y="52"/>
                      <a:pt x="92" y="62"/>
                    </a:cubicBezTo>
                    <a:cubicBezTo>
                      <a:pt x="92" y="71"/>
                      <a:pt x="90" y="82"/>
                      <a:pt x="87" y="88"/>
                    </a:cubicBezTo>
                    <a:cubicBezTo>
                      <a:pt x="86" y="92"/>
                      <a:pt x="84" y="95"/>
                      <a:pt x="83" y="99"/>
                    </a:cubicBezTo>
                    <a:cubicBezTo>
                      <a:pt x="81" y="102"/>
                      <a:pt x="77" y="107"/>
                      <a:pt x="77" y="110"/>
                    </a:cubicBezTo>
                    <a:cubicBezTo>
                      <a:pt x="80" y="108"/>
                      <a:pt x="87" y="94"/>
                      <a:pt x="88" y="89"/>
                    </a:cubicBezTo>
                    <a:cubicBezTo>
                      <a:pt x="91" y="83"/>
                      <a:pt x="94" y="73"/>
                      <a:pt x="94" y="64"/>
                    </a:cubicBezTo>
                    <a:cubicBezTo>
                      <a:pt x="94" y="57"/>
                      <a:pt x="94" y="57"/>
                      <a:pt x="94" y="57"/>
                    </a:cubicBezTo>
                    <a:cubicBezTo>
                      <a:pt x="94" y="49"/>
                      <a:pt x="90" y="37"/>
                      <a:pt x="87" y="32"/>
                    </a:cubicBezTo>
                    <a:cubicBezTo>
                      <a:pt x="85" y="28"/>
                      <a:pt x="84" y="25"/>
                      <a:pt x="81" y="21"/>
                    </a:cubicBezTo>
                    <a:cubicBezTo>
                      <a:pt x="80" y="20"/>
                      <a:pt x="74" y="14"/>
                      <a:pt x="74" y="12"/>
                    </a:cubicBezTo>
                    <a:cubicBezTo>
                      <a:pt x="78" y="13"/>
                      <a:pt x="90" y="25"/>
                      <a:pt x="93" y="29"/>
                    </a:cubicBezTo>
                    <a:cubicBezTo>
                      <a:pt x="99" y="37"/>
                      <a:pt x="102" y="41"/>
                      <a:pt x="106" y="52"/>
                    </a:cubicBezTo>
                    <a:cubicBezTo>
                      <a:pt x="108" y="61"/>
                      <a:pt x="109" y="74"/>
                      <a:pt x="107" y="84"/>
                    </a:cubicBezTo>
                    <a:cubicBezTo>
                      <a:pt x="106" y="90"/>
                      <a:pt x="106" y="94"/>
                      <a:pt x="104" y="99"/>
                    </a:cubicBezTo>
                    <a:cubicBezTo>
                      <a:pt x="103" y="103"/>
                      <a:pt x="100" y="110"/>
                      <a:pt x="100" y="113"/>
                    </a:cubicBezTo>
                    <a:cubicBezTo>
                      <a:pt x="105" y="108"/>
                      <a:pt x="110" y="82"/>
                      <a:pt x="110" y="70"/>
                    </a:cubicBezTo>
                    <a:cubicBezTo>
                      <a:pt x="110" y="69"/>
                      <a:pt x="110" y="69"/>
                      <a:pt x="110" y="69"/>
                    </a:cubicBezTo>
                    <a:cubicBezTo>
                      <a:pt x="110" y="60"/>
                      <a:pt x="108" y="49"/>
                      <a:pt x="105" y="43"/>
                    </a:cubicBezTo>
                    <a:cubicBezTo>
                      <a:pt x="103" y="39"/>
                      <a:pt x="102" y="37"/>
                      <a:pt x="99" y="33"/>
                    </a:cubicBezTo>
                    <a:cubicBezTo>
                      <a:pt x="97" y="30"/>
                      <a:pt x="95" y="28"/>
                      <a:pt x="92" y="24"/>
                    </a:cubicBezTo>
                    <a:cubicBezTo>
                      <a:pt x="88" y="18"/>
                      <a:pt x="62" y="0"/>
                      <a:pt x="54" y="0"/>
                    </a:cubicBezTo>
                    <a:cubicBezTo>
                      <a:pt x="55" y="1"/>
                      <a:pt x="59" y="3"/>
                      <a:pt x="62" y="5"/>
                    </a:cubicBezTo>
                    <a:cubicBezTo>
                      <a:pt x="63" y="6"/>
                      <a:pt x="66" y="9"/>
                      <a:pt x="67" y="11"/>
                    </a:cubicBezTo>
                    <a:cubicBezTo>
                      <a:pt x="71" y="16"/>
                      <a:pt x="73" y="23"/>
                      <a:pt x="73" y="3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ṡľîḑê">
                <a:extLst>
                  <a:ext uri="{FF2B5EF4-FFF2-40B4-BE49-F238E27FC236}">
                    <a16:creationId xmlns:a16="http://schemas.microsoft.com/office/drawing/2014/main" id="{59C33DAC-26B6-41AE-A2F4-075A6555EEC1}"/>
                  </a:ext>
                </a:extLst>
              </p:cNvPr>
              <p:cNvSpPr/>
              <p:nvPr/>
            </p:nvSpPr>
            <p:spPr bwMode="auto">
              <a:xfrm>
                <a:off x="2998788" y="3549650"/>
                <a:ext cx="504825" cy="79375"/>
              </a:xfrm>
              <a:custGeom>
                <a:avLst/>
                <a:gdLst>
                  <a:gd name="T0" fmla="*/ 14 w 153"/>
                  <a:gd name="T1" fmla="*/ 17 h 24"/>
                  <a:gd name="T2" fmla="*/ 47 w 153"/>
                  <a:gd name="T3" fmla="*/ 13 h 24"/>
                  <a:gd name="T4" fmla="*/ 71 w 153"/>
                  <a:gd name="T5" fmla="*/ 24 h 24"/>
                  <a:gd name="T6" fmla="*/ 82 w 153"/>
                  <a:gd name="T7" fmla="*/ 24 h 24"/>
                  <a:gd name="T8" fmla="*/ 107 w 153"/>
                  <a:gd name="T9" fmla="*/ 13 h 24"/>
                  <a:gd name="T10" fmla="*/ 139 w 153"/>
                  <a:gd name="T11" fmla="*/ 17 h 24"/>
                  <a:gd name="T12" fmla="*/ 147 w 153"/>
                  <a:gd name="T13" fmla="*/ 17 h 24"/>
                  <a:gd name="T14" fmla="*/ 153 w 153"/>
                  <a:gd name="T15" fmla="*/ 17 h 24"/>
                  <a:gd name="T16" fmla="*/ 146 w 153"/>
                  <a:gd name="T17" fmla="*/ 9 h 24"/>
                  <a:gd name="T18" fmla="*/ 146 w 153"/>
                  <a:gd name="T19" fmla="*/ 9 h 24"/>
                  <a:gd name="T20" fmla="*/ 120 w 153"/>
                  <a:gd name="T21" fmla="*/ 6 h 24"/>
                  <a:gd name="T22" fmla="*/ 97 w 153"/>
                  <a:gd name="T23" fmla="*/ 1 h 24"/>
                  <a:gd name="T24" fmla="*/ 91 w 153"/>
                  <a:gd name="T25" fmla="*/ 1 h 24"/>
                  <a:gd name="T26" fmla="*/ 77 w 153"/>
                  <a:gd name="T27" fmla="*/ 13 h 24"/>
                  <a:gd name="T28" fmla="*/ 66 w 153"/>
                  <a:gd name="T29" fmla="*/ 1 h 24"/>
                  <a:gd name="T30" fmla="*/ 46 w 153"/>
                  <a:gd name="T31" fmla="*/ 2 h 24"/>
                  <a:gd name="T32" fmla="*/ 7 w 153"/>
                  <a:gd name="T33" fmla="*/ 9 h 24"/>
                  <a:gd name="T34" fmla="*/ 8 w 153"/>
                  <a:gd name="T35" fmla="*/ 9 h 24"/>
                  <a:gd name="T36" fmla="*/ 0 w 153"/>
                  <a:gd name="T37" fmla="*/ 17 h 24"/>
                  <a:gd name="T38" fmla="*/ 6 w 153"/>
                  <a:gd name="T39" fmla="*/ 17 h 24"/>
                  <a:gd name="T40" fmla="*/ 14 w 153"/>
                  <a:gd name="T4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24">
                    <a:moveTo>
                      <a:pt x="14" y="17"/>
                    </a:moveTo>
                    <a:cubicBezTo>
                      <a:pt x="26" y="17"/>
                      <a:pt x="37" y="14"/>
                      <a:pt x="47" y="13"/>
                    </a:cubicBezTo>
                    <a:cubicBezTo>
                      <a:pt x="57" y="13"/>
                      <a:pt x="71" y="11"/>
                      <a:pt x="71" y="24"/>
                    </a:cubicBezTo>
                    <a:cubicBezTo>
                      <a:pt x="82" y="24"/>
                      <a:pt x="82" y="24"/>
                      <a:pt x="82" y="24"/>
                    </a:cubicBezTo>
                    <a:cubicBezTo>
                      <a:pt x="82" y="12"/>
                      <a:pt x="95" y="13"/>
                      <a:pt x="107" y="13"/>
                    </a:cubicBezTo>
                    <a:cubicBezTo>
                      <a:pt x="117" y="14"/>
                      <a:pt x="127" y="17"/>
                      <a:pt x="139" y="17"/>
                    </a:cubicBezTo>
                    <a:cubicBezTo>
                      <a:pt x="147" y="17"/>
                      <a:pt x="147" y="17"/>
                      <a:pt x="147" y="17"/>
                    </a:cubicBezTo>
                    <a:cubicBezTo>
                      <a:pt x="153" y="17"/>
                      <a:pt x="153" y="17"/>
                      <a:pt x="153" y="17"/>
                    </a:cubicBezTo>
                    <a:cubicBezTo>
                      <a:pt x="146" y="9"/>
                      <a:pt x="146" y="9"/>
                      <a:pt x="146" y="9"/>
                    </a:cubicBezTo>
                    <a:cubicBezTo>
                      <a:pt x="146" y="9"/>
                      <a:pt x="146" y="9"/>
                      <a:pt x="146" y="9"/>
                    </a:cubicBezTo>
                    <a:cubicBezTo>
                      <a:pt x="135" y="9"/>
                      <a:pt x="128" y="9"/>
                      <a:pt x="120" y="6"/>
                    </a:cubicBezTo>
                    <a:cubicBezTo>
                      <a:pt x="115" y="5"/>
                      <a:pt x="103" y="1"/>
                      <a:pt x="97" y="1"/>
                    </a:cubicBezTo>
                    <a:cubicBezTo>
                      <a:pt x="91" y="1"/>
                      <a:pt x="91" y="1"/>
                      <a:pt x="91" y="1"/>
                    </a:cubicBezTo>
                    <a:cubicBezTo>
                      <a:pt x="84" y="1"/>
                      <a:pt x="78" y="7"/>
                      <a:pt x="77" y="13"/>
                    </a:cubicBezTo>
                    <a:cubicBezTo>
                      <a:pt x="74" y="11"/>
                      <a:pt x="75" y="4"/>
                      <a:pt x="66" y="1"/>
                    </a:cubicBezTo>
                    <a:cubicBezTo>
                      <a:pt x="60" y="0"/>
                      <a:pt x="52" y="1"/>
                      <a:pt x="46" y="2"/>
                    </a:cubicBezTo>
                    <a:cubicBezTo>
                      <a:pt x="31" y="6"/>
                      <a:pt x="27" y="9"/>
                      <a:pt x="7" y="9"/>
                    </a:cubicBezTo>
                    <a:cubicBezTo>
                      <a:pt x="8" y="9"/>
                      <a:pt x="8" y="9"/>
                      <a:pt x="8" y="9"/>
                    </a:cubicBezTo>
                    <a:cubicBezTo>
                      <a:pt x="0" y="17"/>
                      <a:pt x="0" y="17"/>
                      <a:pt x="0" y="17"/>
                    </a:cubicBezTo>
                    <a:cubicBezTo>
                      <a:pt x="6" y="17"/>
                      <a:pt x="6" y="17"/>
                      <a:pt x="6" y="17"/>
                    </a:cubicBezTo>
                    <a:lnTo>
                      <a:pt x="14"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lïďê">
                <a:extLst>
                  <a:ext uri="{FF2B5EF4-FFF2-40B4-BE49-F238E27FC236}">
                    <a16:creationId xmlns:a16="http://schemas.microsoft.com/office/drawing/2014/main" id="{6033AECA-115F-4004-BEEC-BA8CDE93D9CC}"/>
                  </a:ext>
                </a:extLst>
              </p:cNvPr>
              <p:cNvSpPr/>
              <p:nvPr/>
            </p:nvSpPr>
            <p:spPr bwMode="auto">
              <a:xfrm>
                <a:off x="2830513" y="2998788"/>
                <a:ext cx="841375" cy="830263"/>
              </a:xfrm>
              <a:custGeom>
                <a:avLst/>
                <a:gdLst>
                  <a:gd name="T0" fmla="*/ 21 w 255"/>
                  <a:gd name="T1" fmla="*/ 127 h 250"/>
                  <a:gd name="T2" fmla="*/ 32 w 255"/>
                  <a:gd name="T3" fmla="*/ 84 h 250"/>
                  <a:gd name="T4" fmla="*/ 41 w 255"/>
                  <a:gd name="T5" fmla="*/ 68 h 250"/>
                  <a:gd name="T6" fmla="*/ 53 w 255"/>
                  <a:gd name="T7" fmla="*/ 54 h 250"/>
                  <a:gd name="T8" fmla="*/ 85 w 255"/>
                  <a:gd name="T9" fmla="*/ 33 h 250"/>
                  <a:gd name="T10" fmla="*/ 128 w 255"/>
                  <a:gd name="T11" fmla="*/ 23 h 250"/>
                  <a:gd name="T12" fmla="*/ 202 w 255"/>
                  <a:gd name="T13" fmla="*/ 54 h 250"/>
                  <a:gd name="T14" fmla="*/ 234 w 255"/>
                  <a:gd name="T15" fmla="*/ 126 h 250"/>
                  <a:gd name="T16" fmla="*/ 234 w 255"/>
                  <a:gd name="T17" fmla="*/ 135 h 250"/>
                  <a:gd name="T18" fmla="*/ 202 w 255"/>
                  <a:gd name="T19" fmla="*/ 206 h 250"/>
                  <a:gd name="T20" fmla="*/ 128 w 255"/>
                  <a:gd name="T21" fmla="*/ 237 h 250"/>
                  <a:gd name="T22" fmla="*/ 21 w 255"/>
                  <a:gd name="T23" fmla="*/ 133 h 250"/>
                  <a:gd name="T24" fmla="*/ 21 w 255"/>
                  <a:gd name="T25" fmla="*/ 127 h 250"/>
                  <a:gd name="T26" fmla="*/ 0 w 255"/>
                  <a:gd name="T27" fmla="*/ 110 h 250"/>
                  <a:gd name="T28" fmla="*/ 0 w 255"/>
                  <a:gd name="T29" fmla="*/ 119 h 250"/>
                  <a:gd name="T30" fmla="*/ 7 w 255"/>
                  <a:gd name="T31" fmla="*/ 145 h 250"/>
                  <a:gd name="T32" fmla="*/ 19 w 255"/>
                  <a:gd name="T33" fmla="*/ 165 h 250"/>
                  <a:gd name="T34" fmla="*/ 24 w 255"/>
                  <a:gd name="T35" fmla="*/ 200 h 250"/>
                  <a:gd name="T36" fmla="*/ 40 w 255"/>
                  <a:gd name="T37" fmla="*/ 225 h 250"/>
                  <a:gd name="T38" fmla="*/ 96 w 255"/>
                  <a:gd name="T39" fmla="*/ 250 h 250"/>
                  <a:gd name="T40" fmla="*/ 99 w 255"/>
                  <a:gd name="T41" fmla="*/ 250 h 250"/>
                  <a:gd name="T42" fmla="*/ 114 w 255"/>
                  <a:gd name="T43" fmla="*/ 248 h 250"/>
                  <a:gd name="T44" fmla="*/ 127 w 255"/>
                  <a:gd name="T45" fmla="*/ 244 h 250"/>
                  <a:gd name="T46" fmla="*/ 141 w 255"/>
                  <a:gd name="T47" fmla="*/ 248 h 250"/>
                  <a:gd name="T48" fmla="*/ 156 w 255"/>
                  <a:gd name="T49" fmla="*/ 250 h 250"/>
                  <a:gd name="T50" fmla="*/ 160 w 255"/>
                  <a:gd name="T51" fmla="*/ 250 h 250"/>
                  <a:gd name="T52" fmla="*/ 215 w 255"/>
                  <a:gd name="T53" fmla="*/ 225 h 250"/>
                  <a:gd name="T54" fmla="*/ 236 w 255"/>
                  <a:gd name="T55" fmla="*/ 165 h 250"/>
                  <a:gd name="T56" fmla="*/ 244 w 255"/>
                  <a:gd name="T57" fmla="*/ 154 h 250"/>
                  <a:gd name="T58" fmla="*/ 250 w 255"/>
                  <a:gd name="T59" fmla="*/ 141 h 250"/>
                  <a:gd name="T60" fmla="*/ 255 w 255"/>
                  <a:gd name="T61" fmla="*/ 109 h 250"/>
                  <a:gd name="T62" fmla="*/ 230 w 255"/>
                  <a:gd name="T63" fmla="*/ 57 h 250"/>
                  <a:gd name="T64" fmla="*/ 206 w 255"/>
                  <a:gd name="T65" fmla="*/ 41 h 250"/>
                  <a:gd name="T66" fmla="*/ 193 w 255"/>
                  <a:gd name="T67" fmla="*/ 35 h 250"/>
                  <a:gd name="T68" fmla="*/ 185 w 255"/>
                  <a:gd name="T69" fmla="*/ 25 h 250"/>
                  <a:gd name="T70" fmla="*/ 131 w 255"/>
                  <a:gd name="T71" fmla="*/ 0 h 250"/>
                  <a:gd name="T72" fmla="*/ 123 w 255"/>
                  <a:gd name="T73" fmla="*/ 0 h 250"/>
                  <a:gd name="T74" fmla="*/ 81 w 255"/>
                  <a:gd name="T75" fmla="*/ 16 h 250"/>
                  <a:gd name="T76" fmla="*/ 66 w 255"/>
                  <a:gd name="T77" fmla="*/ 30 h 250"/>
                  <a:gd name="T78" fmla="*/ 48 w 255"/>
                  <a:gd name="T79" fmla="*/ 42 h 250"/>
                  <a:gd name="T80" fmla="*/ 16 w 255"/>
                  <a:gd name="T81" fmla="*/ 67 h 250"/>
                  <a:gd name="T82" fmla="*/ 0 w 255"/>
                  <a:gd name="T83" fmla="*/ 11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5" h="250">
                    <a:moveTo>
                      <a:pt x="21" y="127"/>
                    </a:moveTo>
                    <a:cubicBezTo>
                      <a:pt x="21" y="112"/>
                      <a:pt x="27" y="94"/>
                      <a:pt x="32" y="84"/>
                    </a:cubicBezTo>
                    <a:cubicBezTo>
                      <a:pt x="35" y="78"/>
                      <a:pt x="38" y="73"/>
                      <a:pt x="41" y="68"/>
                    </a:cubicBezTo>
                    <a:cubicBezTo>
                      <a:pt x="45" y="62"/>
                      <a:pt x="49" y="59"/>
                      <a:pt x="53" y="54"/>
                    </a:cubicBezTo>
                    <a:cubicBezTo>
                      <a:pt x="59" y="47"/>
                      <a:pt x="76" y="37"/>
                      <a:pt x="85" y="33"/>
                    </a:cubicBezTo>
                    <a:cubicBezTo>
                      <a:pt x="96" y="28"/>
                      <a:pt x="112" y="23"/>
                      <a:pt x="128" y="23"/>
                    </a:cubicBezTo>
                    <a:cubicBezTo>
                      <a:pt x="159" y="23"/>
                      <a:pt x="187" y="38"/>
                      <a:pt x="202" y="54"/>
                    </a:cubicBezTo>
                    <a:cubicBezTo>
                      <a:pt x="217" y="69"/>
                      <a:pt x="234" y="96"/>
                      <a:pt x="234" y="126"/>
                    </a:cubicBezTo>
                    <a:cubicBezTo>
                      <a:pt x="234" y="135"/>
                      <a:pt x="234" y="135"/>
                      <a:pt x="234" y="135"/>
                    </a:cubicBezTo>
                    <a:cubicBezTo>
                      <a:pt x="234" y="163"/>
                      <a:pt x="217" y="193"/>
                      <a:pt x="202" y="206"/>
                    </a:cubicBezTo>
                    <a:cubicBezTo>
                      <a:pt x="183" y="222"/>
                      <a:pt x="162" y="237"/>
                      <a:pt x="128" y="237"/>
                    </a:cubicBezTo>
                    <a:cubicBezTo>
                      <a:pt x="71" y="237"/>
                      <a:pt x="21" y="189"/>
                      <a:pt x="21" y="133"/>
                    </a:cubicBezTo>
                    <a:cubicBezTo>
                      <a:pt x="21" y="127"/>
                      <a:pt x="21" y="127"/>
                      <a:pt x="21" y="127"/>
                    </a:cubicBezTo>
                    <a:close/>
                    <a:moveTo>
                      <a:pt x="0" y="110"/>
                    </a:moveTo>
                    <a:cubicBezTo>
                      <a:pt x="0" y="119"/>
                      <a:pt x="0" y="119"/>
                      <a:pt x="0" y="119"/>
                    </a:cubicBezTo>
                    <a:cubicBezTo>
                      <a:pt x="0" y="127"/>
                      <a:pt x="4" y="139"/>
                      <a:pt x="7" y="145"/>
                    </a:cubicBezTo>
                    <a:cubicBezTo>
                      <a:pt x="11" y="154"/>
                      <a:pt x="14" y="158"/>
                      <a:pt x="19" y="165"/>
                    </a:cubicBezTo>
                    <a:cubicBezTo>
                      <a:pt x="19" y="181"/>
                      <a:pt x="20" y="189"/>
                      <a:pt x="24" y="200"/>
                    </a:cubicBezTo>
                    <a:cubicBezTo>
                      <a:pt x="28" y="209"/>
                      <a:pt x="34" y="219"/>
                      <a:pt x="40" y="225"/>
                    </a:cubicBezTo>
                    <a:cubicBezTo>
                      <a:pt x="53" y="238"/>
                      <a:pt x="70" y="250"/>
                      <a:pt x="96" y="250"/>
                    </a:cubicBezTo>
                    <a:cubicBezTo>
                      <a:pt x="99" y="250"/>
                      <a:pt x="99" y="250"/>
                      <a:pt x="99" y="250"/>
                    </a:cubicBezTo>
                    <a:cubicBezTo>
                      <a:pt x="104" y="250"/>
                      <a:pt x="109" y="249"/>
                      <a:pt x="114" y="248"/>
                    </a:cubicBezTo>
                    <a:cubicBezTo>
                      <a:pt x="117" y="248"/>
                      <a:pt x="127" y="244"/>
                      <a:pt x="127" y="244"/>
                    </a:cubicBezTo>
                    <a:cubicBezTo>
                      <a:pt x="129" y="244"/>
                      <a:pt x="137" y="248"/>
                      <a:pt x="141" y="248"/>
                    </a:cubicBezTo>
                    <a:cubicBezTo>
                      <a:pt x="145" y="249"/>
                      <a:pt x="151" y="250"/>
                      <a:pt x="156" y="250"/>
                    </a:cubicBezTo>
                    <a:cubicBezTo>
                      <a:pt x="160" y="250"/>
                      <a:pt x="160" y="250"/>
                      <a:pt x="160" y="250"/>
                    </a:cubicBezTo>
                    <a:cubicBezTo>
                      <a:pt x="182" y="250"/>
                      <a:pt x="205" y="238"/>
                      <a:pt x="215" y="225"/>
                    </a:cubicBezTo>
                    <a:cubicBezTo>
                      <a:pt x="230" y="208"/>
                      <a:pt x="236" y="196"/>
                      <a:pt x="236" y="165"/>
                    </a:cubicBezTo>
                    <a:cubicBezTo>
                      <a:pt x="239" y="162"/>
                      <a:pt x="242" y="158"/>
                      <a:pt x="244" y="154"/>
                    </a:cubicBezTo>
                    <a:cubicBezTo>
                      <a:pt x="247" y="150"/>
                      <a:pt x="249" y="146"/>
                      <a:pt x="250" y="141"/>
                    </a:cubicBezTo>
                    <a:cubicBezTo>
                      <a:pt x="255" y="129"/>
                      <a:pt x="255" y="122"/>
                      <a:pt x="255" y="109"/>
                    </a:cubicBezTo>
                    <a:cubicBezTo>
                      <a:pt x="255" y="90"/>
                      <a:pt x="241" y="65"/>
                      <a:pt x="230" y="57"/>
                    </a:cubicBezTo>
                    <a:cubicBezTo>
                      <a:pt x="221" y="50"/>
                      <a:pt x="218" y="46"/>
                      <a:pt x="206" y="41"/>
                    </a:cubicBezTo>
                    <a:cubicBezTo>
                      <a:pt x="202" y="40"/>
                      <a:pt x="196" y="39"/>
                      <a:pt x="193" y="35"/>
                    </a:cubicBezTo>
                    <a:cubicBezTo>
                      <a:pt x="191" y="31"/>
                      <a:pt x="188" y="28"/>
                      <a:pt x="185" y="25"/>
                    </a:cubicBezTo>
                    <a:cubicBezTo>
                      <a:pt x="173" y="13"/>
                      <a:pt x="154" y="0"/>
                      <a:pt x="131" y="0"/>
                    </a:cubicBezTo>
                    <a:cubicBezTo>
                      <a:pt x="123" y="0"/>
                      <a:pt x="123" y="0"/>
                      <a:pt x="123" y="0"/>
                    </a:cubicBezTo>
                    <a:cubicBezTo>
                      <a:pt x="108" y="0"/>
                      <a:pt x="89" y="9"/>
                      <a:pt x="81" y="16"/>
                    </a:cubicBezTo>
                    <a:cubicBezTo>
                      <a:pt x="75" y="20"/>
                      <a:pt x="70" y="25"/>
                      <a:pt x="66" y="30"/>
                    </a:cubicBezTo>
                    <a:cubicBezTo>
                      <a:pt x="57" y="42"/>
                      <a:pt x="61" y="36"/>
                      <a:pt x="48" y="42"/>
                    </a:cubicBezTo>
                    <a:cubicBezTo>
                      <a:pt x="33" y="49"/>
                      <a:pt x="26" y="55"/>
                      <a:pt x="16" y="67"/>
                    </a:cubicBezTo>
                    <a:cubicBezTo>
                      <a:pt x="9" y="76"/>
                      <a:pt x="0" y="95"/>
                      <a:pt x="0" y="11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šḻïḋe">
                <a:extLst>
                  <a:ext uri="{FF2B5EF4-FFF2-40B4-BE49-F238E27FC236}">
                    <a16:creationId xmlns:a16="http://schemas.microsoft.com/office/drawing/2014/main" id="{96E84A2D-6432-4E3B-89B0-90EF0CCDB78F}"/>
                  </a:ext>
                </a:extLst>
              </p:cNvPr>
              <p:cNvSpPr/>
              <p:nvPr/>
            </p:nvSpPr>
            <p:spPr bwMode="auto">
              <a:xfrm>
                <a:off x="2919413" y="3098800"/>
                <a:ext cx="663575" cy="666750"/>
              </a:xfrm>
              <a:custGeom>
                <a:avLst/>
                <a:gdLst>
                  <a:gd name="T0" fmla="*/ 101 w 201"/>
                  <a:gd name="T1" fmla="*/ 0 h 201"/>
                  <a:gd name="T2" fmla="*/ 201 w 201"/>
                  <a:gd name="T3" fmla="*/ 100 h 201"/>
                  <a:gd name="T4" fmla="*/ 101 w 201"/>
                  <a:gd name="T5" fmla="*/ 201 h 201"/>
                  <a:gd name="T6" fmla="*/ 0 w 201"/>
                  <a:gd name="T7" fmla="*/ 100 h 201"/>
                  <a:gd name="T8" fmla="*/ 101 w 201"/>
                  <a:gd name="T9" fmla="*/ 0 h 201"/>
                  <a:gd name="T10" fmla="*/ 101 w 201"/>
                  <a:gd name="T11" fmla="*/ 4 h 201"/>
                  <a:gd name="T12" fmla="*/ 4 w 201"/>
                  <a:gd name="T13" fmla="*/ 100 h 201"/>
                  <a:gd name="T14" fmla="*/ 101 w 201"/>
                  <a:gd name="T15" fmla="*/ 196 h 201"/>
                  <a:gd name="T16" fmla="*/ 197 w 201"/>
                  <a:gd name="T17" fmla="*/ 100 h 201"/>
                  <a:gd name="T18" fmla="*/ 101 w 201"/>
                  <a:gd name="T19" fmla="*/ 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101" y="0"/>
                    </a:moveTo>
                    <a:cubicBezTo>
                      <a:pt x="156" y="0"/>
                      <a:pt x="201" y="45"/>
                      <a:pt x="201" y="100"/>
                    </a:cubicBezTo>
                    <a:cubicBezTo>
                      <a:pt x="201" y="156"/>
                      <a:pt x="156" y="201"/>
                      <a:pt x="101" y="201"/>
                    </a:cubicBezTo>
                    <a:cubicBezTo>
                      <a:pt x="45" y="201"/>
                      <a:pt x="0" y="156"/>
                      <a:pt x="0" y="100"/>
                    </a:cubicBezTo>
                    <a:cubicBezTo>
                      <a:pt x="0" y="45"/>
                      <a:pt x="45" y="0"/>
                      <a:pt x="101" y="0"/>
                    </a:cubicBezTo>
                    <a:close/>
                    <a:moveTo>
                      <a:pt x="101" y="4"/>
                    </a:moveTo>
                    <a:cubicBezTo>
                      <a:pt x="48" y="4"/>
                      <a:pt x="4" y="47"/>
                      <a:pt x="4" y="100"/>
                    </a:cubicBezTo>
                    <a:cubicBezTo>
                      <a:pt x="4" y="153"/>
                      <a:pt x="48" y="196"/>
                      <a:pt x="101" y="196"/>
                    </a:cubicBezTo>
                    <a:cubicBezTo>
                      <a:pt x="154" y="196"/>
                      <a:pt x="197" y="153"/>
                      <a:pt x="197" y="100"/>
                    </a:cubicBezTo>
                    <a:cubicBezTo>
                      <a:pt x="197" y="47"/>
                      <a:pt x="154" y="4"/>
                      <a:pt x="101"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şľiďe">
                <a:extLst>
                  <a:ext uri="{FF2B5EF4-FFF2-40B4-BE49-F238E27FC236}">
                    <a16:creationId xmlns:a16="http://schemas.microsoft.com/office/drawing/2014/main" id="{39D64320-B07A-4ECC-8946-FF5EEBA27B54}"/>
                  </a:ext>
                </a:extLst>
              </p:cNvPr>
              <p:cNvSpPr/>
              <p:nvPr/>
            </p:nvSpPr>
            <p:spPr bwMode="auto">
              <a:xfrm>
                <a:off x="3005138" y="3330575"/>
                <a:ext cx="30163" cy="73025"/>
              </a:xfrm>
              <a:custGeom>
                <a:avLst/>
                <a:gdLst>
                  <a:gd name="T0" fmla="*/ 9 w 9"/>
                  <a:gd name="T1" fmla="*/ 22 h 22"/>
                  <a:gd name="T2" fmla="*/ 5 w 9"/>
                  <a:gd name="T3" fmla="*/ 22 h 22"/>
                  <a:gd name="T4" fmla="*/ 5 w 9"/>
                  <a:gd name="T5" fmla="*/ 6 h 22"/>
                  <a:gd name="T6" fmla="*/ 0 w 9"/>
                  <a:gd name="T7" fmla="*/ 9 h 22"/>
                  <a:gd name="T8" fmla="*/ 0 w 9"/>
                  <a:gd name="T9" fmla="*/ 6 h 22"/>
                  <a:gd name="T10" fmla="*/ 3 w 9"/>
                  <a:gd name="T11" fmla="*/ 4 h 22"/>
                  <a:gd name="T12" fmla="*/ 6 w 9"/>
                  <a:gd name="T13" fmla="*/ 0 h 22"/>
                  <a:gd name="T14" fmla="*/ 9 w 9"/>
                  <a:gd name="T15" fmla="*/ 0 h 22"/>
                  <a:gd name="T16" fmla="*/ 9 w 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2">
                    <a:moveTo>
                      <a:pt x="9" y="22"/>
                    </a:moveTo>
                    <a:cubicBezTo>
                      <a:pt x="5" y="22"/>
                      <a:pt x="5" y="22"/>
                      <a:pt x="5" y="22"/>
                    </a:cubicBezTo>
                    <a:cubicBezTo>
                      <a:pt x="5" y="6"/>
                      <a:pt x="5" y="6"/>
                      <a:pt x="5" y="6"/>
                    </a:cubicBezTo>
                    <a:cubicBezTo>
                      <a:pt x="4" y="8"/>
                      <a:pt x="2" y="9"/>
                      <a:pt x="0" y="9"/>
                    </a:cubicBezTo>
                    <a:cubicBezTo>
                      <a:pt x="0" y="6"/>
                      <a:pt x="0" y="6"/>
                      <a:pt x="0" y="6"/>
                    </a:cubicBezTo>
                    <a:cubicBezTo>
                      <a:pt x="1" y="5"/>
                      <a:pt x="2" y="5"/>
                      <a:pt x="3" y="4"/>
                    </a:cubicBezTo>
                    <a:cubicBezTo>
                      <a:pt x="5" y="3"/>
                      <a:pt x="6" y="2"/>
                      <a:pt x="6" y="0"/>
                    </a:cubicBezTo>
                    <a:cubicBezTo>
                      <a:pt x="9" y="0"/>
                      <a:pt x="9" y="0"/>
                      <a:pt x="9" y="0"/>
                    </a:cubicBezTo>
                    <a:lnTo>
                      <a:pt x="9" y="2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ś1ïḓé">
                <a:extLst>
                  <a:ext uri="{FF2B5EF4-FFF2-40B4-BE49-F238E27FC236}">
                    <a16:creationId xmlns:a16="http://schemas.microsoft.com/office/drawing/2014/main" id="{99013B07-3BC0-41A5-9067-E877069C909B}"/>
                  </a:ext>
                </a:extLst>
              </p:cNvPr>
              <p:cNvSpPr/>
              <p:nvPr/>
            </p:nvSpPr>
            <p:spPr bwMode="auto">
              <a:xfrm>
                <a:off x="3060700" y="3330575"/>
                <a:ext cx="46038" cy="73025"/>
              </a:xfrm>
              <a:custGeom>
                <a:avLst/>
                <a:gdLst>
                  <a:gd name="T0" fmla="*/ 0 w 14"/>
                  <a:gd name="T1" fmla="*/ 17 h 22"/>
                  <a:gd name="T2" fmla="*/ 4 w 14"/>
                  <a:gd name="T3" fmla="*/ 16 h 22"/>
                  <a:gd name="T4" fmla="*/ 5 w 14"/>
                  <a:gd name="T5" fmla="*/ 18 h 22"/>
                  <a:gd name="T6" fmla="*/ 6 w 14"/>
                  <a:gd name="T7" fmla="*/ 19 h 22"/>
                  <a:gd name="T8" fmla="*/ 8 w 14"/>
                  <a:gd name="T9" fmla="*/ 17 h 22"/>
                  <a:gd name="T10" fmla="*/ 9 w 14"/>
                  <a:gd name="T11" fmla="*/ 13 h 22"/>
                  <a:gd name="T12" fmla="*/ 6 w 14"/>
                  <a:gd name="T13" fmla="*/ 14 h 22"/>
                  <a:gd name="T14" fmla="*/ 1 w 14"/>
                  <a:gd name="T15" fmla="*/ 13 h 22"/>
                  <a:gd name="T16" fmla="*/ 0 w 14"/>
                  <a:gd name="T17" fmla="*/ 8 h 22"/>
                  <a:gd name="T18" fmla="*/ 1 w 14"/>
                  <a:gd name="T19" fmla="*/ 2 h 22"/>
                  <a:gd name="T20" fmla="*/ 6 w 14"/>
                  <a:gd name="T21" fmla="*/ 0 h 22"/>
                  <a:gd name="T22" fmla="*/ 12 w 14"/>
                  <a:gd name="T23" fmla="*/ 3 h 22"/>
                  <a:gd name="T24" fmla="*/ 14 w 14"/>
                  <a:gd name="T25" fmla="*/ 11 h 22"/>
                  <a:gd name="T26" fmla="*/ 11 w 14"/>
                  <a:gd name="T27" fmla="*/ 19 h 22"/>
                  <a:gd name="T28" fmla="*/ 6 w 14"/>
                  <a:gd name="T29" fmla="*/ 22 h 22"/>
                  <a:gd name="T30" fmla="*/ 2 w 14"/>
                  <a:gd name="T31" fmla="*/ 21 h 22"/>
                  <a:gd name="T32" fmla="*/ 0 w 14"/>
                  <a:gd name="T33" fmla="*/ 17 h 22"/>
                  <a:gd name="T34" fmla="*/ 9 w 14"/>
                  <a:gd name="T35" fmla="*/ 8 h 22"/>
                  <a:gd name="T36" fmla="*/ 8 w 14"/>
                  <a:gd name="T37" fmla="*/ 5 h 22"/>
                  <a:gd name="T38" fmla="*/ 6 w 14"/>
                  <a:gd name="T39" fmla="*/ 4 h 22"/>
                  <a:gd name="T40" fmla="*/ 4 w 14"/>
                  <a:gd name="T41" fmla="*/ 5 h 22"/>
                  <a:gd name="T42" fmla="*/ 4 w 14"/>
                  <a:gd name="T43" fmla="*/ 8 h 22"/>
                  <a:gd name="T44" fmla="*/ 4 w 14"/>
                  <a:gd name="T45" fmla="*/ 11 h 22"/>
                  <a:gd name="T46" fmla="*/ 6 w 14"/>
                  <a:gd name="T47" fmla="*/ 12 h 22"/>
                  <a:gd name="T48" fmla="*/ 8 w 14"/>
                  <a:gd name="T49" fmla="*/ 11 h 22"/>
                  <a:gd name="T50" fmla="*/ 9 w 14"/>
                  <a:gd name="T51"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22">
                    <a:moveTo>
                      <a:pt x="0" y="17"/>
                    </a:moveTo>
                    <a:cubicBezTo>
                      <a:pt x="4" y="16"/>
                      <a:pt x="4" y="16"/>
                      <a:pt x="4" y="16"/>
                    </a:cubicBezTo>
                    <a:cubicBezTo>
                      <a:pt x="4" y="17"/>
                      <a:pt x="4" y="18"/>
                      <a:pt x="5" y="18"/>
                    </a:cubicBezTo>
                    <a:cubicBezTo>
                      <a:pt x="5" y="18"/>
                      <a:pt x="6" y="19"/>
                      <a:pt x="6" y="19"/>
                    </a:cubicBezTo>
                    <a:cubicBezTo>
                      <a:pt x="7" y="19"/>
                      <a:pt x="8" y="18"/>
                      <a:pt x="8" y="17"/>
                    </a:cubicBezTo>
                    <a:cubicBezTo>
                      <a:pt x="9" y="17"/>
                      <a:pt x="9" y="15"/>
                      <a:pt x="9" y="13"/>
                    </a:cubicBezTo>
                    <a:cubicBezTo>
                      <a:pt x="8" y="14"/>
                      <a:pt x="7" y="14"/>
                      <a:pt x="6" y="14"/>
                    </a:cubicBezTo>
                    <a:cubicBezTo>
                      <a:pt x="4" y="14"/>
                      <a:pt x="3" y="14"/>
                      <a:pt x="1" y="13"/>
                    </a:cubicBezTo>
                    <a:cubicBezTo>
                      <a:pt x="0" y="11"/>
                      <a:pt x="0" y="10"/>
                      <a:pt x="0" y="8"/>
                    </a:cubicBezTo>
                    <a:cubicBezTo>
                      <a:pt x="0" y="5"/>
                      <a:pt x="0" y="4"/>
                      <a:pt x="1" y="2"/>
                    </a:cubicBezTo>
                    <a:cubicBezTo>
                      <a:pt x="3" y="1"/>
                      <a:pt x="4" y="0"/>
                      <a:pt x="6" y="0"/>
                    </a:cubicBezTo>
                    <a:cubicBezTo>
                      <a:pt x="8" y="0"/>
                      <a:pt x="10" y="1"/>
                      <a:pt x="12" y="3"/>
                    </a:cubicBezTo>
                    <a:cubicBezTo>
                      <a:pt x="13" y="5"/>
                      <a:pt x="14" y="7"/>
                      <a:pt x="14" y="11"/>
                    </a:cubicBezTo>
                    <a:cubicBezTo>
                      <a:pt x="14" y="15"/>
                      <a:pt x="13" y="18"/>
                      <a:pt x="11" y="19"/>
                    </a:cubicBezTo>
                    <a:cubicBezTo>
                      <a:pt x="10" y="21"/>
                      <a:pt x="8" y="22"/>
                      <a:pt x="6" y="22"/>
                    </a:cubicBezTo>
                    <a:cubicBezTo>
                      <a:pt x="4" y="22"/>
                      <a:pt x="3" y="22"/>
                      <a:pt x="2" y="21"/>
                    </a:cubicBezTo>
                    <a:cubicBezTo>
                      <a:pt x="1" y="20"/>
                      <a:pt x="0" y="18"/>
                      <a:pt x="0" y="17"/>
                    </a:cubicBezTo>
                    <a:close/>
                    <a:moveTo>
                      <a:pt x="9" y="8"/>
                    </a:moveTo>
                    <a:cubicBezTo>
                      <a:pt x="9" y="7"/>
                      <a:pt x="9" y="6"/>
                      <a:pt x="8" y="5"/>
                    </a:cubicBezTo>
                    <a:cubicBezTo>
                      <a:pt x="8" y="4"/>
                      <a:pt x="7" y="4"/>
                      <a:pt x="6" y="4"/>
                    </a:cubicBezTo>
                    <a:cubicBezTo>
                      <a:pt x="5" y="4"/>
                      <a:pt x="5" y="4"/>
                      <a:pt x="4" y="5"/>
                    </a:cubicBezTo>
                    <a:cubicBezTo>
                      <a:pt x="4" y="5"/>
                      <a:pt x="4" y="6"/>
                      <a:pt x="4" y="8"/>
                    </a:cubicBezTo>
                    <a:cubicBezTo>
                      <a:pt x="4" y="9"/>
                      <a:pt x="4" y="10"/>
                      <a:pt x="4" y="11"/>
                    </a:cubicBezTo>
                    <a:cubicBezTo>
                      <a:pt x="5" y="11"/>
                      <a:pt x="6" y="12"/>
                      <a:pt x="6" y="12"/>
                    </a:cubicBezTo>
                    <a:cubicBezTo>
                      <a:pt x="7" y="12"/>
                      <a:pt x="8" y="11"/>
                      <a:pt x="8" y="11"/>
                    </a:cubicBezTo>
                    <a:cubicBezTo>
                      <a:pt x="9" y="10"/>
                      <a:pt x="9" y="9"/>
                      <a:pt x="9"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ṩ1ïḓê">
                <a:extLst>
                  <a:ext uri="{FF2B5EF4-FFF2-40B4-BE49-F238E27FC236}">
                    <a16:creationId xmlns:a16="http://schemas.microsoft.com/office/drawing/2014/main" id="{C2B630F4-446E-4BA5-A81F-F8FCBF6C1FCA}"/>
                  </a:ext>
                </a:extLst>
              </p:cNvPr>
              <p:cNvSpPr/>
              <p:nvPr/>
            </p:nvSpPr>
            <p:spPr bwMode="auto">
              <a:xfrm>
                <a:off x="3121025" y="3335338"/>
                <a:ext cx="46038" cy="68263"/>
              </a:xfrm>
              <a:custGeom>
                <a:avLst/>
                <a:gdLst>
                  <a:gd name="T0" fmla="*/ 0 w 14"/>
                  <a:gd name="T1" fmla="*/ 15 h 21"/>
                  <a:gd name="T2" fmla="*/ 4 w 14"/>
                  <a:gd name="T3" fmla="*/ 15 h 21"/>
                  <a:gd name="T4" fmla="*/ 5 w 14"/>
                  <a:gd name="T5" fmla="*/ 17 h 21"/>
                  <a:gd name="T6" fmla="*/ 7 w 14"/>
                  <a:gd name="T7" fmla="*/ 18 h 21"/>
                  <a:gd name="T8" fmla="*/ 9 w 14"/>
                  <a:gd name="T9" fmla="*/ 17 h 21"/>
                  <a:gd name="T10" fmla="*/ 10 w 14"/>
                  <a:gd name="T11" fmla="*/ 14 h 21"/>
                  <a:gd name="T12" fmla="*/ 9 w 14"/>
                  <a:gd name="T13" fmla="*/ 11 h 21"/>
                  <a:gd name="T14" fmla="*/ 7 w 14"/>
                  <a:gd name="T15" fmla="*/ 10 h 21"/>
                  <a:gd name="T16" fmla="*/ 4 w 14"/>
                  <a:gd name="T17" fmla="*/ 11 h 21"/>
                  <a:gd name="T18" fmla="*/ 0 w 14"/>
                  <a:gd name="T19" fmla="*/ 11 h 21"/>
                  <a:gd name="T20" fmla="*/ 2 w 14"/>
                  <a:gd name="T21" fmla="*/ 0 h 21"/>
                  <a:gd name="T22" fmla="*/ 13 w 14"/>
                  <a:gd name="T23" fmla="*/ 0 h 21"/>
                  <a:gd name="T24" fmla="*/ 13 w 14"/>
                  <a:gd name="T25" fmla="*/ 4 h 21"/>
                  <a:gd name="T26" fmla="*/ 6 w 14"/>
                  <a:gd name="T27" fmla="*/ 4 h 21"/>
                  <a:gd name="T28" fmla="*/ 5 w 14"/>
                  <a:gd name="T29" fmla="*/ 7 h 21"/>
                  <a:gd name="T30" fmla="*/ 8 w 14"/>
                  <a:gd name="T31" fmla="*/ 7 h 21"/>
                  <a:gd name="T32" fmla="*/ 12 w 14"/>
                  <a:gd name="T33" fmla="*/ 8 h 21"/>
                  <a:gd name="T34" fmla="*/ 14 w 14"/>
                  <a:gd name="T35" fmla="*/ 14 h 21"/>
                  <a:gd name="T36" fmla="*/ 13 w 14"/>
                  <a:gd name="T37" fmla="*/ 18 h 21"/>
                  <a:gd name="T38" fmla="*/ 7 w 14"/>
                  <a:gd name="T39" fmla="*/ 21 h 21"/>
                  <a:gd name="T40" fmla="*/ 2 w 14"/>
                  <a:gd name="T41" fmla="*/ 19 h 21"/>
                  <a:gd name="T42" fmla="*/ 0 w 14"/>
                  <a:gd name="T4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5"/>
                    </a:moveTo>
                    <a:cubicBezTo>
                      <a:pt x="4" y="15"/>
                      <a:pt x="4" y="15"/>
                      <a:pt x="4" y="15"/>
                    </a:cubicBezTo>
                    <a:cubicBezTo>
                      <a:pt x="4" y="16"/>
                      <a:pt x="4" y="16"/>
                      <a:pt x="5" y="17"/>
                    </a:cubicBezTo>
                    <a:cubicBezTo>
                      <a:pt x="6" y="17"/>
                      <a:pt x="6" y="18"/>
                      <a:pt x="7" y="18"/>
                    </a:cubicBezTo>
                    <a:cubicBezTo>
                      <a:pt x="8" y="18"/>
                      <a:pt x="8" y="17"/>
                      <a:pt x="9" y="17"/>
                    </a:cubicBezTo>
                    <a:cubicBezTo>
                      <a:pt x="10" y="16"/>
                      <a:pt x="10" y="15"/>
                      <a:pt x="10" y="14"/>
                    </a:cubicBezTo>
                    <a:cubicBezTo>
                      <a:pt x="10" y="12"/>
                      <a:pt x="10" y="11"/>
                      <a:pt x="9" y="11"/>
                    </a:cubicBezTo>
                    <a:cubicBezTo>
                      <a:pt x="8" y="10"/>
                      <a:pt x="8" y="10"/>
                      <a:pt x="7" y="10"/>
                    </a:cubicBezTo>
                    <a:cubicBezTo>
                      <a:pt x="6" y="10"/>
                      <a:pt x="5" y="10"/>
                      <a:pt x="4" y="11"/>
                    </a:cubicBezTo>
                    <a:cubicBezTo>
                      <a:pt x="0" y="11"/>
                      <a:pt x="0" y="11"/>
                      <a:pt x="0" y="11"/>
                    </a:cubicBezTo>
                    <a:cubicBezTo>
                      <a:pt x="2" y="0"/>
                      <a:pt x="2" y="0"/>
                      <a:pt x="2" y="0"/>
                    </a:cubicBezTo>
                    <a:cubicBezTo>
                      <a:pt x="13" y="0"/>
                      <a:pt x="13" y="0"/>
                      <a:pt x="13" y="0"/>
                    </a:cubicBezTo>
                    <a:cubicBezTo>
                      <a:pt x="13" y="4"/>
                      <a:pt x="13" y="4"/>
                      <a:pt x="13" y="4"/>
                    </a:cubicBezTo>
                    <a:cubicBezTo>
                      <a:pt x="6" y="4"/>
                      <a:pt x="6" y="4"/>
                      <a:pt x="6" y="4"/>
                    </a:cubicBezTo>
                    <a:cubicBezTo>
                      <a:pt x="5" y="7"/>
                      <a:pt x="5" y="7"/>
                      <a:pt x="5" y="7"/>
                    </a:cubicBezTo>
                    <a:cubicBezTo>
                      <a:pt x="6" y="7"/>
                      <a:pt x="7" y="7"/>
                      <a:pt x="8" y="7"/>
                    </a:cubicBezTo>
                    <a:cubicBezTo>
                      <a:pt x="9" y="7"/>
                      <a:pt x="11" y="7"/>
                      <a:pt x="12" y="8"/>
                    </a:cubicBezTo>
                    <a:cubicBezTo>
                      <a:pt x="13" y="10"/>
                      <a:pt x="14" y="11"/>
                      <a:pt x="14" y="14"/>
                    </a:cubicBezTo>
                    <a:cubicBezTo>
                      <a:pt x="14" y="15"/>
                      <a:pt x="14" y="17"/>
                      <a:pt x="13" y="18"/>
                    </a:cubicBezTo>
                    <a:cubicBezTo>
                      <a:pt x="11" y="20"/>
                      <a:pt x="9" y="21"/>
                      <a:pt x="7" y="21"/>
                    </a:cubicBezTo>
                    <a:cubicBezTo>
                      <a:pt x="5" y="21"/>
                      <a:pt x="3" y="20"/>
                      <a:pt x="2" y="19"/>
                    </a:cubicBezTo>
                    <a:cubicBezTo>
                      <a:pt x="1" y="18"/>
                      <a:pt x="0" y="17"/>
                      <a:pt x="0" y="1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ṧļîḋé">
                <a:extLst>
                  <a:ext uri="{FF2B5EF4-FFF2-40B4-BE49-F238E27FC236}">
                    <a16:creationId xmlns:a16="http://schemas.microsoft.com/office/drawing/2014/main" id="{14633F6A-6E10-4954-8692-C8E2F54C586F}"/>
                  </a:ext>
                </a:extLst>
              </p:cNvPr>
              <p:cNvSpPr/>
              <p:nvPr/>
            </p:nvSpPr>
            <p:spPr bwMode="auto">
              <a:xfrm>
                <a:off x="3179763" y="3330575"/>
                <a:ext cx="46038" cy="73025"/>
              </a:xfrm>
              <a:custGeom>
                <a:avLst/>
                <a:gdLst>
                  <a:gd name="T0" fmla="*/ 3 w 14"/>
                  <a:gd name="T1" fmla="*/ 10 h 22"/>
                  <a:gd name="T2" fmla="*/ 1 w 14"/>
                  <a:gd name="T3" fmla="*/ 8 h 22"/>
                  <a:gd name="T4" fmla="*/ 0 w 14"/>
                  <a:gd name="T5" fmla="*/ 6 h 22"/>
                  <a:gd name="T6" fmla="*/ 2 w 14"/>
                  <a:gd name="T7" fmla="*/ 2 h 22"/>
                  <a:gd name="T8" fmla="*/ 7 w 14"/>
                  <a:gd name="T9" fmla="*/ 0 h 22"/>
                  <a:gd name="T10" fmla="*/ 11 w 14"/>
                  <a:gd name="T11" fmla="*/ 2 h 22"/>
                  <a:gd name="T12" fmla="*/ 13 w 14"/>
                  <a:gd name="T13" fmla="*/ 6 h 22"/>
                  <a:gd name="T14" fmla="*/ 12 w 14"/>
                  <a:gd name="T15" fmla="*/ 8 h 22"/>
                  <a:gd name="T16" fmla="*/ 10 w 14"/>
                  <a:gd name="T17" fmla="*/ 10 h 22"/>
                  <a:gd name="T18" fmla="*/ 13 w 14"/>
                  <a:gd name="T19" fmla="*/ 12 h 22"/>
                  <a:gd name="T20" fmla="*/ 14 w 14"/>
                  <a:gd name="T21" fmla="*/ 15 h 22"/>
                  <a:gd name="T22" fmla="*/ 12 w 14"/>
                  <a:gd name="T23" fmla="*/ 20 h 22"/>
                  <a:gd name="T24" fmla="*/ 7 w 14"/>
                  <a:gd name="T25" fmla="*/ 22 h 22"/>
                  <a:gd name="T26" fmla="*/ 2 w 14"/>
                  <a:gd name="T27" fmla="*/ 20 h 22"/>
                  <a:gd name="T28" fmla="*/ 0 w 14"/>
                  <a:gd name="T29" fmla="*/ 16 h 22"/>
                  <a:gd name="T30" fmla="*/ 1 w 14"/>
                  <a:gd name="T31" fmla="*/ 12 h 22"/>
                  <a:gd name="T32" fmla="*/ 3 w 14"/>
                  <a:gd name="T33" fmla="*/ 10 h 22"/>
                  <a:gd name="T34" fmla="*/ 4 w 14"/>
                  <a:gd name="T35" fmla="*/ 6 h 22"/>
                  <a:gd name="T36" fmla="*/ 5 w 14"/>
                  <a:gd name="T37" fmla="*/ 8 h 22"/>
                  <a:gd name="T38" fmla="*/ 7 w 14"/>
                  <a:gd name="T39" fmla="*/ 9 h 22"/>
                  <a:gd name="T40" fmla="*/ 8 w 14"/>
                  <a:gd name="T41" fmla="*/ 8 h 22"/>
                  <a:gd name="T42" fmla="*/ 9 w 14"/>
                  <a:gd name="T43" fmla="*/ 6 h 22"/>
                  <a:gd name="T44" fmla="*/ 8 w 14"/>
                  <a:gd name="T45" fmla="*/ 4 h 22"/>
                  <a:gd name="T46" fmla="*/ 7 w 14"/>
                  <a:gd name="T47" fmla="*/ 4 h 22"/>
                  <a:gd name="T48" fmla="*/ 5 w 14"/>
                  <a:gd name="T49" fmla="*/ 4 h 22"/>
                  <a:gd name="T50" fmla="*/ 4 w 14"/>
                  <a:gd name="T51" fmla="*/ 6 h 22"/>
                  <a:gd name="T52" fmla="*/ 4 w 14"/>
                  <a:gd name="T53" fmla="*/ 15 h 22"/>
                  <a:gd name="T54" fmla="*/ 5 w 14"/>
                  <a:gd name="T55" fmla="*/ 18 h 22"/>
                  <a:gd name="T56" fmla="*/ 7 w 14"/>
                  <a:gd name="T57" fmla="*/ 19 h 22"/>
                  <a:gd name="T58" fmla="*/ 9 w 14"/>
                  <a:gd name="T59" fmla="*/ 18 h 22"/>
                  <a:gd name="T60" fmla="*/ 10 w 14"/>
                  <a:gd name="T61" fmla="*/ 15 h 22"/>
                  <a:gd name="T62" fmla="*/ 9 w 14"/>
                  <a:gd name="T63" fmla="*/ 13 h 22"/>
                  <a:gd name="T64" fmla="*/ 7 w 14"/>
                  <a:gd name="T65" fmla="*/ 12 h 22"/>
                  <a:gd name="T66" fmla="*/ 4 w 14"/>
                  <a:gd name="T67" fmla="*/ 13 h 22"/>
                  <a:gd name="T68" fmla="*/ 4 w 14"/>
                  <a:gd name="T6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22">
                    <a:moveTo>
                      <a:pt x="3" y="10"/>
                    </a:moveTo>
                    <a:cubicBezTo>
                      <a:pt x="2" y="10"/>
                      <a:pt x="1" y="9"/>
                      <a:pt x="1" y="8"/>
                    </a:cubicBezTo>
                    <a:cubicBezTo>
                      <a:pt x="1" y="8"/>
                      <a:pt x="0" y="7"/>
                      <a:pt x="0" y="6"/>
                    </a:cubicBezTo>
                    <a:cubicBezTo>
                      <a:pt x="0" y="4"/>
                      <a:pt x="1" y="3"/>
                      <a:pt x="2" y="2"/>
                    </a:cubicBezTo>
                    <a:cubicBezTo>
                      <a:pt x="3" y="1"/>
                      <a:pt x="5" y="0"/>
                      <a:pt x="7" y="0"/>
                    </a:cubicBezTo>
                    <a:cubicBezTo>
                      <a:pt x="9" y="0"/>
                      <a:pt x="10" y="1"/>
                      <a:pt x="11" y="2"/>
                    </a:cubicBezTo>
                    <a:cubicBezTo>
                      <a:pt x="12" y="3"/>
                      <a:pt x="13" y="4"/>
                      <a:pt x="13" y="6"/>
                    </a:cubicBezTo>
                    <a:cubicBezTo>
                      <a:pt x="13" y="7"/>
                      <a:pt x="13" y="8"/>
                      <a:pt x="12" y="8"/>
                    </a:cubicBezTo>
                    <a:cubicBezTo>
                      <a:pt x="12" y="9"/>
                      <a:pt x="11" y="10"/>
                      <a:pt x="10" y="10"/>
                    </a:cubicBezTo>
                    <a:cubicBezTo>
                      <a:pt x="11" y="11"/>
                      <a:pt x="12" y="11"/>
                      <a:pt x="13" y="12"/>
                    </a:cubicBezTo>
                    <a:cubicBezTo>
                      <a:pt x="13" y="13"/>
                      <a:pt x="14" y="14"/>
                      <a:pt x="14" y="15"/>
                    </a:cubicBezTo>
                    <a:cubicBezTo>
                      <a:pt x="14" y="17"/>
                      <a:pt x="13" y="19"/>
                      <a:pt x="12" y="20"/>
                    </a:cubicBezTo>
                    <a:cubicBezTo>
                      <a:pt x="10" y="21"/>
                      <a:pt x="9" y="22"/>
                      <a:pt x="7" y="22"/>
                    </a:cubicBezTo>
                    <a:cubicBezTo>
                      <a:pt x="5" y="22"/>
                      <a:pt x="3" y="21"/>
                      <a:pt x="2" y="20"/>
                    </a:cubicBezTo>
                    <a:cubicBezTo>
                      <a:pt x="1" y="19"/>
                      <a:pt x="0" y="18"/>
                      <a:pt x="0" y="16"/>
                    </a:cubicBezTo>
                    <a:cubicBezTo>
                      <a:pt x="0" y="14"/>
                      <a:pt x="0" y="13"/>
                      <a:pt x="1" y="12"/>
                    </a:cubicBezTo>
                    <a:cubicBezTo>
                      <a:pt x="1" y="11"/>
                      <a:pt x="2" y="11"/>
                      <a:pt x="3" y="10"/>
                    </a:cubicBezTo>
                    <a:close/>
                    <a:moveTo>
                      <a:pt x="4" y="6"/>
                    </a:moveTo>
                    <a:cubicBezTo>
                      <a:pt x="4" y="7"/>
                      <a:pt x="4" y="8"/>
                      <a:pt x="5" y="8"/>
                    </a:cubicBezTo>
                    <a:cubicBezTo>
                      <a:pt x="5" y="8"/>
                      <a:pt x="6" y="9"/>
                      <a:pt x="7" y="9"/>
                    </a:cubicBezTo>
                    <a:cubicBezTo>
                      <a:pt x="7" y="9"/>
                      <a:pt x="8" y="8"/>
                      <a:pt x="8" y="8"/>
                    </a:cubicBezTo>
                    <a:cubicBezTo>
                      <a:pt x="9" y="8"/>
                      <a:pt x="9" y="7"/>
                      <a:pt x="9" y="6"/>
                    </a:cubicBezTo>
                    <a:cubicBezTo>
                      <a:pt x="9" y="5"/>
                      <a:pt x="9" y="5"/>
                      <a:pt x="8" y="4"/>
                    </a:cubicBezTo>
                    <a:cubicBezTo>
                      <a:pt x="8" y="4"/>
                      <a:pt x="7" y="4"/>
                      <a:pt x="7" y="4"/>
                    </a:cubicBezTo>
                    <a:cubicBezTo>
                      <a:pt x="6" y="4"/>
                      <a:pt x="5" y="4"/>
                      <a:pt x="5" y="4"/>
                    </a:cubicBezTo>
                    <a:cubicBezTo>
                      <a:pt x="4" y="5"/>
                      <a:pt x="4" y="5"/>
                      <a:pt x="4" y="6"/>
                    </a:cubicBezTo>
                    <a:close/>
                    <a:moveTo>
                      <a:pt x="4" y="15"/>
                    </a:moveTo>
                    <a:cubicBezTo>
                      <a:pt x="4" y="16"/>
                      <a:pt x="4" y="17"/>
                      <a:pt x="5" y="18"/>
                    </a:cubicBezTo>
                    <a:cubicBezTo>
                      <a:pt x="5" y="18"/>
                      <a:pt x="6" y="19"/>
                      <a:pt x="7" y="19"/>
                    </a:cubicBezTo>
                    <a:cubicBezTo>
                      <a:pt x="8" y="19"/>
                      <a:pt x="8" y="18"/>
                      <a:pt x="9" y="18"/>
                    </a:cubicBezTo>
                    <a:cubicBezTo>
                      <a:pt x="9" y="17"/>
                      <a:pt x="10" y="16"/>
                      <a:pt x="10" y="15"/>
                    </a:cubicBezTo>
                    <a:cubicBezTo>
                      <a:pt x="10" y="14"/>
                      <a:pt x="9" y="13"/>
                      <a:pt x="9" y="13"/>
                    </a:cubicBezTo>
                    <a:cubicBezTo>
                      <a:pt x="8" y="12"/>
                      <a:pt x="7" y="12"/>
                      <a:pt x="7" y="12"/>
                    </a:cubicBezTo>
                    <a:cubicBezTo>
                      <a:pt x="6" y="12"/>
                      <a:pt x="5" y="12"/>
                      <a:pt x="4" y="13"/>
                    </a:cubicBezTo>
                    <a:cubicBezTo>
                      <a:pt x="4" y="14"/>
                      <a:pt x="4" y="14"/>
                      <a:pt x="4" y="1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ļïďè">
                <a:extLst>
                  <a:ext uri="{FF2B5EF4-FFF2-40B4-BE49-F238E27FC236}">
                    <a16:creationId xmlns:a16="http://schemas.microsoft.com/office/drawing/2014/main" id="{88FAB78C-B03A-4B79-8EE8-34119D1F8A5A}"/>
                  </a:ext>
                </a:extLst>
              </p:cNvPr>
              <p:cNvSpPr/>
              <p:nvPr/>
            </p:nvSpPr>
            <p:spPr bwMode="auto">
              <a:xfrm>
                <a:off x="3271838" y="2860675"/>
                <a:ext cx="125413" cy="128588"/>
              </a:xfrm>
              <a:custGeom>
                <a:avLst/>
                <a:gdLst>
                  <a:gd name="T0" fmla="*/ 15 w 38"/>
                  <a:gd name="T1" fmla="*/ 26 h 39"/>
                  <a:gd name="T2" fmla="*/ 24 w 38"/>
                  <a:gd name="T3" fmla="*/ 16 h 39"/>
                  <a:gd name="T4" fmla="*/ 24 w 38"/>
                  <a:gd name="T5" fmla="*/ 20 h 39"/>
                  <a:gd name="T6" fmla="*/ 25 w 38"/>
                  <a:gd name="T7" fmla="*/ 23 h 39"/>
                  <a:gd name="T8" fmla="*/ 28 w 38"/>
                  <a:gd name="T9" fmla="*/ 21 h 39"/>
                  <a:gd name="T10" fmla="*/ 28 w 38"/>
                  <a:gd name="T11" fmla="*/ 22 h 39"/>
                  <a:gd name="T12" fmla="*/ 27 w 38"/>
                  <a:gd name="T13" fmla="*/ 27 h 39"/>
                  <a:gd name="T14" fmla="*/ 20 w 38"/>
                  <a:gd name="T15" fmla="*/ 24 h 39"/>
                  <a:gd name="T16" fmla="*/ 23 w 38"/>
                  <a:gd name="T17" fmla="*/ 31 h 39"/>
                  <a:gd name="T18" fmla="*/ 20 w 38"/>
                  <a:gd name="T19" fmla="*/ 31 h 39"/>
                  <a:gd name="T20" fmla="*/ 15 w 38"/>
                  <a:gd name="T21" fmla="*/ 26 h 39"/>
                  <a:gd name="T22" fmla="*/ 29 w 38"/>
                  <a:gd name="T23" fmla="*/ 3 h 39"/>
                  <a:gd name="T24" fmla="*/ 25 w 38"/>
                  <a:gd name="T25" fmla="*/ 13 h 39"/>
                  <a:gd name="T26" fmla="*/ 22 w 38"/>
                  <a:gd name="T27" fmla="*/ 13 h 39"/>
                  <a:gd name="T28" fmla="*/ 19 w 38"/>
                  <a:gd name="T29" fmla="*/ 15 h 39"/>
                  <a:gd name="T30" fmla="*/ 22 w 38"/>
                  <a:gd name="T31" fmla="*/ 7 h 39"/>
                  <a:gd name="T32" fmla="*/ 26 w 38"/>
                  <a:gd name="T33" fmla="*/ 1 h 39"/>
                  <a:gd name="T34" fmla="*/ 23 w 38"/>
                  <a:gd name="T35" fmla="*/ 0 h 39"/>
                  <a:gd name="T36" fmla="*/ 14 w 38"/>
                  <a:gd name="T37" fmla="*/ 7 h 39"/>
                  <a:gd name="T38" fmla="*/ 11 w 38"/>
                  <a:gd name="T39" fmla="*/ 7 h 39"/>
                  <a:gd name="T40" fmla="*/ 12 w 38"/>
                  <a:gd name="T41" fmla="*/ 9 h 39"/>
                  <a:gd name="T42" fmla="*/ 17 w 38"/>
                  <a:gd name="T43" fmla="*/ 10 h 39"/>
                  <a:gd name="T44" fmla="*/ 14 w 38"/>
                  <a:gd name="T45" fmla="*/ 17 h 39"/>
                  <a:gd name="T46" fmla="*/ 7 w 38"/>
                  <a:gd name="T47" fmla="*/ 20 h 39"/>
                  <a:gd name="T48" fmla="*/ 7 w 38"/>
                  <a:gd name="T49" fmla="*/ 20 h 39"/>
                  <a:gd name="T50" fmla="*/ 3 w 38"/>
                  <a:gd name="T51" fmla="*/ 19 h 39"/>
                  <a:gd name="T52" fmla="*/ 0 w 38"/>
                  <a:gd name="T53" fmla="*/ 24 h 39"/>
                  <a:gd name="T54" fmla="*/ 4 w 38"/>
                  <a:gd name="T55" fmla="*/ 27 h 39"/>
                  <a:gd name="T56" fmla="*/ 4 w 38"/>
                  <a:gd name="T57" fmla="*/ 27 h 39"/>
                  <a:gd name="T58" fmla="*/ 9 w 38"/>
                  <a:gd name="T59" fmla="*/ 27 h 39"/>
                  <a:gd name="T60" fmla="*/ 11 w 38"/>
                  <a:gd name="T61" fmla="*/ 32 h 39"/>
                  <a:gd name="T62" fmla="*/ 14 w 38"/>
                  <a:gd name="T63" fmla="*/ 36 h 39"/>
                  <a:gd name="T64" fmla="*/ 14 w 38"/>
                  <a:gd name="T65" fmla="*/ 31 h 39"/>
                  <a:gd name="T66" fmla="*/ 15 w 38"/>
                  <a:gd name="T67" fmla="*/ 31 h 39"/>
                  <a:gd name="T68" fmla="*/ 19 w 38"/>
                  <a:gd name="T69" fmla="*/ 35 h 39"/>
                  <a:gd name="T70" fmla="*/ 22 w 38"/>
                  <a:gd name="T71" fmla="*/ 35 h 39"/>
                  <a:gd name="T72" fmla="*/ 28 w 38"/>
                  <a:gd name="T73" fmla="*/ 35 h 39"/>
                  <a:gd name="T74" fmla="*/ 32 w 38"/>
                  <a:gd name="T75" fmla="*/ 39 h 39"/>
                  <a:gd name="T76" fmla="*/ 36 w 38"/>
                  <a:gd name="T77" fmla="*/ 36 h 39"/>
                  <a:gd name="T78" fmla="*/ 36 w 38"/>
                  <a:gd name="T79" fmla="*/ 35 h 39"/>
                  <a:gd name="T80" fmla="*/ 30 w 38"/>
                  <a:gd name="T81" fmla="*/ 29 h 39"/>
                  <a:gd name="T82" fmla="*/ 32 w 38"/>
                  <a:gd name="T83" fmla="*/ 21 h 39"/>
                  <a:gd name="T84" fmla="*/ 27 w 38"/>
                  <a:gd name="T85" fmla="*/ 17 h 39"/>
                  <a:gd name="T86" fmla="*/ 28 w 38"/>
                  <a:gd name="T87" fmla="*/ 15 h 39"/>
                  <a:gd name="T88" fmla="*/ 34 w 38"/>
                  <a:gd name="T89" fmla="*/ 13 h 39"/>
                  <a:gd name="T90" fmla="*/ 38 w 38"/>
                  <a:gd name="T91" fmla="*/ 9 h 39"/>
                  <a:gd name="T92" fmla="*/ 32 w 38"/>
                  <a:gd name="T93" fmla="*/ 5 h 39"/>
                  <a:gd name="T94" fmla="*/ 33 w 38"/>
                  <a:gd name="T95" fmla="*/ 3 h 39"/>
                  <a:gd name="T96" fmla="*/ 30 w 38"/>
                  <a:gd name="T97" fmla="*/ 0 h 39"/>
                  <a:gd name="T98" fmla="*/ 29 w 38"/>
                  <a:gd name="T99" fmla="*/ 3 h 39"/>
                  <a:gd name="T100" fmla="*/ 31 w 38"/>
                  <a:gd name="T101" fmla="*/ 8 h 39"/>
                  <a:gd name="T102" fmla="*/ 32 w 38"/>
                  <a:gd name="T103" fmla="*/ 9 h 39"/>
                  <a:gd name="T104" fmla="*/ 33 w 38"/>
                  <a:gd name="T105" fmla="*/ 12 h 39"/>
                  <a:gd name="T106" fmla="*/ 29 w 38"/>
                  <a:gd name="T107" fmla="*/ 12 h 39"/>
                  <a:gd name="T108" fmla="*/ 31 w 38"/>
                  <a:gd name="T10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39">
                    <a:moveTo>
                      <a:pt x="15" y="26"/>
                    </a:moveTo>
                    <a:cubicBezTo>
                      <a:pt x="15" y="22"/>
                      <a:pt x="21" y="15"/>
                      <a:pt x="24" y="16"/>
                    </a:cubicBezTo>
                    <a:cubicBezTo>
                      <a:pt x="24" y="20"/>
                      <a:pt x="24" y="20"/>
                      <a:pt x="24" y="20"/>
                    </a:cubicBezTo>
                    <a:cubicBezTo>
                      <a:pt x="24" y="21"/>
                      <a:pt x="24" y="23"/>
                      <a:pt x="25" y="23"/>
                    </a:cubicBezTo>
                    <a:cubicBezTo>
                      <a:pt x="28" y="21"/>
                      <a:pt x="28" y="21"/>
                      <a:pt x="28" y="21"/>
                    </a:cubicBezTo>
                    <a:cubicBezTo>
                      <a:pt x="28" y="22"/>
                      <a:pt x="28" y="22"/>
                      <a:pt x="28" y="22"/>
                    </a:cubicBezTo>
                    <a:cubicBezTo>
                      <a:pt x="28" y="25"/>
                      <a:pt x="27" y="25"/>
                      <a:pt x="27" y="27"/>
                    </a:cubicBezTo>
                    <a:cubicBezTo>
                      <a:pt x="20" y="24"/>
                      <a:pt x="20" y="24"/>
                      <a:pt x="20" y="24"/>
                    </a:cubicBezTo>
                    <a:cubicBezTo>
                      <a:pt x="23" y="31"/>
                      <a:pt x="23" y="31"/>
                      <a:pt x="23" y="31"/>
                    </a:cubicBezTo>
                    <a:cubicBezTo>
                      <a:pt x="20" y="31"/>
                      <a:pt x="20" y="31"/>
                      <a:pt x="20" y="31"/>
                    </a:cubicBezTo>
                    <a:cubicBezTo>
                      <a:pt x="18" y="31"/>
                      <a:pt x="15" y="29"/>
                      <a:pt x="15" y="26"/>
                    </a:cubicBezTo>
                    <a:close/>
                    <a:moveTo>
                      <a:pt x="29" y="3"/>
                    </a:moveTo>
                    <a:cubicBezTo>
                      <a:pt x="29" y="4"/>
                      <a:pt x="26" y="10"/>
                      <a:pt x="25" y="13"/>
                    </a:cubicBezTo>
                    <a:cubicBezTo>
                      <a:pt x="22" y="13"/>
                      <a:pt x="22" y="13"/>
                      <a:pt x="22" y="13"/>
                    </a:cubicBezTo>
                    <a:cubicBezTo>
                      <a:pt x="20" y="13"/>
                      <a:pt x="21" y="15"/>
                      <a:pt x="19" y="15"/>
                    </a:cubicBezTo>
                    <a:cubicBezTo>
                      <a:pt x="20" y="13"/>
                      <a:pt x="20" y="10"/>
                      <a:pt x="22" y="7"/>
                    </a:cubicBezTo>
                    <a:cubicBezTo>
                      <a:pt x="23" y="4"/>
                      <a:pt x="26" y="5"/>
                      <a:pt x="26" y="1"/>
                    </a:cubicBezTo>
                    <a:cubicBezTo>
                      <a:pt x="26" y="1"/>
                      <a:pt x="24" y="0"/>
                      <a:pt x="23" y="0"/>
                    </a:cubicBezTo>
                    <a:cubicBezTo>
                      <a:pt x="21" y="0"/>
                      <a:pt x="21" y="7"/>
                      <a:pt x="14" y="7"/>
                    </a:cubicBezTo>
                    <a:cubicBezTo>
                      <a:pt x="12" y="7"/>
                      <a:pt x="13" y="7"/>
                      <a:pt x="11" y="7"/>
                    </a:cubicBezTo>
                    <a:cubicBezTo>
                      <a:pt x="12" y="9"/>
                      <a:pt x="12" y="9"/>
                      <a:pt x="12" y="9"/>
                    </a:cubicBezTo>
                    <a:cubicBezTo>
                      <a:pt x="17" y="10"/>
                      <a:pt x="17" y="10"/>
                      <a:pt x="17" y="10"/>
                    </a:cubicBezTo>
                    <a:cubicBezTo>
                      <a:pt x="17" y="10"/>
                      <a:pt x="15" y="16"/>
                      <a:pt x="14" y="17"/>
                    </a:cubicBezTo>
                    <a:cubicBezTo>
                      <a:pt x="13" y="19"/>
                      <a:pt x="10" y="20"/>
                      <a:pt x="7" y="20"/>
                    </a:cubicBezTo>
                    <a:cubicBezTo>
                      <a:pt x="7" y="20"/>
                      <a:pt x="7" y="20"/>
                      <a:pt x="7" y="20"/>
                    </a:cubicBezTo>
                    <a:cubicBezTo>
                      <a:pt x="3" y="19"/>
                      <a:pt x="3" y="19"/>
                      <a:pt x="3" y="19"/>
                    </a:cubicBezTo>
                    <a:cubicBezTo>
                      <a:pt x="1" y="22"/>
                      <a:pt x="0" y="22"/>
                      <a:pt x="0" y="24"/>
                    </a:cubicBezTo>
                    <a:cubicBezTo>
                      <a:pt x="1" y="26"/>
                      <a:pt x="1" y="27"/>
                      <a:pt x="4" y="27"/>
                    </a:cubicBezTo>
                    <a:cubicBezTo>
                      <a:pt x="4" y="27"/>
                      <a:pt x="4" y="27"/>
                      <a:pt x="4" y="27"/>
                    </a:cubicBezTo>
                    <a:cubicBezTo>
                      <a:pt x="9" y="27"/>
                      <a:pt x="9" y="27"/>
                      <a:pt x="9" y="27"/>
                    </a:cubicBezTo>
                    <a:cubicBezTo>
                      <a:pt x="9" y="30"/>
                      <a:pt x="10" y="30"/>
                      <a:pt x="11" y="32"/>
                    </a:cubicBezTo>
                    <a:cubicBezTo>
                      <a:pt x="12" y="36"/>
                      <a:pt x="10" y="34"/>
                      <a:pt x="14" y="36"/>
                    </a:cubicBezTo>
                    <a:cubicBezTo>
                      <a:pt x="14" y="31"/>
                      <a:pt x="14" y="31"/>
                      <a:pt x="14" y="31"/>
                    </a:cubicBezTo>
                    <a:cubicBezTo>
                      <a:pt x="15" y="31"/>
                      <a:pt x="15" y="31"/>
                      <a:pt x="15" y="31"/>
                    </a:cubicBezTo>
                    <a:cubicBezTo>
                      <a:pt x="15" y="33"/>
                      <a:pt x="16" y="35"/>
                      <a:pt x="19" y="35"/>
                    </a:cubicBezTo>
                    <a:cubicBezTo>
                      <a:pt x="22" y="35"/>
                      <a:pt x="22" y="35"/>
                      <a:pt x="22" y="35"/>
                    </a:cubicBezTo>
                    <a:cubicBezTo>
                      <a:pt x="24" y="35"/>
                      <a:pt x="26" y="34"/>
                      <a:pt x="28" y="35"/>
                    </a:cubicBezTo>
                    <a:cubicBezTo>
                      <a:pt x="30" y="37"/>
                      <a:pt x="30" y="39"/>
                      <a:pt x="32" y="39"/>
                    </a:cubicBezTo>
                    <a:cubicBezTo>
                      <a:pt x="34" y="39"/>
                      <a:pt x="36" y="37"/>
                      <a:pt x="36" y="36"/>
                    </a:cubicBezTo>
                    <a:cubicBezTo>
                      <a:pt x="36" y="35"/>
                      <a:pt x="36" y="35"/>
                      <a:pt x="36" y="35"/>
                    </a:cubicBezTo>
                    <a:cubicBezTo>
                      <a:pt x="36" y="31"/>
                      <a:pt x="30" y="30"/>
                      <a:pt x="30" y="29"/>
                    </a:cubicBezTo>
                    <a:cubicBezTo>
                      <a:pt x="30" y="27"/>
                      <a:pt x="32" y="24"/>
                      <a:pt x="32" y="21"/>
                    </a:cubicBezTo>
                    <a:cubicBezTo>
                      <a:pt x="32" y="19"/>
                      <a:pt x="29" y="18"/>
                      <a:pt x="27" y="17"/>
                    </a:cubicBezTo>
                    <a:cubicBezTo>
                      <a:pt x="28" y="15"/>
                      <a:pt x="28" y="15"/>
                      <a:pt x="28" y="15"/>
                    </a:cubicBezTo>
                    <a:cubicBezTo>
                      <a:pt x="32" y="15"/>
                      <a:pt x="31" y="14"/>
                      <a:pt x="34" y="13"/>
                    </a:cubicBezTo>
                    <a:cubicBezTo>
                      <a:pt x="36" y="12"/>
                      <a:pt x="38" y="12"/>
                      <a:pt x="38" y="9"/>
                    </a:cubicBezTo>
                    <a:cubicBezTo>
                      <a:pt x="35" y="8"/>
                      <a:pt x="33" y="8"/>
                      <a:pt x="32" y="5"/>
                    </a:cubicBezTo>
                    <a:cubicBezTo>
                      <a:pt x="33" y="3"/>
                      <a:pt x="33" y="3"/>
                      <a:pt x="33" y="3"/>
                    </a:cubicBezTo>
                    <a:cubicBezTo>
                      <a:pt x="32" y="2"/>
                      <a:pt x="32" y="0"/>
                      <a:pt x="30" y="0"/>
                    </a:cubicBezTo>
                    <a:cubicBezTo>
                      <a:pt x="27" y="0"/>
                      <a:pt x="29" y="2"/>
                      <a:pt x="29" y="3"/>
                    </a:cubicBezTo>
                    <a:close/>
                    <a:moveTo>
                      <a:pt x="31" y="8"/>
                    </a:moveTo>
                    <a:cubicBezTo>
                      <a:pt x="32" y="8"/>
                      <a:pt x="32" y="9"/>
                      <a:pt x="32" y="9"/>
                    </a:cubicBezTo>
                    <a:cubicBezTo>
                      <a:pt x="34" y="11"/>
                      <a:pt x="33" y="12"/>
                      <a:pt x="33" y="12"/>
                    </a:cubicBezTo>
                    <a:cubicBezTo>
                      <a:pt x="33" y="12"/>
                      <a:pt x="29" y="13"/>
                      <a:pt x="29" y="12"/>
                    </a:cubicBezTo>
                    <a:cubicBezTo>
                      <a:pt x="29" y="11"/>
                      <a:pt x="30" y="8"/>
                      <a:pt x="31"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ṡḷiḋè">
                <a:extLst>
                  <a:ext uri="{FF2B5EF4-FFF2-40B4-BE49-F238E27FC236}">
                    <a16:creationId xmlns:a16="http://schemas.microsoft.com/office/drawing/2014/main" id="{1D4E03BC-13B4-46D5-836B-281D154FE8F7}"/>
                  </a:ext>
                </a:extLst>
              </p:cNvPr>
              <p:cNvSpPr/>
              <p:nvPr/>
            </p:nvSpPr>
            <p:spPr bwMode="auto">
              <a:xfrm>
                <a:off x="3440113" y="2943225"/>
                <a:ext cx="134938" cy="109538"/>
              </a:xfrm>
              <a:custGeom>
                <a:avLst/>
                <a:gdLst>
                  <a:gd name="T0" fmla="*/ 20 w 41"/>
                  <a:gd name="T1" fmla="*/ 11 h 33"/>
                  <a:gd name="T2" fmla="*/ 14 w 41"/>
                  <a:gd name="T3" fmla="*/ 8 h 33"/>
                  <a:gd name="T4" fmla="*/ 13 w 41"/>
                  <a:gd name="T5" fmla="*/ 11 h 33"/>
                  <a:gd name="T6" fmla="*/ 16 w 41"/>
                  <a:gd name="T7" fmla="*/ 14 h 33"/>
                  <a:gd name="T8" fmla="*/ 18 w 41"/>
                  <a:gd name="T9" fmla="*/ 14 h 33"/>
                  <a:gd name="T10" fmla="*/ 17 w 41"/>
                  <a:gd name="T11" fmla="*/ 16 h 33"/>
                  <a:gd name="T12" fmla="*/ 14 w 41"/>
                  <a:gd name="T13" fmla="*/ 14 h 33"/>
                  <a:gd name="T14" fmla="*/ 13 w 41"/>
                  <a:gd name="T15" fmla="*/ 14 h 33"/>
                  <a:gd name="T16" fmla="*/ 5 w 41"/>
                  <a:gd name="T17" fmla="*/ 16 h 33"/>
                  <a:gd name="T18" fmla="*/ 0 w 41"/>
                  <a:gd name="T19" fmla="*/ 21 h 33"/>
                  <a:gd name="T20" fmla="*/ 0 w 41"/>
                  <a:gd name="T21" fmla="*/ 25 h 33"/>
                  <a:gd name="T22" fmla="*/ 1 w 41"/>
                  <a:gd name="T23" fmla="*/ 26 h 33"/>
                  <a:gd name="T24" fmla="*/ 9 w 41"/>
                  <a:gd name="T25" fmla="*/ 22 h 33"/>
                  <a:gd name="T26" fmla="*/ 12 w 41"/>
                  <a:gd name="T27" fmla="*/ 23 h 33"/>
                  <a:gd name="T28" fmla="*/ 9 w 41"/>
                  <a:gd name="T29" fmla="*/ 29 h 33"/>
                  <a:gd name="T30" fmla="*/ 10 w 41"/>
                  <a:gd name="T31" fmla="*/ 32 h 33"/>
                  <a:gd name="T32" fmla="*/ 17 w 41"/>
                  <a:gd name="T33" fmla="*/ 24 h 33"/>
                  <a:gd name="T34" fmla="*/ 16 w 41"/>
                  <a:gd name="T35" fmla="*/ 30 h 33"/>
                  <a:gd name="T36" fmla="*/ 20 w 41"/>
                  <a:gd name="T37" fmla="*/ 33 h 33"/>
                  <a:gd name="T38" fmla="*/ 22 w 41"/>
                  <a:gd name="T39" fmla="*/ 32 h 33"/>
                  <a:gd name="T40" fmla="*/ 24 w 41"/>
                  <a:gd name="T41" fmla="*/ 24 h 33"/>
                  <a:gd name="T42" fmla="*/ 22 w 41"/>
                  <a:gd name="T43" fmla="*/ 20 h 33"/>
                  <a:gd name="T44" fmla="*/ 18 w 41"/>
                  <a:gd name="T45" fmla="*/ 20 h 33"/>
                  <a:gd name="T46" fmla="*/ 22 w 41"/>
                  <a:gd name="T47" fmla="*/ 14 h 33"/>
                  <a:gd name="T48" fmla="*/ 22 w 41"/>
                  <a:gd name="T49" fmla="*/ 15 h 33"/>
                  <a:gd name="T50" fmla="*/ 33 w 41"/>
                  <a:gd name="T51" fmla="*/ 15 h 33"/>
                  <a:gd name="T52" fmla="*/ 33 w 41"/>
                  <a:gd name="T53" fmla="*/ 15 h 33"/>
                  <a:gd name="T54" fmla="*/ 34 w 41"/>
                  <a:gd name="T55" fmla="*/ 14 h 33"/>
                  <a:gd name="T56" fmla="*/ 29 w 41"/>
                  <a:gd name="T57" fmla="*/ 10 h 33"/>
                  <a:gd name="T58" fmla="*/ 27 w 41"/>
                  <a:gd name="T59" fmla="*/ 12 h 33"/>
                  <a:gd name="T60" fmla="*/ 26 w 41"/>
                  <a:gd name="T61" fmla="*/ 12 h 33"/>
                  <a:gd name="T62" fmla="*/ 25 w 41"/>
                  <a:gd name="T63" fmla="*/ 12 h 33"/>
                  <a:gd name="T64" fmla="*/ 28 w 41"/>
                  <a:gd name="T65" fmla="*/ 0 h 33"/>
                  <a:gd name="T66" fmla="*/ 20 w 41"/>
                  <a:gd name="T67" fmla="*/ 11 h 33"/>
                  <a:gd name="T68" fmla="*/ 34 w 41"/>
                  <a:gd name="T69" fmla="*/ 5 h 33"/>
                  <a:gd name="T70" fmla="*/ 34 w 41"/>
                  <a:gd name="T71" fmla="*/ 3 h 33"/>
                  <a:gd name="T72" fmla="*/ 41 w 41"/>
                  <a:gd name="T73" fmla="*/ 9 h 33"/>
                  <a:gd name="T74" fmla="*/ 37 w 41"/>
                  <a:gd name="T75" fmla="*/ 12 h 33"/>
                  <a:gd name="T76" fmla="*/ 34 w 41"/>
                  <a:gd name="T77" fmla="*/ 11 h 33"/>
                  <a:gd name="T78" fmla="*/ 35 w 41"/>
                  <a:gd name="T79" fmla="*/ 9 h 33"/>
                  <a:gd name="T80" fmla="*/ 34 w 41"/>
                  <a:gd name="T81" fmla="*/ 8 h 33"/>
                  <a:gd name="T82" fmla="*/ 34 w 41"/>
                  <a:gd name="T83" fmla="*/ 5 h 33"/>
                  <a:gd name="T84" fmla="*/ 11 w 41"/>
                  <a:gd name="T85" fmla="*/ 18 h 33"/>
                  <a:gd name="T86" fmla="*/ 14 w 41"/>
                  <a:gd name="T87" fmla="*/ 17 h 33"/>
                  <a:gd name="T88" fmla="*/ 15 w 41"/>
                  <a:gd name="T89" fmla="*/ 18 h 33"/>
                  <a:gd name="T90" fmla="*/ 11 w 41"/>
                  <a:gd name="T9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33">
                    <a:moveTo>
                      <a:pt x="20" y="11"/>
                    </a:moveTo>
                    <a:cubicBezTo>
                      <a:pt x="17" y="11"/>
                      <a:pt x="16" y="9"/>
                      <a:pt x="14" y="8"/>
                    </a:cubicBezTo>
                    <a:cubicBezTo>
                      <a:pt x="14" y="9"/>
                      <a:pt x="13" y="9"/>
                      <a:pt x="13" y="11"/>
                    </a:cubicBezTo>
                    <a:cubicBezTo>
                      <a:pt x="13" y="13"/>
                      <a:pt x="14" y="14"/>
                      <a:pt x="16" y="14"/>
                    </a:cubicBezTo>
                    <a:cubicBezTo>
                      <a:pt x="18" y="14"/>
                      <a:pt x="18" y="14"/>
                      <a:pt x="18" y="14"/>
                    </a:cubicBezTo>
                    <a:cubicBezTo>
                      <a:pt x="17" y="16"/>
                      <a:pt x="17" y="16"/>
                      <a:pt x="17" y="16"/>
                    </a:cubicBezTo>
                    <a:cubicBezTo>
                      <a:pt x="16" y="15"/>
                      <a:pt x="15" y="14"/>
                      <a:pt x="14" y="14"/>
                    </a:cubicBezTo>
                    <a:cubicBezTo>
                      <a:pt x="13" y="14"/>
                      <a:pt x="13" y="14"/>
                      <a:pt x="13" y="14"/>
                    </a:cubicBezTo>
                    <a:cubicBezTo>
                      <a:pt x="10" y="14"/>
                      <a:pt x="8" y="15"/>
                      <a:pt x="5" y="16"/>
                    </a:cubicBezTo>
                    <a:cubicBezTo>
                      <a:pt x="1" y="17"/>
                      <a:pt x="3" y="19"/>
                      <a:pt x="0" y="21"/>
                    </a:cubicBezTo>
                    <a:cubicBezTo>
                      <a:pt x="0" y="25"/>
                      <a:pt x="0" y="25"/>
                      <a:pt x="0" y="25"/>
                    </a:cubicBezTo>
                    <a:cubicBezTo>
                      <a:pt x="0" y="25"/>
                      <a:pt x="0" y="26"/>
                      <a:pt x="1" y="26"/>
                    </a:cubicBezTo>
                    <a:cubicBezTo>
                      <a:pt x="5" y="26"/>
                      <a:pt x="8" y="22"/>
                      <a:pt x="9" y="22"/>
                    </a:cubicBezTo>
                    <a:cubicBezTo>
                      <a:pt x="11" y="22"/>
                      <a:pt x="11" y="22"/>
                      <a:pt x="12" y="23"/>
                    </a:cubicBezTo>
                    <a:cubicBezTo>
                      <a:pt x="11" y="25"/>
                      <a:pt x="9" y="26"/>
                      <a:pt x="9" y="29"/>
                    </a:cubicBezTo>
                    <a:cubicBezTo>
                      <a:pt x="9" y="31"/>
                      <a:pt x="10" y="32"/>
                      <a:pt x="10" y="32"/>
                    </a:cubicBezTo>
                    <a:cubicBezTo>
                      <a:pt x="13" y="30"/>
                      <a:pt x="13" y="24"/>
                      <a:pt x="17" y="24"/>
                    </a:cubicBezTo>
                    <a:cubicBezTo>
                      <a:pt x="16" y="30"/>
                      <a:pt x="16" y="30"/>
                      <a:pt x="16" y="30"/>
                    </a:cubicBezTo>
                    <a:cubicBezTo>
                      <a:pt x="16" y="32"/>
                      <a:pt x="19" y="33"/>
                      <a:pt x="20" y="33"/>
                    </a:cubicBezTo>
                    <a:cubicBezTo>
                      <a:pt x="21" y="33"/>
                      <a:pt x="22" y="33"/>
                      <a:pt x="22" y="32"/>
                    </a:cubicBezTo>
                    <a:cubicBezTo>
                      <a:pt x="22" y="29"/>
                      <a:pt x="23" y="26"/>
                      <a:pt x="24" y="24"/>
                    </a:cubicBezTo>
                    <a:cubicBezTo>
                      <a:pt x="24" y="22"/>
                      <a:pt x="22" y="20"/>
                      <a:pt x="22" y="20"/>
                    </a:cubicBezTo>
                    <a:cubicBezTo>
                      <a:pt x="18" y="20"/>
                      <a:pt x="18" y="20"/>
                      <a:pt x="18" y="20"/>
                    </a:cubicBezTo>
                    <a:cubicBezTo>
                      <a:pt x="22" y="14"/>
                      <a:pt x="22" y="14"/>
                      <a:pt x="22" y="14"/>
                    </a:cubicBezTo>
                    <a:cubicBezTo>
                      <a:pt x="22" y="15"/>
                      <a:pt x="22" y="15"/>
                      <a:pt x="22" y="15"/>
                    </a:cubicBezTo>
                    <a:cubicBezTo>
                      <a:pt x="33" y="15"/>
                      <a:pt x="33" y="15"/>
                      <a:pt x="33" y="15"/>
                    </a:cubicBezTo>
                    <a:cubicBezTo>
                      <a:pt x="33" y="15"/>
                      <a:pt x="33" y="15"/>
                      <a:pt x="33" y="15"/>
                    </a:cubicBezTo>
                    <a:cubicBezTo>
                      <a:pt x="34" y="14"/>
                      <a:pt x="34" y="14"/>
                      <a:pt x="34" y="14"/>
                    </a:cubicBezTo>
                    <a:cubicBezTo>
                      <a:pt x="29" y="10"/>
                      <a:pt x="29" y="10"/>
                      <a:pt x="29" y="10"/>
                    </a:cubicBezTo>
                    <a:cubicBezTo>
                      <a:pt x="29" y="11"/>
                      <a:pt x="29" y="12"/>
                      <a:pt x="27" y="12"/>
                    </a:cubicBezTo>
                    <a:cubicBezTo>
                      <a:pt x="26" y="12"/>
                      <a:pt x="26" y="12"/>
                      <a:pt x="26" y="12"/>
                    </a:cubicBezTo>
                    <a:cubicBezTo>
                      <a:pt x="24" y="12"/>
                      <a:pt x="26" y="12"/>
                      <a:pt x="25" y="12"/>
                    </a:cubicBezTo>
                    <a:cubicBezTo>
                      <a:pt x="25" y="11"/>
                      <a:pt x="34" y="0"/>
                      <a:pt x="28" y="0"/>
                    </a:cubicBezTo>
                    <a:cubicBezTo>
                      <a:pt x="28" y="2"/>
                      <a:pt x="21" y="11"/>
                      <a:pt x="20" y="11"/>
                    </a:cubicBezTo>
                    <a:close/>
                    <a:moveTo>
                      <a:pt x="34" y="5"/>
                    </a:moveTo>
                    <a:cubicBezTo>
                      <a:pt x="34" y="4"/>
                      <a:pt x="34" y="4"/>
                      <a:pt x="34" y="3"/>
                    </a:cubicBezTo>
                    <a:cubicBezTo>
                      <a:pt x="39" y="6"/>
                      <a:pt x="38" y="4"/>
                      <a:pt x="41" y="9"/>
                    </a:cubicBezTo>
                    <a:cubicBezTo>
                      <a:pt x="40" y="11"/>
                      <a:pt x="40" y="12"/>
                      <a:pt x="37" y="12"/>
                    </a:cubicBezTo>
                    <a:cubicBezTo>
                      <a:pt x="36" y="12"/>
                      <a:pt x="35" y="11"/>
                      <a:pt x="34" y="11"/>
                    </a:cubicBezTo>
                    <a:cubicBezTo>
                      <a:pt x="35" y="9"/>
                      <a:pt x="35" y="9"/>
                      <a:pt x="35" y="9"/>
                    </a:cubicBezTo>
                    <a:cubicBezTo>
                      <a:pt x="34" y="9"/>
                      <a:pt x="34" y="9"/>
                      <a:pt x="34" y="8"/>
                    </a:cubicBezTo>
                    <a:cubicBezTo>
                      <a:pt x="34" y="5"/>
                      <a:pt x="34" y="5"/>
                      <a:pt x="34" y="5"/>
                    </a:cubicBezTo>
                    <a:close/>
                    <a:moveTo>
                      <a:pt x="11" y="18"/>
                    </a:moveTo>
                    <a:cubicBezTo>
                      <a:pt x="10" y="17"/>
                      <a:pt x="13" y="17"/>
                      <a:pt x="14" y="17"/>
                    </a:cubicBezTo>
                    <a:cubicBezTo>
                      <a:pt x="15" y="17"/>
                      <a:pt x="15" y="17"/>
                      <a:pt x="15" y="18"/>
                    </a:cubicBezTo>
                    <a:cubicBezTo>
                      <a:pt x="14" y="20"/>
                      <a:pt x="12" y="20"/>
                      <a:pt x="11" y="1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sľíḑè">
                <a:extLst>
                  <a:ext uri="{FF2B5EF4-FFF2-40B4-BE49-F238E27FC236}">
                    <a16:creationId xmlns:a16="http://schemas.microsoft.com/office/drawing/2014/main" id="{5EB10F9D-7000-4A6F-9801-D44AA0D6E965}"/>
                  </a:ext>
                </a:extLst>
              </p:cNvPr>
              <p:cNvSpPr/>
              <p:nvPr/>
            </p:nvSpPr>
            <p:spPr bwMode="auto">
              <a:xfrm>
                <a:off x="2717800" y="3430588"/>
                <a:ext cx="736600" cy="527050"/>
              </a:xfrm>
              <a:custGeom>
                <a:avLst/>
                <a:gdLst>
                  <a:gd name="T0" fmla="*/ 2 w 223"/>
                  <a:gd name="T1" fmla="*/ 13 h 159"/>
                  <a:gd name="T2" fmla="*/ 14 w 223"/>
                  <a:gd name="T3" fmla="*/ 15 h 159"/>
                  <a:gd name="T4" fmla="*/ 14 w 223"/>
                  <a:gd name="T5" fmla="*/ 0 h 159"/>
                  <a:gd name="T6" fmla="*/ 3 w 223"/>
                  <a:gd name="T7" fmla="*/ 32 h 159"/>
                  <a:gd name="T8" fmla="*/ 2 w 223"/>
                  <a:gd name="T9" fmla="*/ 26 h 159"/>
                  <a:gd name="T10" fmla="*/ 20 w 223"/>
                  <a:gd name="T11" fmla="*/ 34 h 159"/>
                  <a:gd name="T12" fmla="*/ 13 w 223"/>
                  <a:gd name="T13" fmla="*/ 32 h 159"/>
                  <a:gd name="T14" fmla="*/ 16 w 223"/>
                  <a:gd name="T15" fmla="*/ 38 h 159"/>
                  <a:gd name="T16" fmla="*/ 18 w 223"/>
                  <a:gd name="T17" fmla="*/ 45 h 159"/>
                  <a:gd name="T18" fmla="*/ 15 w 223"/>
                  <a:gd name="T19" fmla="*/ 60 h 159"/>
                  <a:gd name="T20" fmla="*/ 21 w 223"/>
                  <a:gd name="T21" fmla="*/ 56 h 159"/>
                  <a:gd name="T22" fmla="*/ 23 w 223"/>
                  <a:gd name="T23" fmla="*/ 62 h 159"/>
                  <a:gd name="T24" fmla="*/ 23 w 223"/>
                  <a:gd name="T25" fmla="*/ 66 h 159"/>
                  <a:gd name="T26" fmla="*/ 26 w 223"/>
                  <a:gd name="T27" fmla="*/ 64 h 159"/>
                  <a:gd name="T28" fmla="*/ 26 w 223"/>
                  <a:gd name="T29" fmla="*/ 79 h 159"/>
                  <a:gd name="T30" fmla="*/ 25 w 223"/>
                  <a:gd name="T31" fmla="*/ 77 h 159"/>
                  <a:gd name="T32" fmla="*/ 41 w 223"/>
                  <a:gd name="T33" fmla="*/ 76 h 159"/>
                  <a:gd name="T34" fmla="*/ 35 w 223"/>
                  <a:gd name="T35" fmla="*/ 78 h 159"/>
                  <a:gd name="T36" fmla="*/ 42 w 223"/>
                  <a:gd name="T37" fmla="*/ 86 h 159"/>
                  <a:gd name="T38" fmla="*/ 33 w 223"/>
                  <a:gd name="T39" fmla="*/ 89 h 159"/>
                  <a:gd name="T40" fmla="*/ 35 w 223"/>
                  <a:gd name="T41" fmla="*/ 100 h 159"/>
                  <a:gd name="T42" fmla="*/ 51 w 223"/>
                  <a:gd name="T43" fmla="*/ 98 h 159"/>
                  <a:gd name="T44" fmla="*/ 48 w 223"/>
                  <a:gd name="T45" fmla="*/ 93 h 159"/>
                  <a:gd name="T46" fmla="*/ 49 w 223"/>
                  <a:gd name="T47" fmla="*/ 110 h 159"/>
                  <a:gd name="T48" fmla="*/ 53 w 223"/>
                  <a:gd name="T49" fmla="*/ 113 h 159"/>
                  <a:gd name="T50" fmla="*/ 70 w 223"/>
                  <a:gd name="T51" fmla="*/ 110 h 159"/>
                  <a:gd name="T52" fmla="*/ 65 w 223"/>
                  <a:gd name="T53" fmla="*/ 110 h 159"/>
                  <a:gd name="T54" fmla="*/ 62 w 223"/>
                  <a:gd name="T55" fmla="*/ 123 h 159"/>
                  <a:gd name="T56" fmla="*/ 77 w 223"/>
                  <a:gd name="T57" fmla="*/ 121 h 159"/>
                  <a:gd name="T58" fmla="*/ 71 w 223"/>
                  <a:gd name="T59" fmla="*/ 123 h 159"/>
                  <a:gd name="T60" fmla="*/ 77 w 223"/>
                  <a:gd name="T61" fmla="*/ 116 h 159"/>
                  <a:gd name="T62" fmla="*/ 84 w 223"/>
                  <a:gd name="T63" fmla="*/ 134 h 159"/>
                  <a:gd name="T64" fmla="*/ 84 w 223"/>
                  <a:gd name="T65" fmla="*/ 128 h 159"/>
                  <a:gd name="T66" fmla="*/ 96 w 223"/>
                  <a:gd name="T67" fmla="*/ 130 h 159"/>
                  <a:gd name="T68" fmla="*/ 90 w 223"/>
                  <a:gd name="T69" fmla="*/ 140 h 159"/>
                  <a:gd name="T70" fmla="*/ 100 w 223"/>
                  <a:gd name="T71" fmla="*/ 147 h 159"/>
                  <a:gd name="T72" fmla="*/ 102 w 223"/>
                  <a:gd name="T73" fmla="*/ 137 h 159"/>
                  <a:gd name="T74" fmla="*/ 116 w 223"/>
                  <a:gd name="T75" fmla="*/ 151 h 159"/>
                  <a:gd name="T76" fmla="*/ 113 w 223"/>
                  <a:gd name="T77" fmla="*/ 143 h 159"/>
                  <a:gd name="T78" fmla="*/ 109 w 223"/>
                  <a:gd name="T79" fmla="*/ 139 h 159"/>
                  <a:gd name="T80" fmla="*/ 129 w 223"/>
                  <a:gd name="T81" fmla="*/ 148 h 159"/>
                  <a:gd name="T82" fmla="*/ 128 w 223"/>
                  <a:gd name="T83" fmla="*/ 153 h 159"/>
                  <a:gd name="T84" fmla="*/ 134 w 223"/>
                  <a:gd name="T85" fmla="*/ 147 h 159"/>
                  <a:gd name="T86" fmla="*/ 152 w 223"/>
                  <a:gd name="T87" fmla="*/ 157 h 159"/>
                  <a:gd name="T88" fmla="*/ 150 w 223"/>
                  <a:gd name="T89" fmla="*/ 150 h 159"/>
                  <a:gd name="T90" fmla="*/ 155 w 223"/>
                  <a:gd name="T91" fmla="*/ 156 h 159"/>
                  <a:gd name="T92" fmla="*/ 150 w 223"/>
                  <a:gd name="T93" fmla="*/ 154 h 159"/>
                  <a:gd name="T94" fmla="*/ 169 w 223"/>
                  <a:gd name="T95" fmla="*/ 157 h 159"/>
                  <a:gd name="T96" fmla="*/ 163 w 223"/>
                  <a:gd name="T97" fmla="*/ 151 h 159"/>
                  <a:gd name="T98" fmla="*/ 159 w 223"/>
                  <a:gd name="T99" fmla="*/ 148 h 159"/>
                  <a:gd name="T100" fmla="*/ 174 w 223"/>
                  <a:gd name="T101" fmla="*/ 157 h 159"/>
                  <a:gd name="T102" fmla="*/ 181 w 223"/>
                  <a:gd name="T103" fmla="*/ 142 h 159"/>
                  <a:gd name="T104" fmla="*/ 202 w 223"/>
                  <a:gd name="T105" fmla="*/ 142 h 159"/>
                  <a:gd name="T106" fmla="*/ 194 w 223"/>
                  <a:gd name="T107" fmla="*/ 156 h 159"/>
                  <a:gd name="T108" fmla="*/ 201 w 223"/>
                  <a:gd name="T109" fmla="*/ 138 h 159"/>
                  <a:gd name="T110" fmla="*/ 204 w 223"/>
                  <a:gd name="T111" fmla="*/ 143 h 159"/>
                  <a:gd name="T112" fmla="*/ 223 w 223"/>
                  <a:gd name="T113" fmla="*/ 144 h 159"/>
                  <a:gd name="T114" fmla="*/ 219 w 223"/>
                  <a:gd name="T115" fmla="*/ 14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3" h="159">
                    <a:moveTo>
                      <a:pt x="15" y="0"/>
                    </a:moveTo>
                    <a:cubicBezTo>
                      <a:pt x="15" y="8"/>
                      <a:pt x="15" y="8"/>
                      <a:pt x="15" y="8"/>
                    </a:cubicBezTo>
                    <a:cubicBezTo>
                      <a:pt x="15" y="8"/>
                      <a:pt x="15" y="8"/>
                      <a:pt x="15" y="8"/>
                    </a:cubicBezTo>
                    <a:cubicBezTo>
                      <a:pt x="15" y="8"/>
                      <a:pt x="15" y="8"/>
                      <a:pt x="15" y="8"/>
                    </a:cubicBezTo>
                    <a:cubicBezTo>
                      <a:pt x="15" y="7"/>
                      <a:pt x="15" y="7"/>
                      <a:pt x="15" y="7"/>
                    </a:cubicBezTo>
                    <a:cubicBezTo>
                      <a:pt x="14" y="6"/>
                      <a:pt x="14" y="6"/>
                      <a:pt x="14" y="6"/>
                    </a:cubicBezTo>
                    <a:cubicBezTo>
                      <a:pt x="14" y="6"/>
                      <a:pt x="13" y="6"/>
                      <a:pt x="12" y="6"/>
                    </a:cubicBezTo>
                    <a:cubicBezTo>
                      <a:pt x="5" y="7"/>
                      <a:pt x="5" y="7"/>
                      <a:pt x="5" y="7"/>
                    </a:cubicBezTo>
                    <a:cubicBezTo>
                      <a:pt x="4" y="7"/>
                      <a:pt x="3" y="7"/>
                      <a:pt x="2" y="7"/>
                    </a:cubicBezTo>
                    <a:cubicBezTo>
                      <a:pt x="2" y="8"/>
                      <a:pt x="2" y="8"/>
                      <a:pt x="1" y="9"/>
                    </a:cubicBezTo>
                    <a:cubicBezTo>
                      <a:pt x="1" y="9"/>
                      <a:pt x="1" y="10"/>
                      <a:pt x="1" y="11"/>
                    </a:cubicBezTo>
                    <a:cubicBezTo>
                      <a:pt x="1" y="11"/>
                      <a:pt x="1" y="12"/>
                      <a:pt x="2" y="13"/>
                    </a:cubicBezTo>
                    <a:cubicBezTo>
                      <a:pt x="2" y="13"/>
                      <a:pt x="3" y="14"/>
                      <a:pt x="3" y="14"/>
                    </a:cubicBezTo>
                    <a:cubicBezTo>
                      <a:pt x="4" y="14"/>
                      <a:pt x="5" y="14"/>
                      <a:pt x="7" y="14"/>
                    </a:cubicBezTo>
                    <a:cubicBezTo>
                      <a:pt x="13" y="14"/>
                      <a:pt x="13" y="14"/>
                      <a:pt x="13" y="14"/>
                    </a:cubicBezTo>
                    <a:cubicBezTo>
                      <a:pt x="14" y="13"/>
                      <a:pt x="14" y="13"/>
                      <a:pt x="14" y="13"/>
                    </a:cubicBezTo>
                    <a:cubicBezTo>
                      <a:pt x="15" y="13"/>
                      <a:pt x="15" y="13"/>
                      <a:pt x="15" y="13"/>
                    </a:cubicBezTo>
                    <a:cubicBezTo>
                      <a:pt x="15" y="12"/>
                      <a:pt x="15" y="12"/>
                      <a:pt x="15" y="11"/>
                    </a:cubicBezTo>
                    <a:cubicBezTo>
                      <a:pt x="16" y="11"/>
                      <a:pt x="16" y="11"/>
                      <a:pt x="16" y="11"/>
                    </a:cubicBezTo>
                    <a:cubicBezTo>
                      <a:pt x="16" y="17"/>
                      <a:pt x="16" y="17"/>
                      <a:pt x="16" y="17"/>
                    </a:cubicBezTo>
                    <a:cubicBezTo>
                      <a:pt x="16" y="17"/>
                      <a:pt x="16" y="17"/>
                      <a:pt x="16" y="17"/>
                    </a:cubicBezTo>
                    <a:cubicBezTo>
                      <a:pt x="16" y="16"/>
                      <a:pt x="16" y="16"/>
                      <a:pt x="16" y="16"/>
                    </a:cubicBezTo>
                    <a:cubicBezTo>
                      <a:pt x="16" y="16"/>
                      <a:pt x="15" y="15"/>
                      <a:pt x="15" y="15"/>
                    </a:cubicBezTo>
                    <a:cubicBezTo>
                      <a:pt x="15" y="15"/>
                      <a:pt x="15" y="15"/>
                      <a:pt x="14" y="15"/>
                    </a:cubicBezTo>
                    <a:cubicBezTo>
                      <a:pt x="14" y="14"/>
                      <a:pt x="14" y="14"/>
                      <a:pt x="13" y="15"/>
                    </a:cubicBezTo>
                    <a:cubicBezTo>
                      <a:pt x="7" y="15"/>
                      <a:pt x="7" y="15"/>
                      <a:pt x="7" y="15"/>
                    </a:cubicBezTo>
                    <a:cubicBezTo>
                      <a:pt x="6" y="15"/>
                      <a:pt x="4" y="15"/>
                      <a:pt x="3" y="15"/>
                    </a:cubicBezTo>
                    <a:cubicBezTo>
                      <a:pt x="3" y="15"/>
                      <a:pt x="2" y="14"/>
                      <a:pt x="1" y="13"/>
                    </a:cubicBezTo>
                    <a:cubicBezTo>
                      <a:pt x="0" y="13"/>
                      <a:pt x="0" y="11"/>
                      <a:pt x="0" y="10"/>
                    </a:cubicBezTo>
                    <a:cubicBezTo>
                      <a:pt x="0" y="8"/>
                      <a:pt x="0" y="7"/>
                      <a:pt x="0" y="6"/>
                    </a:cubicBezTo>
                    <a:cubicBezTo>
                      <a:pt x="0" y="5"/>
                      <a:pt x="1" y="4"/>
                      <a:pt x="2" y="4"/>
                    </a:cubicBezTo>
                    <a:cubicBezTo>
                      <a:pt x="2" y="3"/>
                      <a:pt x="3" y="3"/>
                      <a:pt x="5" y="3"/>
                    </a:cubicBezTo>
                    <a:cubicBezTo>
                      <a:pt x="12" y="2"/>
                      <a:pt x="12" y="2"/>
                      <a:pt x="12" y="2"/>
                    </a:cubicBezTo>
                    <a:cubicBezTo>
                      <a:pt x="13" y="2"/>
                      <a:pt x="13" y="2"/>
                      <a:pt x="14" y="2"/>
                    </a:cubicBezTo>
                    <a:cubicBezTo>
                      <a:pt x="14" y="2"/>
                      <a:pt x="14" y="2"/>
                      <a:pt x="14" y="1"/>
                    </a:cubicBezTo>
                    <a:cubicBezTo>
                      <a:pt x="14" y="1"/>
                      <a:pt x="14" y="1"/>
                      <a:pt x="14" y="0"/>
                    </a:cubicBezTo>
                    <a:cubicBezTo>
                      <a:pt x="15" y="0"/>
                      <a:pt x="15" y="0"/>
                      <a:pt x="15" y="0"/>
                    </a:cubicBezTo>
                    <a:close/>
                    <a:moveTo>
                      <a:pt x="12" y="23"/>
                    </a:moveTo>
                    <a:cubicBezTo>
                      <a:pt x="11" y="23"/>
                      <a:pt x="11" y="23"/>
                      <a:pt x="11" y="23"/>
                    </a:cubicBezTo>
                    <a:cubicBezTo>
                      <a:pt x="11" y="23"/>
                      <a:pt x="12" y="24"/>
                      <a:pt x="12" y="24"/>
                    </a:cubicBezTo>
                    <a:cubicBezTo>
                      <a:pt x="13" y="25"/>
                      <a:pt x="13" y="25"/>
                      <a:pt x="13" y="26"/>
                    </a:cubicBezTo>
                    <a:cubicBezTo>
                      <a:pt x="13" y="27"/>
                      <a:pt x="13" y="27"/>
                      <a:pt x="13" y="28"/>
                    </a:cubicBezTo>
                    <a:cubicBezTo>
                      <a:pt x="13" y="28"/>
                      <a:pt x="12" y="29"/>
                      <a:pt x="12" y="29"/>
                    </a:cubicBezTo>
                    <a:cubicBezTo>
                      <a:pt x="11" y="29"/>
                      <a:pt x="10" y="29"/>
                      <a:pt x="9" y="30"/>
                    </a:cubicBezTo>
                    <a:cubicBezTo>
                      <a:pt x="5" y="31"/>
                      <a:pt x="5" y="31"/>
                      <a:pt x="5" y="31"/>
                    </a:cubicBezTo>
                    <a:cubicBezTo>
                      <a:pt x="4" y="31"/>
                      <a:pt x="4" y="31"/>
                      <a:pt x="4" y="31"/>
                    </a:cubicBezTo>
                    <a:cubicBezTo>
                      <a:pt x="4" y="31"/>
                      <a:pt x="4" y="32"/>
                      <a:pt x="4" y="32"/>
                    </a:cubicBezTo>
                    <a:cubicBezTo>
                      <a:pt x="3" y="32"/>
                      <a:pt x="3" y="32"/>
                      <a:pt x="3" y="32"/>
                    </a:cubicBezTo>
                    <a:cubicBezTo>
                      <a:pt x="2" y="27"/>
                      <a:pt x="2" y="27"/>
                      <a:pt x="2" y="27"/>
                    </a:cubicBezTo>
                    <a:cubicBezTo>
                      <a:pt x="3" y="27"/>
                      <a:pt x="3" y="27"/>
                      <a:pt x="3" y="27"/>
                    </a:cubicBezTo>
                    <a:cubicBezTo>
                      <a:pt x="3" y="27"/>
                      <a:pt x="3" y="27"/>
                      <a:pt x="3" y="27"/>
                    </a:cubicBezTo>
                    <a:cubicBezTo>
                      <a:pt x="3" y="27"/>
                      <a:pt x="4" y="27"/>
                      <a:pt x="5" y="27"/>
                    </a:cubicBezTo>
                    <a:cubicBezTo>
                      <a:pt x="9" y="26"/>
                      <a:pt x="9" y="26"/>
                      <a:pt x="9" y="26"/>
                    </a:cubicBezTo>
                    <a:cubicBezTo>
                      <a:pt x="10" y="26"/>
                      <a:pt x="11" y="26"/>
                      <a:pt x="11" y="26"/>
                    </a:cubicBezTo>
                    <a:cubicBezTo>
                      <a:pt x="11" y="26"/>
                      <a:pt x="11" y="26"/>
                      <a:pt x="11" y="25"/>
                    </a:cubicBezTo>
                    <a:cubicBezTo>
                      <a:pt x="11" y="25"/>
                      <a:pt x="11" y="25"/>
                      <a:pt x="11" y="25"/>
                    </a:cubicBezTo>
                    <a:cubicBezTo>
                      <a:pt x="11" y="24"/>
                      <a:pt x="11" y="24"/>
                      <a:pt x="10" y="23"/>
                    </a:cubicBezTo>
                    <a:cubicBezTo>
                      <a:pt x="4" y="24"/>
                      <a:pt x="4" y="24"/>
                      <a:pt x="4" y="24"/>
                    </a:cubicBezTo>
                    <a:cubicBezTo>
                      <a:pt x="3" y="25"/>
                      <a:pt x="3" y="25"/>
                      <a:pt x="3" y="25"/>
                    </a:cubicBezTo>
                    <a:cubicBezTo>
                      <a:pt x="2" y="25"/>
                      <a:pt x="2" y="25"/>
                      <a:pt x="2" y="26"/>
                    </a:cubicBezTo>
                    <a:cubicBezTo>
                      <a:pt x="2" y="26"/>
                      <a:pt x="2" y="26"/>
                      <a:pt x="2" y="26"/>
                    </a:cubicBezTo>
                    <a:cubicBezTo>
                      <a:pt x="1" y="20"/>
                      <a:pt x="1" y="20"/>
                      <a:pt x="1" y="20"/>
                    </a:cubicBezTo>
                    <a:cubicBezTo>
                      <a:pt x="1" y="20"/>
                      <a:pt x="1" y="20"/>
                      <a:pt x="1" y="20"/>
                    </a:cubicBezTo>
                    <a:cubicBezTo>
                      <a:pt x="2" y="21"/>
                      <a:pt x="2" y="21"/>
                      <a:pt x="2" y="21"/>
                    </a:cubicBezTo>
                    <a:cubicBezTo>
                      <a:pt x="2" y="21"/>
                      <a:pt x="3" y="21"/>
                      <a:pt x="3" y="21"/>
                    </a:cubicBezTo>
                    <a:cubicBezTo>
                      <a:pt x="9" y="20"/>
                      <a:pt x="9" y="20"/>
                      <a:pt x="9" y="20"/>
                    </a:cubicBezTo>
                    <a:cubicBezTo>
                      <a:pt x="10" y="20"/>
                      <a:pt x="11" y="20"/>
                      <a:pt x="11" y="19"/>
                    </a:cubicBezTo>
                    <a:cubicBezTo>
                      <a:pt x="11" y="19"/>
                      <a:pt x="11" y="19"/>
                      <a:pt x="11" y="18"/>
                    </a:cubicBezTo>
                    <a:cubicBezTo>
                      <a:pt x="11" y="18"/>
                      <a:pt x="11" y="18"/>
                      <a:pt x="11" y="18"/>
                    </a:cubicBezTo>
                    <a:cubicBezTo>
                      <a:pt x="12" y="23"/>
                      <a:pt x="12" y="23"/>
                      <a:pt x="12" y="23"/>
                    </a:cubicBezTo>
                    <a:close/>
                    <a:moveTo>
                      <a:pt x="20" y="32"/>
                    </a:moveTo>
                    <a:cubicBezTo>
                      <a:pt x="20" y="33"/>
                      <a:pt x="20" y="33"/>
                      <a:pt x="20" y="34"/>
                    </a:cubicBezTo>
                    <a:cubicBezTo>
                      <a:pt x="20" y="34"/>
                      <a:pt x="20" y="34"/>
                      <a:pt x="19" y="34"/>
                    </a:cubicBezTo>
                    <a:cubicBezTo>
                      <a:pt x="19" y="34"/>
                      <a:pt x="18" y="34"/>
                      <a:pt x="18" y="34"/>
                    </a:cubicBezTo>
                    <a:cubicBezTo>
                      <a:pt x="17" y="34"/>
                      <a:pt x="17" y="33"/>
                      <a:pt x="17" y="33"/>
                    </a:cubicBezTo>
                    <a:cubicBezTo>
                      <a:pt x="17" y="33"/>
                      <a:pt x="17" y="32"/>
                      <a:pt x="17" y="32"/>
                    </a:cubicBezTo>
                    <a:cubicBezTo>
                      <a:pt x="17" y="31"/>
                      <a:pt x="18" y="31"/>
                      <a:pt x="18" y="31"/>
                    </a:cubicBezTo>
                    <a:cubicBezTo>
                      <a:pt x="19" y="31"/>
                      <a:pt x="19" y="31"/>
                      <a:pt x="20" y="31"/>
                    </a:cubicBezTo>
                    <a:cubicBezTo>
                      <a:pt x="20" y="31"/>
                      <a:pt x="20" y="32"/>
                      <a:pt x="20" y="32"/>
                    </a:cubicBezTo>
                    <a:close/>
                    <a:moveTo>
                      <a:pt x="16" y="35"/>
                    </a:moveTo>
                    <a:cubicBezTo>
                      <a:pt x="15" y="31"/>
                      <a:pt x="15" y="31"/>
                      <a:pt x="15" y="31"/>
                    </a:cubicBezTo>
                    <a:cubicBezTo>
                      <a:pt x="14" y="31"/>
                      <a:pt x="14" y="31"/>
                      <a:pt x="14" y="31"/>
                    </a:cubicBezTo>
                    <a:cubicBezTo>
                      <a:pt x="14" y="31"/>
                      <a:pt x="14" y="32"/>
                      <a:pt x="14" y="32"/>
                    </a:cubicBezTo>
                    <a:cubicBezTo>
                      <a:pt x="14" y="32"/>
                      <a:pt x="14" y="32"/>
                      <a:pt x="13" y="32"/>
                    </a:cubicBezTo>
                    <a:cubicBezTo>
                      <a:pt x="7" y="34"/>
                      <a:pt x="7" y="34"/>
                      <a:pt x="7" y="34"/>
                    </a:cubicBezTo>
                    <a:cubicBezTo>
                      <a:pt x="6" y="34"/>
                      <a:pt x="6" y="34"/>
                      <a:pt x="6" y="34"/>
                    </a:cubicBezTo>
                    <a:cubicBezTo>
                      <a:pt x="5" y="34"/>
                      <a:pt x="5" y="34"/>
                      <a:pt x="5" y="33"/>
                    </a:cubicBezTo>
                    <a:cubicBezTo>
                      <a:pt x="5" y="33"/>
                      <a:pt x="5" y="33"/>
                      <a:pt x="5" y="33"/>
                    </a:cubicBezTo>
                    <a:cubicBezTo>
                      <a:pt x="6" y="39"/>
                      <a:pt x="6" y="39"/>
                      <a:pt x="6" y="39"/>
                    </a:cubicBezTo>
                    <a:cubicBezTo>
                      <a:pt x="6" y="39"/>
                      <a:pt x="6" y="39"/>
                      <a:pt x="6" y="39"/>
                    </a:cubicBezTo>
                    <a:cubicBezTo>
                      <a:pt x="6" y="38"/>
                      <a:pt x="6" y="38"/>
                      <a:pt x="6" y="38"/>
                    </a:cubicBezTo>
                    <a:cubicBezTo>
                      <a:pt x="7" y="38"/>
                      <a:pt x="7" y="37"/>
                      <a:pt x="8" y="37"/>
                    </a:cubicBezTo>
                    <a:cubicBezTo>
                      <a:pt x="16" y="35"/>
                      <a:pt x="16" y="35"/>
                      <a:pt x="16" y="35"/>
                    </a:cubicBezTo>
                    <a:close/>
                    <a:moveTo>
                      <a:pt x="8" y="46"/>
                    </a:moveTo>
                    <a:cubicBezTo>
                      <a:pt x="14" y="40"/>
                      <a:pt x="14" y="40"/>
                      <a:pt x="14" y="40"/>
                    </a:cubicBezTo>
                    <a:cubicBezTo>
                      <a:pt x="15" y="39"/>
                      <a:pt x="16" y="38"/>
                      <a:pt x="16" y="38"/>
                    </a:cubicBezTo>
                    <a:cubicBezTo>
                      <a:pt x="16" y="38"/>
                      <a:pt x="16" y="38"/>
                      <a:pt x="16" y="37"/>
                    </a:cubicBezTo>
                    <a:cubicBezTo>
                      <a:pt x="16" y="37"/>
                      <a:pt x="16" y="37"/>
                      <a:pt x="16" y="37"/>
                    </a:cubicBezTo>
                    <a:cubicBezTo>
                      <a:pt x="18" y="43"/>
                      <a:pt x="18" y="43"/>
                      <a:pt x="18" y="43"/>
                    </a:cubicBezTo>
                    <a:cubicBezTo>
                      <a:pt x="18" y="43"/>
                      <a:pt x="18" y="43"/>
                      <a:pt x="18" y="43"/>
                    </a:cubicBezTo>
                    <a:cubicBezTo>
                      <a:pt x="18" y="42"/>
                      <a:pt x="17" y="42"/>
                      <a:pt x="17" y="42"/>
                    </a:cubicBezTo>
                    <a:cubicBezTo>
                      <a:pt x="17" y="42"/>
                      <a:pt x="17" y="42"/>
                      <a:pt x="17" y="42"/>
                    </a:cubicBezTo>
                    <a:cubicBezTo>
                      <a:pt x="16" y="42"/>
                      <a:pt x="16" y="43"/>
                      <a:pt x="15" y="43"/>
                    </a:cubicBezTo>
                    <a:cubicBezTo>
                      <a:pt x="12" y="46"/>
                      <a:pt x="12" y="46"/>
                      <a:pt x="12" y="46"/>
                    </a:cubicBezTo>
                    <a:cubicBezTo>
                      <a:pt x="16" y="46"/>
                      <a:pt x="16" y="46"/>
                      <a:pt x="16" y="46"/>
                    </a:cubicBezTo>
                    <a:cubicBezTo>
                      <a:pt x="17" y="46"/>
                      <a:pt x="18" y="46"/>
                      <a:pt x="18" y="46"/>
                    </a:cubicBezTo>
                    <a:cubicBezTo>
                      <a:pt x="18" y="46"/>
                      <a:pt x="18" y="46"/>
                      <a:pt x="18" y="46"/>
                    </a:cubicBezTo>
                    <a:cubicBezTo>
                      <a:pt x="18" y="46"/>
                      <a:pt x="18" y="45"/>
                      <a:pt x="18" y="45"/>
                    </a:cubicBezTo>
                    <a:cubicBezTo>
                      <a:pt x="19" y="45"/>
                      <a:pt x="19" y="45"/>
                      <a:pt x="19" y="45"/>
                    </a:cubicBezTo>
                    <a:cubicBezTo>
                      <a:pt x="20" y="48"/>
                      <a:pt x="20" y="48"/>
                      <a:pt x="20" y="48"/>
                    </a:cubicBezTo>
                    <a:cubicBezTo>
                      <a:pt x="19" y="48"/>
                      <a:pt x="19" y="48"/>
                      <a:pt x="19" y="48"/>
                    </a:cubicBezTo>
                    <a:cubicBezTo>
                      <a:pt x="19" y="48"/>
                      <a:pt x="19" y="48"/>
                      <a:pt x="19" y="48"/>
                    </a:cubicBezTo>
                    <a:cubicBezTo>
                      <a:pt x="19" y="48"/>
                      <a:pt x="18" y="47"/>
                      <a:pt x="17" y="47"/>
                    </a:cubicBezTo>
                    <a:cubicBezTo>
                      <a:pt x="8" y="47"/>
                      <a:pt x="8" y="47"/>
                      <a:pt x="8" y="47"/>
                    </a:cubicBezTo>
                    <a:cubicBezTo>
                      <a:pt x="8" y="46"/>
                      <a:pt x="8" y="46"/>
                      <a:pt x="8" y="46"/>
                    </a:cubicBezTo>
                    <a:close/>
                    <a:moveTo>
                      <a:pt x="19" y="60"/>
                    </a:moveTo>
                    <a:cubicBezTo>
                      <a:pt x="17" y="55"/>
                      <a:pt x="17" y="55"/>
                      <a:pt x="17" y="55"/>
                    </a:cubicBezTo>
                    <a:cubicBezTo>
                      <a:pt x="16" y="55"/>
                      <a:pt x="15" y="56"/>
                      <a:pt x="14" y="57"/>
                    </a:cubicBezTo>
                    <a:cubicBezTo>
                      <a:pt x="14" y="58"/>
                      <a:pt x="14" y="59"/>
                      <a:pt x="14" y="59"/>
                    </a:cubicBezTo>
                    <a:cubicBezTo>
                      <a:pt x="14" y="60"/>
                      <a:pt x="14" y="60"/>
                      <a:pt x="15" y="60"/>
                    </a:cubicBezTo>
                    <a:cubicBezTo>
                      <a:pt x="15" y="61"/>
                      <a:pt x="16" y="61"/>
                      <a:pt x="17" y="61"/>
                    </a:cubicBezTo>
                    <a:cubicBezTo>
                      <a:pt x="16" y="61"/>
                      <a:pt x="16" y="61"/>
                      <a:pt x="16" y="61"/>
                    </a:cubicBezTo>
                    <a:cubicBezTo>
                      <a:pt x="15" y="61"/>
                      <a:pt x="14" y="61"/>
                      <a:pt x="13" y="61"/>
                    </a:cubicBezTo>
                    <a:cubicBezTo>
                      <a:pt x="13" y="60"/>
                      <a:pt x="12" y="59"/>
                      <a:pt x="12" y="59"/>
                    </a:cubicBezTo>
                    <a:cubicBezTo>
                      <a:pt x="11" y="57"/>
                      <a:pt x="11" y="56"/>
                      <a:pt x="12" y="54"/>
                    </a:cubicBezTo>
                    <a:cubicBezTo>
                      <a:pt x="13" y="53"/>
                      <a:pt x="14" y="53"/>
                      <a:pt x="15" y="52"/>
                    </a:cubicBezTo>
                    <a:cubicBezTo>
                      <a:pt x="17" y="51"/>
                      <a:pt x="18" y="51"/>
                      <a:pt x="20" y="52"/>
                    </a:cubicBezTo>
                    <a:cubicBezTo>
                      <a:pt x="21" y="52"/>
                      <a:pt x="22" y="53"/>
                      <a:pt x="22" y="54"/>
                    </a:cubicBezTo>
                    <a:cubicBezTo>
                      <a:pt x="23" y="55"/>
                      <a:pt x="23" y="57"/>
                      <a:pt x="22" y="58"/>
                    </a:cubicBezTo>
                    <a:cubicBezTo>
                      <a:pt x="22" y="59"/>
                      <a:pt x="21" y="60"/>
                      <a:pt x="19" y="60"/>
                    </a:cubicBezTo>
                    <a:close/>
                    <a:moveTo>
                      <a:pt x="19" y="57"/>
                    </a:moveTo>
                    <a:cubicBezTo>
                      <a:pt x="20" y="57"/>
                      <a:pt x="21" y="57"/>
                      <a:pt x="21" y="56"/>
                    </a:cubicBezTo>
                    <a:cubicBezTo>
                      <a:pt x="21" y="56"/>
                      <a:pt x="21" y="56"/>
                      <a:pt x="22" y="55"/>
                    </a:cubicBezTo>
                    <a:cubicBezTo>
                      <a:pt x="22" y="55"/>
                      <a:pt x="22" y="55"/>
                      <a:pt x="22" y="55"/>
                    </a:cubicBezTo>
                    <a:cubicBezTo>
                      <a:pt x="21" y="54"/>
                      <a:pt x="21" y="54"/>
                      <a:pt x="21" y="54"/>
                    </a:cubicBezTo>
                    <a:cubicBezTo>
                      <a:pt x="20" y="54"/>
                      <a:pt x="19" y="54"/>
                      <a:pt x="18" y="54"/>
                    </a:cubicBezTo>
                    <a:cubicBezTo>
                      <a:pt x="17" y="54"/>
                      <a:pt x="17" y="54"/>
                      <a:pt x="17" y="54"/>
                    </a:cubicBezTo>
                    <a:cubicBezTo>
                      <a:pt x="19" y="57"/>
                      <a:pt x="19" y="57"/>
                      <a:pt x="19" y="57"/>
                    </a:cubicBezTo>
                    <a:close/>
                    <a:moveTo>
                      <a:pt x="26" y="64"/>
                    </a:moveTo>
                    <a:cubicBezTo>
                      <a:pt x="24" y="60"/>
                      <a:pt x="24" y="60"/>
                      <a:pt x="24" y="60"/>
                    </a:cubicBezTo>
                    <a:cubicBezTo>
                      <a:pt x="24" y="60"/>
                      <a:pt x="24" y="60"/>
                      <a:pt x="24" y="60"/>
                    </a:cubicBezTo>
                    <a:cubicBezTo>
                      <a:pt x="24" y="60"/>
                      <a:pt x="24" y="61"/>
                      <a:pt x="24" y="61"/>
                    </a:cubicBezTo>
                    <a:cubicBezTo>
                      <a:pt x="24" y="61"/>
                      <a:pt x="24" y="61"/>
                      <a:pt x="24" y="61"/>
                    </a:cubicBezTo>
                    <a:cubicBezTo>
                      <a:pt x="23" y="62"/>
                      <a:pt x="23" y="62"/>
                      <a:pt x="23" y="62"/>
                    </a:cubicBezTo>
                    <a:cubicBezTo>
                      <a:pt x="17" y="65"/>
                      <a:pt x="17" y="65"/>
                      <a:pt x="17" y="65"/>
                    </a:cubicBezTo>
                    <a:cubicBezTo>
                      <a:pt x="17" y="65"/>
                      <a:pt x="16" y="66"/>
                      <a:pt x="16" y="66"/>
                    </a:cubicBezTo>
                    <a:cubicBezTo>
                      <a:pt x="16" y="66"/>
                      <a:pt x="15" y="65"/>
                      <a:pt x="15" y="65"/>
                    </a:cubicBezTo>
                    <a:cubicBezTo>
                      <a:pt x="15" y="65"/>
                      <a:pt x="15" y="65"/>
                      <a:pt x="15" y="65"/>
                    </a:cubicBezTo>
                    <a:cubicBezTo>
                      <a:pt x="17" y="70"/>
                      <a:pt x="17" y="70"/>
                      <a:pt x="17" y="70"/>
                    </a:cubicBezTo>
                    <a:cubicBezTo>
                      <a:pt x="18" y="70"/>
                      <a:pt x="18" y="70"/>
                      <a:pt x="18" y="70"/>
                    </a:cubicBezTo>
                    <a:cubicBezTo>
                      <a:pt x="18" y="70"/>
                      <a:pt x="18" y="70"/>
                      <a:pt x="18" y="69"/>
                    </a:cubicBezTo>
                    <a:cubicBezTo>
                      <a:pt x="18" y="69"/>
                      <a:pt x="18" y="69"/>
                      <a:pt x="18" y="69"/>
                    </a:cubicBezTo>
                    <a:cubicBezTo>
                      <a:pt x="18" y="69"/>
                      <a:pt x="18" y="68"/>
                      <a:pt x="18" y="68"/>
                    </a:cubicBezTo>
                    <a:cubicBezTo>
                      <a:pt x="19" y="68"/>
                      <a:pt x="19" y="68"/>
                      <a:pt x="19" y="68"/>
                    </a:cubicBezTo>
                    <a:cubicBezTo>
                      <a:pt x="21" y="67"/>
                      <a:pt x="21" y="67"/>
                      <a:pt x="21" y="67"/>
                    </a:cubicBezTo>
                    <a:cubicBezTo>
                      <a:pt x="22" y="66"/>
                      <a:pt x="23" y="66"/>
                      <a:pt x="23" y="66"/>
                    </a:cubicBezTo>
                    <a:cubicBezTo>
                      <a:pt x="24" y="66"/>
                      <a:pt x="24" y="66"/>
                      <a:pt x="25" y="66"/>
                    </a:cubicBezTo>
                    <a:cubicBezTo>
                      <a:pt x="25" y="66"/>
                      <a:pt x="25" y="66"/>
                      <a:pt x="25" y="66"/>
                    </a:cubicBezTo>
                    <a:cubicBezTo>
                      <a:pt x="25" y="67"/>
                      <a:pt x="25" y="67"/>
                      <a:pt x="25" y="67"/>
                    </a:cubicBezTo>
                    <a:cubicBezTo>
                      <a:pt x="25" y="67"/>
                      <a:pt x="25" y="67"/>
                      <a:pt x="25" y="67"/>
                    </a:cubicBezTo>
                    <a:cubicBezTo>
                      <a:pt x="25" y="68"/>
                      <a:pt x="25" y="68"/>
                      <a:pt x="25" y="69"/>
                    </a:cubicBezTo>
                    <a:cubicBezTo>
                      <a:pt x="25" y="69"/>
                      <a:pt x="26" y="69"/>
                      <a:pt x="26" y="69"/>
                    </a:cubicBezTo>
                    <a:cubicBezTo>
                      <a:pt x="26" y="69"/>
                      <a:pt x="27" y="69"/>
                      <a:pt x="27" y="69"/>
                    </a:cubicBezTo>
                    <a:cubicBezTo>
                      <a:pt x="28" y="69"/>
                      <a:pt x="28" y="68"/>
                      <a:pt x="28" y="68"/>
                    </a:cubicBezTo>
                    <a:cubicBezTo>
                      <a:pt x="28" y="68"/>
                      <a:pt x="28" y="67"/>
                      <a:pt x="28" y="67"/>
                    </a:cubicBezTo>
                    <a:cubicBezTo>
                      <a:pt x="28" y="66"/>
                      <a:pt x="27" y="66"/>
                      <a:pt x="27" y="66"/>
                    </a:cubicBezTo>
                    <a:cubicBezTo>
                      <a:pt x="26" y="65"/>
                      <a:pt x="25" y="65"/>
                      <a:pt x="24" y="65"/>
                    </a:cubicBezTo>
                    <a:cubicBezTo>
                      <a:pt x="26" y="64"/>
                      <a:pt x="26" y="64"/>
                      <a:pt x="26" y="64"/>
                    </a:cubicBezTo>
                    <a:close/>
                    <a:moveTo>
                      <a:pt x="34" y="74"/>
                    </a:moveTo>
                    <a:cubicBezTo>
                      <a:pt x="31" y="76"/>
                      <a:pt x="31" y="76"/>
                      <a:pt x="31" y="76"/>
                    </a:cubicBezTo>
                    <a:cubicBezTo>
                      <a:pt x="31" y="75"/>
                      <a:pt x="31" y="75"/>
                      <a:pt x="31" y="75"/>
                    </a:cubicBezTo>
                    <a:cubicBezTo>
                      <a:pt x="31" y="74"/>
                      <a:pt x="32" y="74"/>
                      <a:pt x="32" y="73"/>
                    </a:cubicBezTo>
                    <a:cubicBezTo>
                      <a:pt x="32" y="72"/>
                      <a:pt x="32" y="72"/>
                      <a:pt x="32" y="71"/>
                    </a:cubicBezTo>
                    <a:cubicBezTo>
                      <a:pt x="32" y="71"/>
                      <a:pt x="31" y="71"/>
                      <a:pt x="31" y="71"/>
                    </a:cubicBezTo>
                    <a:cubicBezTo>
                      <a:pt x="31" y="71"/>
                      <a:pt x="30" y="71"/>
                      <a:pt x="30" y="71"/>
                    </a:cubicBezTo>
                    <a:cubicBezTo>
                      <a:pt x="30" y="71"/>
                      <a:pt x="30" y="71"/>
                      <a:pt x="30" y="71"/>
                    </a:cubicBezTo>
                    <a:cubicBezTo>
                      <a:pt x="30" y="72"/>
                      <a:pt x="30" y="73"/>
                      <a:pt x="30" y="74"/>
                    </a:cubicBezTo>
                    <a:cubicBezTo>
                      <a:pt x="29" y="75"/>
                      <a:pt x="29" y="76"/>
                      <a:pt x="29" y="77"/>
                    </a:cubicBezTo>
                    <a:cubicBezTo>
                      <a:pt x="29" y="78"/>
                      <a:pt x="28" y="78"/>
                      <a:pt x="28" y="78"/>
                    </a:cubicBezTo>
                    <a:cubicBezTo>
                      <a:pt x="27" y="79"/>
                      <a:pt x="27" y="79"/>
                      <a:pt x="26" y="79"/>
                    </a:cubicBezTo>
                    <a:cubicBezTo>
                      <a:pt x="25" y="79"/>
                      <a:pt x="25" y="79"/>
                      <a:pt x="24" y="78"/>
                    </a:cubicBezTo>
                    <a:cubicBezTo>
                      <a:pt x="24" y="78"/>
                      <a:pt x="23" y="78"/>
                      <a:pt x="23" y="77"/>
                    </a:cubicBezTo>
                    <a:cubicBezTo>
                      <a:pt x="23" y="77"/>
                      <a:pt x="23" y="76"/>
                      <a:pt x="22" y="75"/>
                    </a:cubicBezTo>
                    <a:cubicBezTo>
                      <a:pt x="22" y="75"/>
                      <a:pt x="22" y="75"/>
                      <a:pt x="22" y="74"/>
                    </a:cubicBezTo>
                    <a:cubicBezTo>
                      <a:pt x="22" y="74"/>
                      <a:pt x="22" y="74"/>
                      <a:pt x="21" y="74"/>
                    </a:cubicBezTo>
                    <a:cubicBezTo>
                      <a:pt x="21" y="74"/>
                      <a:pt x="21" y="74"/>
                      <a:pt x="21" y="74"/>
                    </a:cubicBezTo>
                    <a:cubicBezTo>
                      <a:pt x="24" y="72"/>
                      <a:pt x="24" y="72"/>
                      <a:pt x="24" y="72"/>
                    </a:cubicBezTo>
                    <a:cubicBezTo>
                      <a:pt x="25" y="72"/>
                      <a:pt x="25" y="72"/>
                      <a:pt x="25" y="72"/>
                    </a:cubicBezTo>
                    <a:cubicBezTo>
                      <a:pt x="24" y="73"/>
                      <a:pt x="24" y="74"/>
                      <a:pt x="23" y="75"/>
                    </a:cubicBezTo>
                    <a:cubicBezTo>
                      <a:pt x="23" y="75"/>
                      <a:pt x="23" y="76"/>
                      <a:pt x="24" y="76"/>
                    </a:cubicBezTo>
                    <a:cubicBezTo>
                      <a:pt x="24" y="77"/>
                      <a:pt x="24" y="77"/>
                      <a:pt x="24" y="77"/>
                    </a:cubicBezTo>
                    <a:cubicBezTo>
                      <a:pt x="25" y="77"/>
                      <a:pt x="25" y="77"/>
                      <a:pt x="25" y="77"/>
                    </a:cubicBezTo>
                    <a:cubicBezTo>
                      <a:pt x="26" y="77"/>
                      <a:pt x="26" y="77"/>
                      <a:pt x="26" y="76"/>
                    </a:cubicBezTo>
                    <a:cubicBezTo>
                      <a:pt x="26" y="76"/>
                      <a:pt x="26" y="75"/>
                      <a:pt x="26" y="74"/>
                    </a:cubicBezTo>
                    <a:cubicBezTo>
                      <a:pt x="26" y="73"/>
                      <a:pt x="26" y="72"/>
                      <a:pt x="27" y="71"/>
                    </a:cubicBezTo>
                    <a:cubicBezTo>
                      <a:pt x="27" y="70"/>
                      <a:pt x="27" y="70"/>
                      <a:pt x="28" y="69"/>
                    </a:cubicBezTo>
                    <a:cubicBezTo>
                      <a:pt x="29" y="69"/>
                      <a:pt x="29" y="69"/>
                      <a:pt x="30" y="69"/>
                    </a:cubicBezTo>
                    <a:cubicBezTo>
                      <a:pt x="31" y="69"/>
                      <a:pt x="32" y="70"/>
                      <a:pt x="32" y="71"/>
                    </a:cubicBezTo>
                    <a:cubicBezTo>
                      <a:pt x="33" y="71"/>
                      <a:pt x="33" y="72"/>
                      <a:pt x="33" y="72"/>
                    </a:cubicBezTo>
                    <a:cubicBezTo>
                      <a:pt x="33" y="73"/>
                      <a:pt x="33" y="73"/>
                      <a:pt x="33" y="73"/>
                    </a:cubicBezTo>
                    <a:cubicBezTo>
                      <a:pt x="33" y="73"/>
                      <a:pt x="33" y="73"/>
                      <a:pt x="33" y="73"/>
                    </a:cubicBezTo>
                    <a:cubicBezTo>
                      <a:pt x="33" y="73"/>
                      <a:pt x="33" y="73"/>
                      <a:pt x="34" y="73"/>
                    </a:cubicBezTo>
                    <a:cubicBezTo>
                      <a:pt x="34" y="74"/>
                      <a:pt x="34" y="74"/>
                      <a:pt x="34" y="74"/>
                    </a:cubicBezTo>
                    <a:close/>
                    <a:moveTo>
                      <a:pt x="41" y="76"/>
                    </a:moveTo>
                    <a:cubicBezTo>
                      <a:pt x="41" y="76"/>
                      <a:pt x="41" y="77"/>
                      <a:pt x="41" y="77"/>
                    </a:cubicBezTo>
                    <a:cubicBezTo>
                      <a:pt x="41" y="78"/>
                      <a:pt x="41" y="78"/>
                      <a:pt x="41" y="78"/>
                    </a:cubicBezTo>
                    <a:cubicBezTo>
                      <a:pt x="40" y="79"/>
                      <a:pt x="40" y="79"/>
                      <a:pt x="39" y="79"/>
                    </a:cubicBezTo>
                    <a:cubicBezTo>
                      <a:pt x="39" y="78"/>
                      <a:pt x="38" y="78"/>
                      <a:pt x="38" y="78"/>
                    </a:cubicBezTo>
                    <a:cubicBezTo>
                      <a:pt x="38" y="77"/>
                      <a:pt x="38" y="77"/>
                      <a:pt x="38" y="76"/>
                    </a:cubicBezTo>
                    <a:cubicBezTo>
                      <a:pt x="38" y="76"/>
                      <a:pt x="38" y="76"/>
                      <a:pt x="39" y="75"/>
                    </a:cubicBezTo>
                    <a:cubicBezTo>
                      <a:pt x="39" y="75"/>
                      <a:pt x="39" y="75"/>
                      <a:pt x="40" y="75"/>
                    </a:cubicBezTo>
                    <a:cubicBezTo>
                      <a:pt x="40" y="75"/>
                      <a:pt x="41" y="75"/>
                      <a:pt x="41" y="76"/>
                    </a:cubicBezTo>
                    <a:close/>
                    <a:moveTo>
                      <a:pt x="38" y="80"/>
                    </a:moveTo>
                    <a:cubicBezTo>
                      <a:pt x="35" y="76"/>
                      <a:pt x="35" y="76"/>
                      <a:pt x="35" y="76"/>
                    </a:cubicBezTo>
                    <a:cubicBezTo>
                      <a:pt x="35" y="76"/>
                      <a:pt x="35" y="76"/>
                      <a:pt x="35" y="76"/>
                    </a:cubicBezTo>
                    <a:cubicBezTo>
                      <a:pt x="35" y="77"/>
                      <a:pt x="35" y="77"/>
                      <a:pt x="35" y="78"/>
                    </a:cubicBezTo>
                    <a:cubicBezTo>
                      <a:pt x="35" y="78"/>
                      <a:pt x="35" y="78"/>
                      <a:pt x="34" y="79"/>
                    </a:cubicBezTo>
                    <a:cubicBezTo>
                      <a:pt x="29" y="82"/>
                      <a:pt x="29" y="82"/>
                      <a:pt x="29" y="82"/>
                    </a:cubicBezTo>
                    <a:cubicBezTo>
                      <a:pt x="28" y="83"/>
                      <a:pt x="28" y="83"/>
                      <a:pt x="28" y="83"/>
                    </a:cubicBezTo>
                    <a:cubicBezTo>
                      <a:pt x="27" y="83"/>
                      <a:pt x="27" y="82"/>
                      <a:pt x="27" y="82"/>
                    </a:cubicBezTo>
                    <a:cubicBezTo>
                      <a:pt x="26" y="82"/>
                      <a:pt x="26" y="82"/>
                      <a:pt x="26" y="82"/>
                    </a:cubicBezTo>
                    <a:cubicBezTo>
                      <a:pt x="30" y="87"/>
                      <a:pt x="30" y="87"/>
                      <a:pt x="30" y="87"/>
                    </a:cubicBezTo>
                    <a:cubicBezTo>
                      <a:pt x="30" y="87"/>
                      <a:pt x="30" y="87"/>
                      <a:pt x="30" y="87"/>
                    </a:cubicBezTo>
                    <a:cubicBezTo>
                      <a:pt x="30" y="87"/>
                      <a:pt x="30" y="86"/>
                      <a:pt x="30" y="86"/>
                    </a:cubicBezTo>
                    <a:cubicBezTo>
                      <a:pt x="30" y="86"/>
                      <a:pt x="30" y="85"/>
                      <a:pt x="31" y="85"/>
                    </a:cubicBezTo>
                    <a:cubicBezTo>
                      <a:pt x="38" y="80"/>
                      <a:pt x="38" y="80"/>
                      <a:pt x="38" y="80"/>
                    </a:cubicBezTo>
                    <a:close/>
                    <a:moveTo>
                      <a:pt x="45" y="84"/>
                    </a:moveTo>
                    <a:cubicBezTo>
                      <a:pt x="42" y="86"/>
                      <a:pt x="42" y="86"/>
                      <a:pt x="42" y="86"/>
                    </a:cubicBezTo>
                    <a:cubicBezTo>
                      <a:pt x="43" y="88"/>
                      <a:pt x="43" y="88"/>
                      <a:pt x="43" y="88"/>
                    </a:cubicBezTo>
                    <a:cubicBezTo>
                      <a:pt x="42" y="89"/>
                      <a:pt x="42" y="89"/>
                      <a:pt x="42" y="89"/>
                    </a:cubicBezTo>
                    <a:cubicBezTo>
                      <a:pt x="41" y="87"/>
                      <a:pt x="41" y="87"/>
                      <a:pt x="41" y="87"/>
                    </a:cubicBezTo>
                    <a:cubicBezTo>
                      <a:pt x="36" y="91"/>
                      <a:pt x="36" y="91"/>
                      <a:pt x="36" y="91"/>
                    </a:cubicBezTo>
                    <a:cubicBezTo>
                      <a:pt x="35" y="91"/>
                      <a:pt x="35" y="92"/>
                      <a:pt x="35" y="92"/>
                    </a:cubicBezTo>
                    <a:cubicBezTo>
                      <a:pt x="35" y="92"/>
                      <a:pt x="34" y="92"/>
                      <a:pt x="34" y="92"/>
                    </a:cubicBezTo>
                    <a:cubicBezTo>
                      <a:pt x="34" y="93"/>
                      <a:pt x="34" y="93"/>
                      <a:pt x="35" y="93"/>
                    </a:cubicBezTo>
                    <a:cubicBezTo>
                      <a:pt x="35" y="93"/>
                      <a:pt x="35" y="93"/>
                      <a:pt x="36" y="93"/>
                    </a:cubicBezTo>
                    <a:cubicBezTo>
                      <a:pt x="36" y="94"/>
                      <a:pt x="36" y="94"/>
                      <a:pt x="36" y="94"/>
                    </a:cubicBezTo>
                    <a:cubicBezTo>
                      <a:pt x="35" y="94"/>
                      <a:pt x="34" y="94"/>
                      <a:pt x="33" y="93"/>
                    </a:cubicBezTo>
                    <a:cubicBezTo>
                      <a:pt x="32" y="92"/>
                      <a:pt x="32" y="91"/>
                      <a:pt x="32" y="91"/>
                    </a:cubicBezTo>
                    <a:cubicBezTo>
                      <a:pt x="32" y="90"/>
                      <a:pt x="32" y="90"/>
                      <a:pt x="33" y="89"/>
                    </a:cubicBezTo>
                    <a:cubicBezTo>
                      <a:pt x="33" y="89"/>
                      <a:pt x="33" y="89"/>
                      <a:pt x="34" y="88"/>
                    </a:cubicBezTo>
                    <a:cubicBezTo>
                      <a:pt x="39" y="84"/>
                      <a:pt x="39" y="84"/>
                      <a:pt x="39" y="84"/>
                    </a:cubicBezTo>
                    <a:cubicBezTo>
                      <a:pt x="38" y="83"/>
                      <a:pt x="38" y="83"/>
                      <a:pt x="38" y="83"/>
                    </a:cubicBezTo>
                    <a:cubicBezTo>
                      <a:pt x="38" y="83"/>
                      <a:pt x="38" y="83"/>
                      <a:pt x="38" y="83"/>
                    </a:cubicBezTo>
                    <a:cubicBezTo>
                      <a:pt x="40" y="83"/>
                      <a:pt x="41" y="84"/>
                      <a:pt x="42" y="84"/>
                    </a:cubicBezTo>
                    <a:cubicBezTo>
                      <a:pt x="43" y="84"/>
                      <a:pt x="44" y="84"/>
                      <a:pt x="45" y="84"/>
                    </a:cubicBezTo>
                    <a:cubicBezTo>
                      <a:pt x="45" y="84"/>
                      <a:pt x="45" y="84"/>
                      <a:pt x="45" y="84"/>
                    </a:cubicBezTo>
                    <a:close/>
                    <a:moveTo>
                      <a:pt x="39" y="100"/>
                    </a:moveTo>
                    <a:cubicBezTo>
                      <a:pt x="38" y="100"/>
                      <a:pt x="38" y="100"/>
                      <a:pt x="38" y="100"/>
                    </a:cubicBezTo>
                    <a:cubicBezTo>
                      <a:pt x="37" y="101"/>
                      <a:pt x="36" y="101"/>
                      <a:pt x="36" y="101"/>
                    </a:cubicBezTo>
                    <a:cubicBezTo>
                      <a:pt x="36" y="101"/>
                      <a:pt x="35" y="101"/>
                      <a:pt x="35" y="100"/>
                    </a:cubicBezTo>
                    <a:cubicBezTo>
                      <a:pt x="35" y="100"/>
                      <a:pt x="35" y="100"/>
                      <a:pt x="35" y="100"/>
                    </a:cubicBezTo>
                    <a:cubicBezTo>
                      <a:pt x="35" y="100"/>
                      <a:pt x="35" y="100"/>
                      <a:pt x="36" y="100"/>
                    </a:cubicBezTo>
                    <a:cubicBezTo>
                      <a:pt x="36" y="99"/>
                      <a:pt x="36" y="99"/>
                      <a:pt x="36" y="99"/>
                    </a:cubicBezTo>
                    <a:cubicBezTo>
                      <a:pt x="36" y="98"/>
                      <a:pt x="36" y="98"/>
                      <a:pt x="36" y="98"/>
                    </a:cubicBezTo>
                    <a:cubicBezTo>
                      <a:pt x="36" y="97"/>
                      <a:pt x="35" y="97"/>
                      <a:pt x="35" y="97"/>
                    </a:cubicBezTo>
                    <a:cubicBezTo>
                      <a:pt x="35" y="97"/>
                      <a:pt x="34" y="97"/>
                      <a:pt x="34" y="98"/>
                    </a:cubicBezTo>
                    <a:cubicBezTo>
                      <a:pt x="33" y="98"/>
                      <a:pt x="33" y="98"/>
                      <a:pt x="33" y="99"/>
                    </a:cubicBezTo>
                    <a:cubicBezTo>
                      <a:pt x="33" y="99"/>
                      <a:pt x="33" y="100"/>
                      <a:pt x="34" y="101"/>
                    </a:cubicBezTo>
                    <a:cubicBezTo>
                      <a:pt x="34" y="101"/>
                      <a:pt x="35" y="102"/>
                      <a:pt x="36" y="102"/>
                    </a:cubicBezTo>
                    <a:cubicBezTo>
                      <a:pt x="36" y="102"/>
                      <a:pt x="38" y="101"/>
                      <a:pt x="40" y="100"/>
                    </a:cubicBezTo>
                    <a:cubicBezTo>
                      <a:pt x="47" y="98"/>
                      <a:pt x="47" y="98"/>
                      <a:pt x="47" y="98"/>
                    </a:cubicBezTo>
                    <a:cubicBezTo>
                      <a:pt x="49" y="97"/>
                      <a:pt x="50" y="97"/>
                      <a:pt x="50" y="97"/>
                    </a:cubicBezTo>
                    <a:cubicBezTo>
                      <a:pt x="50" y="97"/>
                      <a:pt x="51" y="97"/>
                      <a:pt x="51" y="98"/>
                    </a:cubicBezTo>
                    <a:cubicBezTo>
                      <a:pt x="51" y="97"/>
                      <a:pt x="51" y="97"/>
                      <a:pt x="51" y="97"/>
                    </a:cubicBezTo>
                    <a:cubicBezTo>
                      <a:pt x="49" y="94"/>
                      <a:pt x="49" y="94"/>
                      <a:pt x="49" y="94"/>
                    </a:cubicBezTo>
                    <a:cubicBezTo>
                      <a:pt x="49" y="95"/>
                      <a:pt x="49" y="95"/>
                      <a:pt x="49" y="95"/>
                    </a:cubicBezTo>
                    <a:cubicBezTo>
                      <a:pt x="49" y="95"/>
                      <a:pt x="49" y="95"/>
                      <a:pt x="49" y="96"/>
                    </a:cubicBezTo>
                    <a:cubicBezTo>
                      <a:pt x="49" y="96"/>
                      <a:pt x="49" y="96"/>
                      <a:pt x="49" y="96"/>
                    </a:cubicBezTo>
                    <a:cubicBezTo>
                      <a:pt x="48" y="97"/>
                      <a:pt x="48" y="97"/>
                      <a:pt x="46" y="97"/>
                    </a:cubicBezTo>
                    <a:cubicBezTo>
                      <a:pt x="43" y="98"/>
                      <a:pt x="43" y="98"/>
                      <a:pt x="43" y="98"/>
                    </a:cubicBezTo>
                    <a:cubicBezTo>
                      <a:pt x="45" y="94"/>
                      <a:pt x="45" y="94"/>
                      <a:pt x="45" y="94"/>
                    </a:cubicBezTo>
                    <a:cubicBezTo>
                      <a:pt x="46" y="93"/>
                      <a:pt x="46" y="93"/>
                      <a:pt x="46" y="93"/>
                    </a:cubicBezTo>
                    <a:cubicBezTo>
                      <a:pt x="46" y="93"/>
                      <a:pt x="46" y="92"/>
                      <a:pt x="47" y="93"/>
                    </a:cubicBezTo>
                    <a:cubicBezTo>
                      <a:pt x="47" y="93"/>
                      <a:pt x="47" y="93"/>
                      <a:pt x="47" y="93"/>
                    </a:cubicBezTo>
                    <a:cubicBezTo>
                      <a:pt x="48" y="93"/>
                      <a:pt x="48" y="93"/>
                      <a:pt x="48" y="93"/>
                    </a:cubicBezTo>
                    <a:cubicBezTo>
                      <a:pt x="44" y="88"/>
                      <a:pt x="44" y="88"/>
                      <a:pt x="44" y="88"/>
                    </a:cubicBezTo>
                    <a:cubicBezTo>
                      <a:pt x="44" y="88"/>
                      <a:pt x="44" y="88"/>
                      <a:pt x="44" y="88"/>
                    </a:cubicBezTo>
                    <a:cubicBezTo>
                      <a:pt x="44" y="89"/>
                      <a:pt x="44" y="89"/>
                      <a:pt x="44" y="90"/>
                    </a:cubicBezTo>
                    <a:cubicBezTo>
                      <a:pt x="44" y="90"/>
                      <a:pt x="44" y="91"/>
                      <a:pt x="43" y="92"/>
                    </a:cubicBezTo>
                    <a:cubicBezTo>
                      <a:pt x="39" y="100"/>
                      <a:pt x="39" y="100"/>
                      <a:pt x="39" y="100"/>
                    </a:cubicBezTo>
                    <a:close/>
                    <a:moveTo>
                      <a:pt x="58" y="105"/>
                    </a:moveTo>
                    <a:cubicBezTo>
                      <a:pt x="59" y="106"/>
                      <a:pt x="60" y="106"/>
                      <a:pt x="60" y="107"/>
                    </a:cubicBezTo>
                    <a:cubicBezTo>
                      <a:pt x="60" y="108"/>
                      <a:pt x="60" y="109"/>
                      <a:pt x="60" y="110"/>
                    </a:cubicBezTo>
                    <a:cubicBezTo>
                      <a:pt x="60" y="111"/>
                      <a:pt x="59" y="112"/>
                      <a:pt x="58" y="113"/>
                    </a:cubicBezTo>
                    <a:cubicBezTo>
                      <a:pt x="57" y="114"/>
                      <a:pt x="56" y="115"/>
                      <a:pt x="55" y="115"/>
                    </a:cubicBezTo>
                    <a:cubicBezTo>
                      <a:pt x="53" y="115"/>
                      <a:pt x="52" y="115"/>
                      <a:pt x="51" y="114"/>
                    </a:cubicBezTo>
                    <a:cubicBezTo>
                      <a:pt x="50" y="112"/>
                      <a:pt x="49" y="111"/>
                      <a:pt x="49" y="110"/>
                    </a:cubicBezTo>
                    <a:cubicBezTo>
                      <a:pt x="50" y="108"/>
                      <a:pt x="50" y="107"/>
                      <a:pt x="51" y="106"/>
                    </a:cubicBezTo>
                    <a:cubicBezTo>
                      <a:pt x="52" y="105"/>
                      <a:pt x="53" y="104"/>
                      <a:pt x="55" y="104"/>
                    </a:cubicBezTo>
                    <a:cubicBezTo>
                      <a:pt x="56" y="103"/>
                      <a:pt x="57" y="104"/>
                      <a:pt x="58" y="105"/>
                    </a:cubicBezTo>
                    <a:close/>
                    <a:moveTo>
                      <a:pt x="58" y="106"/>
                    </a:moveTo>
                    <a:cubicBezTo>
                      <a:pt x="58" y="105"/>
                      <a:pt x="57" y="105"/>
                      <a:pt x="57" y="105"/>
                    </a:cubicBezTo>
                    <a:cubicBezTo>
                      <a:pt x="57" y="105"/>
                      <a:pt x="56" y="105"/>
                      <a:pt x="55" y="106"/>
                    </a:cubicBezTo>
                    <a:cubicBezTo>
                      <a:pt x="55" y="107"/>
                      <a:pt x="54" y="108"/>
                      <a:pt x="53" y="109"/>
                    </a:cubicBezTo>
                    <a:cubicBezTo>
                      <a:pt x="52" y="109"/>
                      <a:pt x="52" y="110"/>
                      <a:pt x="51" y="111"/>
                    </a:cubicBezTo>
                    <a:cubicBezTo>
                      <a:pt x="51" y="111"/>
                      <a:pt x="51" y="111"/>
                      <a:pt x="51" y="112"/>
                    </a:cubicBezTo>
                    <a:cubicBezTo>
                      <a:pt x="51" y="112"/>
                      <a:pt x="51" y="113"/>
                      <a:pt x="51" y="113"/>
                    </a:cubicBezTo>
                    <a:cubicBezTo>
                      <a:pt x="52" y="113"/>
                      <a:pt x="52" y="113"/>
                      <a:pt x="52" y="113"/>
                    </a:cubicBezTo>
                    <a:cubicBezTo>
                      <a:pt x="53" y="113"/>
                      <a:pt x="53" y="113"/>
                      <a:pt x="53" y="113"/>
                    </a:cubicBezTo>
                    <a:cubicBezTo>
                      <a:pt x="54" y="112"/>
                      <a:pt x="55" y="111"/>
                      <a:pt x="56" y="110"/>
                    </a:cubicBezTo>
                    <a:cubicBezTo>
                      <a:pt x="57" y="109"/>
                      <a:pt x="58" y="108"/>
                      <a:pt x="58" y="108"/>
                    </a:cubicBezTo>
                    <a:cubicBezTo>
                      <a:pt x="58" y="107"/>
                      <a:pt x="58" y="107"/>
                      <a:pt x="58" y="106"/>
                    </a:cubicBezTo>
                    <a:cubicBezTo>
                      <a:pt x="58" y="106"/>
                      <a:pt x="58" y="106"/>
                      <a:pt x="58" y="106"/>
                    </a:cubicBezTo>
                    <a:close/>
                    <a:moveTo>
                      <a:pt x="66" y="114"/>
                    </a:moveTo>
                    <a:cubicBezTo>
                      <a:pt x="67" y="115"/>
                      <a:pt x="67" y="115"/>
                      <a:pt x="67" y="115"/>
                    </a:cubicBezTo>
                    <a:cubicBezTo>
                      <a:pt x="68" y="115"/>
                      <a:pt x="68" y="115"/>
                      <a:pt x="68" y="115"/>
                    </a:cubicBezTo>
                    <a:cubicBezTo>
                      <a:pt x="67" y="113"/>
                      <a:pt x="67" y="113"/>
                      <a:pt x="67" y="113"/>
                    </a:cubicBezTo>
                    <a:cubicBezTo>
                      <a:pt x="68" y="112"/>
                      <a:pt x="68" y="112"/>
                      <a:pt x="68" y="112"/>
                    </a:cubicBezTo>
                    <a:cubicBezTo>
                      <a:pt x="69" y="111"/>
                      <a:pt x="69" y="111"/>
                      <a:pt x="69" y="111"/>
                    </a:cubicBezTo>
                    <a:cubicBezTo>
                      <a:pt x="69" y="110"/>
                      <a:pt x="70" y="110"/>
                      <a:pt x="70" y="110"/>
                    </a:cubicBezTo>
                    <a:cubicBezTo>
                      <a:pt x="70" y="110"/>
                      <a:pt x="70" y="110"/>
                      <a:pt x="70" y="110"/>
                    </a:cubicBezTo>
                    <a:cubicBezTo>
                      <a:pt x="71" y="111"/>
                      <a:pt x="71" y="111"/>
                      <a:pt x="71" y="111"/>
                    </a:cubicBezTo>
                    <a:cubicBezTo>
                      <a:pt x="71" y="111"/>
                      <a:pt x="71" y="111"/>
                      <a:pt x="71" y="111"/>
                    </a:cubicBezTo>
                    <a:cubicBezTo>
                      <a:pt x="70" y="111"/>
                      <a:pt x="70" y="111"/>
                      <a:pt x="70" y="111"/>
                    </a:cubicBezTo>
                    <a:cubicBezTo>
                      <a:pt x="70" y="112"/>
                      <a:pt x="70" y="112"/>
                      <a:pt x="70" y="112"/>
                    </a:cubicBezTo>
                    <a:cubicBezTo>
                      <a:pt x="70" y="112"/>
                      <a:pt x="70" y="112"/>
                      <a:pt x="70" y="113"/>
                    </a:cubicBezTo>
                    <a:cubicBezTo>
                      <a:pt x="70" y="113"/>
                      <a:pt x="70" y="113"/>
                      <a:pt x="70" y="113"/>
                    </a:cubicBezTo>
                    <a:cubicBezTo>
                      <a:pt x="71" y="114"/>
                      <a:pt x="71" y="114"/>
                      <a:pt x="71" y="114"/>
                    </a:cubicBezTo>
                    <a:cubicBezTo>
                      <a:pt x="72" y="114"/>
                      <a:pt x="72" y="114"/>
                      <a:pt x="72" y="113"/>
                    </a:cubicBezTo>
                    <a:cubicBezTo>
                      <a:pt x="73" y="113"/>
                      <a:pt x="73" y="113"/>
                      <a:pt x="72" y="112"/>
                    </a:cubicBezTo>
                    <a:cubicBezTo>
                      <a:pt x="72" y="111"/>
                      <a:pt x="72" y="111"/>
                      <a:pt x="71" y="110"/>
                    </a:cubicBezTo>
                    <a:cubicBezTo>
                      <a:pt x="70" y="109"/>
                      <a:pt x="69" y="109"/>
                      <a:pt x="68" y="109"/>
                    </a:cubicBezTo>
                    <a:cubicBezTo>
                      <a:pt x="67" y="109"/>
                      <a:pt x="66" y="109"/>
                      <a:pt x="65" y="110"/>
                    </a:cubicBezTo>
                    <a:cubicBezTo>
                      <a:pt x="65" y="111"/>
                      <a:pt x="65" y="111"/>
                      <a:pt x="65" y="111"/>
                    </a:cubicBezTo>
                    <a:cubicBezTo>
                      <a:pt x="65" y="111"/>
                      <a:pt x="65" y="111"/>
                      <a:pt x="65" y="111"/>
                    </a:cubicBezTo>
                    <a:cubicBezTo>
                      <a:pt x="63" y="110"/>
                      <a:pt x="63" y="110"/>
                      <a:pt x="63" y="110"/>
                    </a:cubicBezTo>
                    <a:cubicBezTo>
                      <a:pt x="63" y="111"/>
                      <a:pt x="63" y="111"/>
                      <a:pt x="63" y="111"/>
                    </a:cubicBezTo>
                    <a:cubicBezTo>
                      <a:pt x="64" y="112"/>
                      <a:pt x="64" y="112"/>
                      <a:pt x="64" y="112"/>
                    </a:cubicBezTo>
                    <a:cubicBezTo>
                      <a:pt x="59" y="118"/>
                      <a:pt x="59" y="118"/>
                      <a:pt x="59" y="118"/>
                    </a:cubicBezTo>
                    <a:cubicBezTo>
                      <a:pt x="59" y="119"/>
                      <a:pt x="59" y="119"/>
                      <a:pt x="58" y="119"/>
                    </a:cubicBezTo>
                    <a:cubicBezTo>
                      <a:pt x="58" y="119"/>
                      <a:pt x="58" y="119"/>
                      <a:pt x="58" y="119"/>
                    </a:cubicBezTo>
                    <a:cubicBezTo>
                      <a:pt x="58" y="119"/>
                      <a:pt x="57" y="119"/>
                      <a:pt x="57" y="119"/>
                    </a:cubicBezTo>
                    <a:cubicBezTo>
                      <a:pt x="57" y="119"/>
                      <a:pt x="57" y="119"/>
                      <a:pt x="57" y="119"/>
                    </a:cubicBezTo>
                    <a:cubicBezTo>
                      <a:pt x="61" y="123"/>
                      <a:pt x="61" y="123"/>
                      <a:pt x="61" y="123"/>
                    </a:cubicBezTo>
                    <a:cubicBezTo>
                      <a:pt x="62" y="123"/>
                      <a:pt x="62" y="123"/>
                      <a:pt x="62" y="123"/>
                    </a:cubicBezTo>
                    <a:cubicBezTo>
                      <a:pt x="61" y="122"/>
                      <a:pt x="61" y="122"/>
                      <a:pt x="61" y="122"/>
                    </a:cubicBezTo>
                    <a:cubicBezTo>
                      <a:pt x="61" y="121"/>
                      <a:pt x="61" y="121"/>
                      <a:pt x="62" y="120"/>
                    </a:cubicBezTo>
                    <a:cubicBezTo>
                      <a:pt x="66" y="114"/>
                      <a:pt x="66" y="114"/>
                      <a:pt x="66" y="114"/>
                    </a:cubicBezTo>
                    <a:close/>
                    <a:moveTo>
                      <a:pt x="84" y="120"/>
                    </a:moveTo>
                    <a:cubicBezTo>
                      <a:pt x="82" y="125"/>
                      <a:pt x="82" y="125"/>
                      <a:pt x="82" y="125"/>
                    </a:cubicBezTo>
                    <a:cubicBezTo>
                      <a:pt x="81" y="124"/>
                      <a:pt x="81" y="124"/>
                      <a:pt x="81" y="124"/>
                    </a:cubicBezTo>
                    <a:cubicBezTo>
                      <a:pt x="82" y="123"/>
                      <a:pt x="82" y="122"/>
                      <a:pt x="82" y="121"/>
                    </a:cubicBezTo>
                    <a:cubicBezTo>
                      <a:pt x="81" y="120"/>
                      <a:pt x="81" y="119"/>
                      <a:pt x="80" y="118"/>
                    </a:cubicBezTo>
                    <a:cubicBezTo>
                      <a:pt x="79" y="118"/>
                      <a:pt x="79" y="117"/>
                      <a:pt x="78" y="117"/>
                    </a:cubicBezTo>
                    <a:cubicBezTo>
                      <a:pt x="78" y="118"/>
                      <a:pt x="77" y="118"/>
                      <a:pt x="77" y="118"/>
                    </a:cubicBezTo>
                    <a:cubicBezTo>
                      <a:pt x="77" y="119"/>
                      <a:pt x="77" y="119"/>
                      <a:pt x="76" y="119"/>
                    </a:cubicBezTo>
                    <a:cubicBezTo>
                      <a:pt x="76" y="120"/>
                      <a:pt x="77" y="120"/>
                      <a:pt x="77" y="121"/>
                    </a:cubicBezTo>
                    <a:cubicBezTo>
                      <a:pt x="77" y="121"/>
                      <a:pt x="77" y="122"/>
                      <a:pt x="78" y="123"/>
                    </a:cubicBezTo>
                    <a:cubicBezTo>
                      <a:pt x="79" y="125"/>
                      <a:pt x="79" y="127"/>
                      <a:pt x="80" y="128"/>
                    </a:cubicBezTo>
                    <a:cubicBezTo>
                      <a:pt x="80" y="129"/>
                      <a:pt x="79" y="130"/>
                      <a:pt x="79" y="131"/>
                    </a:cubicBezTo>
                    <a:cubicBezTo>
                      <a:pt x="78" y="132"/>
                      <a:pt x="77" y="132"/>
                      <a:pt x="76" y="133"/>
                    </a:cubicBezTo>
                    <a:cubicBezTo>
                      <a:pt x="74" y="133"/>
                      <a:pt x="73" y="132"/>
                      <a:pt x="72" y="131"/>
                    </a:cubicBezTo>
                    <a:cubicBezTo>
                      <a:pt x="71" y="131"/>
                      <a:pt x="71" y="131"/>
                      <a:pt x="71" y="130"/>
                    </a:cubicBezTo>
                    <a:cubicBezTo>
                      <a:pt x="70" y="130"/>
                      <a:pt x="70" y="130"/>
                      <a:pt x="70" y="129"/>
                    </a:cubicBezTo>
                    <a:cubicBezTo>
                      <a:pt x="70" y="129"/>
                      <a:pt x="69" y="128"/>
                      <a:pt x="69" y="128"/>
                    </a:cubicBezTo>
                    <a:cubicBezTo>
                      <a:pt x="69" y="128"/>
                      <a:pt x="69" y="128"/>
                      <a:pt x="68" y="128"/>
                    </a:cubicBezTo>
                    <a:cubicBezTo>
                      <a:pt x="68" y="128"/>
                      <a:pt x="68" y="128"/>
                      <a:pt x="68" y="128"/>
                    </a:cubicBezTo>
                    <a:cubicBezTo>
                      <a:pt x="67" y="128"/>
                      <a:pt x="67" y="128"/>
                      <a:pt x="67" y="128"/>
                    </a:cubicBezTo>
                    <a:cubicBezTo>
                      <a:pt x="71" y="123"/>
                      <a:pt x="71" y="123"/>
                      <a:pt x="71" y="123"/>
                    </a:cubicBezTo>
                    <a:cubicBezTo>
                      <a:pt x="71" y="123"/>
                      <a:pt x="71" y="123"/>
                      <a:pt x="71" y="123"/>
                    </a:cubicBezTo>
                    <a:cubicBezTo>
                      <a:pt x="70" y="125"/>
                      <a:pt x="70" y="126"/>
                      <a:pt x="70" y="128"/>
                    </a:cubicBezTo>
                    <a:cubicBezTo>
                      <a:pt x="71" y="129"/>
                      <a:pt x="71" y="130"/>
                      <a:pt x="72" y="131"/>
                    </a:cubicBezTo>
                    <a:cubicBezTo>
                      <a:pt x="73" y="131"/>
                      <a:pt x="74" y="131"/>
                      <a:pt x="74" y="131"/>
                    </a:cubicBezTo>
                    <a:cubicBezTo>
                      <a:pt x="75" y="131"/>
                      <a:pt x="75" y="131"/>
                      <a:pt x="76" y="130"/>
                    </a:cubicBezTo>
                    <a:cubicBezTo>
                      <a:pt x="76" y="130"/>
                      <a:pt x="76" y="130"/>
                      <a:pt x="76" y="129"/>
                    </a:cubicBezTo>
                    <a:cubicBezTo>
                      <a:pt x="76" y="129"/>
                      <a:pt x="76" y="128"/>
                      <a:pt x="76" y="128"/>
                    </a:cubicBezTo>
                    <a:cubicBezTo>
                      <a:pt x="76" y="127"/>
                      <a:pt x="75" y="127"/>
                      <a:pt x="75" y="126"/>
                    </a:cubicBezTo>
                    <a:cubicBezTo>
                      <a:pt x="74" y="124"/>
                      <a:pt x="74" y="123"/>
                      <a:pt x="73" y="122"/>
                    </a:cubicBezTo>
                    <a:cubicBezTo>
                      <a:pt x="73" y="122"/>
                      <a:pt x="73" y="121"/>
                      <a:pt x="73" y="120"/>
                    </a:cubicBezTo>
                    <a:cubicBezTo>
                      <a:pt x="73" y="119"/>
                      <a:pt x="74" y="119"/>
                      <a:pt x="74" y="118"/>
                    </a:cubicBezTo>
                    <a:cubicBezTo>
                      <a:pt x="75" y="117"/>
                      <a:pt x="76" y="116"/>
                      <a:pt x="77" y="116"/>
                    </a:cubicBezTo>
                    <a:cubicBezTo>
                      <a:pt x="78" y="116"/>
                      <a:pt x="79" y="116"/>
                      <a:pt x="80" y="117"/>
                    </a:cubicBezTo>
                    <a:cubicBezTo>
                      <a:pt x="81" y="117"/>
                      <a:pt x="81" y="118"/>
                      <a:pt x="81" y="118"/>
                    </a:cubicBezTo>
                    <a:cubicBezTo>
                      <a:pt x="82" y="119"/>
                      <a:pt x="82" y="119"/>
                      <a:pt x="82" y="119"/>
                    </a:cubicBezTo>
                    <a:cubicBezTo>
                      <a:pt x="82" y="120"/>
                      <a:pt x="83" y="120"/>
                      <a:pt x="83" y="120"/>
                    </a:cubicBezTo>
                    <a:cubicBezTo>
                      <a:pt x="83" y="121"/>
                      <a:pt x="83" y="121"/>
                      <a:pt x="83" y="121"/>
                    </a:cubicBezTo>
                    <a:cubicBezTo>
                      <a:pt x="83" y="120"/>
                      <a:pt x="84" y="120"/>
                      <a:pt x="84" y="120"/>
                    </a:cubicBezTo>
                    <a:cubicBezTo>
                      <a:pt x="84" y="120"/>
                      <a:pt x="84" y="120"/>
                      <a:pt x="84" y="120"/>
                    </a:cubicBezTo>
                    <a:close/>
                    <a:moveTo>
                      <a:pt x="87" y="138"/>
                    </a:moveTo>
                    <a:cubicBezTo>
                      <a:pt x="87" y="138"/>
                      <a:pt x="86" y="138"/>
                      <a:pt x="86" y="138"/>
                    </a:cubicBezTo>
                    <a:cubicBezTo>
                      <a:pt x="86" y="138"/>
                      <a:pt x="85" y="138"/>
                      <a:pt x="85" y="138"/>
                    </a:cubicBezTo>
                    <a:cubicBezTo>
                      <a:pt x="84" y="138"/>
                      <a:pt x="84" y="137"/>
                      <a:pt x="84" y="137"/>
                    </a:cubicBezTo>
                    <a:cubicBezTo>
                      <a:pt x="84" y="136"/>
                      <a:pt x="84" y="135"/>
                      <a:pt x="84" y="134"/>
                    </a:cubicBezTo>
                    <a:cubicBezTo>
                      <a:pt x="84" y="133"/>
                      <a:pt x="84" y="132"/>
                      <a:pt x="85" y="131"/>
                    </a:cubicBezTo>
                    <a:cubicBezTo>
                      <a:pt x="85" y="130"/>
                      <a:pt x="86" y="130"/>
                      <a:pt x="86" y="129"/>
                    </a:cubicBezTo>
                    <a:cubicBezTo>
                      <a:pt x="87" y="129"/>
                      <a:pt x="87" y="129"/>
                      <a:pt x="88" y="129"/>
                    </a:cubicBezTo>
                    <a:cubicBezTo>
                      <a:pt x="88" y="129"/>
                      <a:pt x="88" y="129"/>
                      <a:pt x="88" y="130"/>
                    </a:cubicBezTo>
                    <a:cubicBezTo>
                      <a:pt x="88" y="130"/>
                      <a:pt x="88" y="130"/>
                      <a:pt x="88" y="131"/>
                    </a:cubicBezTo>
                    <a:cubicBezTo>
                      <a:pt x="87" y="131"/>
                      <a:pt x="87" y="132"/>
                      <a:pt x="87" y="132"/>
                    </a:cubicBezTo>
                    <a:cubicBezTo>
                      <a:pt x="88" y="133"/>
                      <a:pt x="88" y="133"/>
                      <a:pt x="88" y="133"/>
                    </a:cubicBezTo>
                    <a:cubicBezTo>
                      <a:pt x="89" y="134"/>
                      <a:pt x="89" y="134"/>
                      <a:pt x="89" y="134"/>
                    </a:cubicBezTo>
                    <a:cubicBezTo>
                      <a:pt x="90" y="134"/>
                      <a:pt x="90" y="133"/>
                      <a:pt x="90" y="133"/>
                    </a:cubicBezTo>
                    <a:cubicBezTo>
                      <a:pt x="90" y="132"/>
                      <a:pt x="90" y="132"/>
                      <a:pt x="90" y="131"/>
                    </a:cubicBezTo>
                    <a:cubicBezTo>
                      <a:pt x="90" y="130"/>
                      <a:pt x="89" y="129"/>
                      <a:pt x="88" y="129"/>
                    </a:cubicBezTo>
                    <a:cubicBezTo>
                      <a:pt x="87" y="128"/>
                      <a:pt x="85" y="128"/>
                      <a:pt x="84" y="128"/>
                    </a:cubicBezTo>
                    <a:cubicBezTo>
                      <a:pt x="83" y="129"/>
                      <a:pt x="82" y="130"/>
                      <a:pt x="81" y="131"/>
                    </a:cubicBezTo>
                    <a:cubicBezTo>
                      <a:pt x="80" y="133"/>
                      <a:pt x="80" y="134"/>
                      <a:pt x="80" y="136"/>
                    </a:cubicBezTo>
                    <a:cubicBezTo>
                      <a:pt x="81" y="137"/>
                      <a:pt x="81" y="138"/>
                      <a:pt x="83" y="139"/>
                    </a:cubicBezTo>
                    <a:cubicBezTo>
                      <a:pt x="83" y="139"/>
                      <a:pt x="84" y="139"/>
                      <a:pt x="85" y="139"/>
                    </a:cubicBezTo>
                    <a:cubicBezTo>
                      <a:pt x="86" y="139"/>
                      <a:pt x="87" y="139"/>
                      <a:pt x="88" y="138"/>
                    </a:cubicBezTo>
                    <a:cubicBezTo>
                      <a:pt x="87" y="138"/>
                      <a:pt x="87" y="138"/>
                      <a:pt x="87" y="138"/>
                    </a:cubicBezTo>
                    <a:close/>
                    <a:moveTo>
                      <a:pt x="98" y="128"/>
                    </a:moveTo>
                    <a:cubicBezTo>
                      <a:pt x="98" y="128"/>
                      <a:pt x="99" y="129"/>
                      <a:pt x="99" y="129"/>
                    </a:cubicBezTo>
                    <a:cubicBezTo>
                      <a:pt x="99" y="130"/>
                      <a:pt x="99" y="130"/>
                      <a:pt x="99" y="131"/>
                    </a:cubicBezTo>
                    <a:cubicBezTo>
                      <a:pt x="99" y="131"/>
                      <a:pt x="98" y="131"/>
                      <a:pt x="98" y="131"/>
                    </a:cubicBezTo>
                    <a:cubicBezTo>
                      <a:pt x="97" y="132"/>
                      <a:pt x="97" y="132"/>
                      <a:pt x="96" y="131"/>
                    </a:cubicBezTo>
                    <a:cubicBezTo>
                      <a:pt x="96" y="131"/>
                      <a:pt x="96" y="131"/>
                      <a:pt x="96" y="130"/>
                    </a:cubicBezTo>
                    <a:cubicBezTo>
                      <a:pt x="95" y="130"/>
                      <a:pt x="95" y="129"/>
                      <a:pt x="96" y="129"/>
                    </a:cubicBezTo>
                    <a:cubicBezTo>
                      <a:pt x="96" y="128"/>
                      <a:pt x="96" y="128"/>
                      <a:pt x="97" y="128"/>
                    </a:cubicBezTo>
                    <a:cubicBezTo>
                      <a:pt x="97" y="128"/>
                      <a:pt x="98" y="128"/>
                      <a:pt x="98" y="128"/>
                    </a:cubicBezTo>
                    <a:close/>
                    <a:moveTo>
                      <a:pt x="97" y="134"/>
                    </a:moveTo>
                    <a:cubicBezTo>
                      <a:pt x="93" y="142"/>
                      <a:pt x="93" y="142"/>
                      <a:pt x="93" y="142"/>
                    </a:cubicBezTo>
                    <a:cubicBezTo>
                      <a:pt x="93" y="142"/>
                      <a:pt x="93" y="143"/>
                      <a:pt x="93" y="143"/>
                    </a:cubicBezTo>
                    <a:cubicBezTo>
                      <a:pt x="93" y="143"/>
                      <a:pt x="93" y="144"/>
                      <a:pt x="94" y="144"/>
                    </a:cubicBezTo>
                    <a:cubicBezTo>
                      <a:pt x="93" y="144"/>
                      <a:pt x="93" y="144"/>
                      <a:pt x="93" y="144"/>
                    </a:cubicBezTo>
                    <a:cubicBezTo>
                      <a:pt x="88" y="141"/>
                      <a:pt x="88" y="141"/>
                      <a:pt x="88" y="141"/>
                    </a:cubicBezTo>
                    <a:cubicBezTo>
                      <a:pt x="89" y="141"/>
                      <a:pt x="89" y="141"/>
                      <a:pt x="89" y="141"/>
                    </a:cubicBezTo>
                    <a:cubicBezTo>
                      <a:pt x="89" y="141"/>
                      <a:pt x="89" y="141"/>
                      <a:pt x="90" y="141"/>
                    </a:cubicBezTo>
                    <a:cubicBezTo>
                      <a:pt x="90" y="141"/>
                      <a:pt x="90" y="141"/>
                      <a:pt x="90" y="140"/>
                    </a:cubicBezTo>
                    <a:cubicBezTo>
                      <a:pt x="93" y="134"/>
                      <a:pt x="93" y="134"/>
                      <a:pt x="93" y="134"/>
                    </a:cubicBezTo>
                    <a:cubicBezTo>
                      <a:pt x="94" y="134"/>
                      <a:pt x="94" y="133"/>
                      <a:pt x="94" y="133"/>
                    </a:cubicBezTo>
                    <a:cubicBezTo>
                      <a:pt x="94" y="132"/>
                      <a:pt x="93" y="132"/>
                      <a:pt x="93" y="132"/>
                    </a:cubicBezTo>
                    <a:cubicBezTo>
                      <a:pt x="93" y="132"/>
                      <a:pt x="93" y="132"/>
                      <a:pt x="93" y="132"/>
                    </a:cubicBezTo>
                    <a:cubicBezTo>
                      <a:pt x="97" y="134"/>
                      <a:pt x="97" y="134"/>
                      <a:pt x="97" y="134"/>
                    </a:cubicBezTo>
                    <a:close/>
                    <a:moveTo>
                      <a:pt x="106" y="143"/>
                    </a:moveTo>
                    <a:cubicBezTo>
                      <a:pt x="106" y="142"/>
                      <a:pt x="106" y="140"/>
                      <a:pt x="106" y="139"/>
                    </a:cubicBezTo>
                    <a:cubicBezTo>
                      <a:pt x="106" y="138"/>
                      <a:pt x="105" y="137"/>
                      <a:pt x="104" y="137"/>
                    </a:cubicBezTo>
                    <a:cubicBezTo>
                      <a:pt x="103" y="136"/>
                      <a:pt x="102" y="136"/>
                      <a:pt x="100" y="137"/>
                    </a:cubicBezTo>
                    <a:cubicBezTo>
                      <a:pt x="99" y="138"/>
                      <a:pt x="98" y="139"/>
                      <a:pt x="97" y="140"/>
                    </a:cubicBezTo>
                    <a:cubicBezTo>
                      <a:pt x="97" y="142"/>
                      <a:pt x="97" y="143"/>
                      <a:pt x="97" y="144"/>
                    </a:cubicBezTo>
                    <a:cubicBezTo>
                      <a:pt x="97" y="146"/>
                      <a:pt x="98" y="147"/>
                      <a:pt x="100" y="147"/>
                    </a:cubicBezTo>
                    <a:cubicBezTo>
                      <a:pt x="101" y="148"/>
                      <a:pt x="101" y="148"/>
                      <a:pt x="102" y="148"/>
                    </a:cubicBezTo>
                    <a:cubicBezTo>
                      <a:pt x="103" y="147"/>
                      <a:pt x="104" y="147"/>
                      <a:pt x="105" y="146"/>
                    </a:cubicBezTo>
                    <a:cubicBezTo>
                      <a:pt x="105" y="146"/>
                      <a:pt x="105" y="146"/>
                      <a:pt x="105" y="146"/>
                    </a:cubicBezTo>
                    <a:cubicBezTo>
                      <a:pt x="104" y="146"/>
                      <a:pt x="103" y="146"/>
                      <a:pt x="103" y="146"/>
                    </a:cubicBezTo>
                    <a:cubicBezTo>
                      <a:pt x="103" y="147"/>
                      <a:pt x="102" y="147"/>
                      <a:pt x="102" y="146"/>
                    </a:cubicBezTo>
                    <a:cubicBezTo>
                      <a:pt x="101" y="146"/>
                      <a:pt x="101" y="146"/>
                      <a:pt x="100" y="145"/>
                    </a:cubicBezTo>
                    <a:cubicBezTo>
                      <a:pt x="100" y="144"/>
                      <a:pt x="100" y="142"/>
                      <a:pt x="100" y="141"/>
                    </a:cubicBezTo>
                    <a:cubicBezTo>
                      <a:pt x="106" y="143"/>
                      <a:pt x="106" y="143"/>
                      <a:pt x="106" y="143"/>
                    </a:cubicBezTo>
                    <a:close/>
                    <a:moveTo>
                      <a:pt x="104" y="141"/>
                    </a:moveTo>
                    <a:cubicBezTo>
                      <a:pt x="101" y="140"/>
                      <a:pt x="101" y="140"/>
                      <a:pt x="101" y="140"/>
                    </a:cubicBezTo>
                    <a:cubicBezTo>
                      <a:pt x="101" y="140"/>
                      <a:pt x="101" y="140"/>
                      <a:pt x="101" y="140"/>
                    </a:cubicBezTo>
                    <a:cubicBezTo>
                      <a:pt x="101" y="139"/>
                      <a:pt x="102" y="138"/>
                      <a:pt x="102" y="137"/>
                    </a:cubicBezTo>
                    <a:cubicBezTo>
                      <a:pt x="103" y="137"/>
                      <a:pt x="103" y="137"/>
                      <a:pt x="104" y="137"/>
                    </a:cubicBezTo>
                    <a:cubicBezTo>
                      <a:pt x="104" y="137"/>
                      <a:pt x="104" y="137"/>
                      <a:pt x="104" y="138"/>
                    </a:cubicBezTo>
                    <a:cubicBezTo>
                      <a:pt x="104" y="138"/>
                      <a:pt x="104" y="138"/>
                      <a:pt x="104" y="139"/>
                    </a:cubicBezTo>
                    <a:cubicBezTo>
                      <a:pt x="104" y="139"/>
                      <a:pt x="104" y="140"/>
                      <a:pt x="104" y="141"/>
                    </a:cubicBezTo>
                    <a:close/>
                    <a:moveTo>
                      <a:pt x="113" y="141"/>
                    </a:moveTo>
                    <a:cubicBezTo>
                      <a:pt x="113" y="142"/>
                      <a:pt x="113" y="142"/>
                      <a:pt x="113" y="142"/>
                    </a:cubicBezTo>
                    <a:cubicBezTo>
                      <a:pt x="114" y="142"/>
                      <a:pt x="114" y="141"/>
                      <a:pt x="115" y="141"/>
                    </a:cubicBezTo>
                    <a:cubicBezTo>
                      <a:pt x="115" y="141"/>
                      <a:pt x="116" y="141"/>
                      <a:pt x="116" y="141"/>
                    </a:cubicBezTo>
                    <a:cubicBezTo>
                      <a:pt x="117" y="142"/>
                      <a:pt x="118" y="142"/>
                      <a:pt x="118" y="142"/>
                    </a:cubicBezTo>
                    <a:cubicBezTo>
                      <a:pt x="118" y="143"/>
                      <a:pt x="118" y="144"/>
                      <a:pt x="118" y="144"/>
                    </a:cubicBezTo>
                    <a:cubicBezTo>
                      <a:pt x="118" y="145"/>
                      <a:pt x="118" y="145"/>
                      <a:pt x="118" y="147"/>
                    </a:cubicBezTo>
                    <a:cubicBezTo>
                      <a:pt x="116" y="151"/>
                      <a:pt x="116" y="151"/>
                      <a:pt x="116" y="151"/>
                    </a:cubicBezTo>
                    <a:cubicBezTo>
                      <a:pt x="116" y="152"/>
                      <a:pt x="116" y="152"/>
                      <a:pt x="116" y="152"/>
                    </a:cubicBezTo>
                    <a:cubicBezTo>
                      <a:pt x="116" y="153"/>
                      <a:pt x="116" y="153"/>
                      <a:pt x="117" y="153"/>
                    </a:cubicBezTo>
                    <a:cubicBezTo>
                      <a:pt x="117" y="153"/>
                      <a:pt x="117" y="153"/>
                      <a:pt x="117" y="153"/>
                    </a:cubicBezTo>
                    <a:cubicBezTo>
                      <a:pt x="112" y="152"/>
                      <a:pt x="112" y="152"/>
                      <a:pt x="112" y="152"/>
                    </a:cubicBezTo>
                    <a:cubicBezTo>
                      <a:pt x="112" y="151"/>
                      <a:pt x="112" y="151"/>
                      <a:pt x="112" y="151"/>
                    </a:cubicBezTo>
                    <a:cubicBezTo>
                      <a:pt x="112" y="151"/>
                      <a:pt x="113" y="151"/>
                      <a:pt x="113" y="151"/>
                    </a:cubicBezTo>
                    <a:cubicBezTo>
                      <a:pt x="113" y="151"/>
                      <a:pt x="113" y="150"/>
                      <a:pt x="113" y="150"/>
                    </a:cubicBezTo>
                    <a:cubicBezTo>
                      <a:pt x="115" y="145"/>
                      <a:pt x="115" y="145"/>
                      <a:pt x="115" y="145"/>
                    </a:cubicBezTo>
                    <a:cubicBezTo>
                      <a:pt x="115" y="144"/>
                      <a:pt x="115" y="144"/>
                      <a:pt x="115" y="143"/>
                    </a:cubicBezTo>
                    <a:cubicBezTo>
                      <a:pt x="115" y="143"/>
                      <a:pt x="115" y="143"/>
                      <a:pt x="115" y="143"/>
                    </a:cubicBezTo>
                    <a:cubicBezTo>
                      <a:pt x="115" y="143"/>
                      <a:pt x="115" y="142"/>
                      <a:pt x="115" y="142"/>
                    </a:cubicBezTo>
                    <a:cubicBezTo>
                      <a:pt x="114" y="142"/>
                      <a:pt x="113" y="142"/>
                      <a:pt x="113" y="143"/>
                    </a:cubicBezTo>
                    <a:cubicBezTo>
                      <a:pt x="111" y="149"/>
                      <a:pt x="111" y="149"/>
                      <a:pt x="111" y="149"/>
                    </a:cubicBezTo>
                    <a:cubicBezTo>
                      <a:pt x="111" y="150"/>
                      <a:pt x="110" y="150"/>
                      <a:pt x="111" y="150"/>
                    </a:cubicBezTo>
                    <a:cubicBezTo>
                      <a:pt x="111" y="151"/>
                      <a:pt x="111" y="151"/>
                      <a:pt x="111" y="151"/>
                    </a:cubicBezTo>
                    <a:cubicBezTo>
                      <a:pt x="111" y="151"/>
                      <a:pt x="111" y="151"/>
                      <a:pt x="111" y="151"/>
                    </a:cubicBezTo>
                    <a:cubicBezTo>
                      <a:pt x="106" y="150"/>
                      <a:pt x="106" y="150"/>
                      <a:pt x="106" y="150"/>
                    </a:cubicBezTo>
                    <a:cubicBezTo>
                      <a:pt x="106" y="149"/>
                      <a:pt x="106" y="149"/>
                      <a:pt x="106" y="149"/>
                    </a:cubicBezTo>
                    <a:cubicBezTo>
                      <a:pt x="107" y="149"/>
                      <a:pt x="107" y="149"/>
                      <a:pt x="107" y="149"/>
                    </a:cubicBezTo>
                    <a:cubicBezTo>
                      <a:pt x="107" y="149"/>
                      <a:pt x="108" y="149"/>
                      <a:pt x="108" y="148"/>
                    </a:cubicBezTo>
                    <a:cubicBezTo>
                      <a:pt x="110" y="142"/>
                      <a:pt x="110" y="142"/>
                      <a:pt x="110" y="142"/>
                    </a:cubicBezTo>
                    <a:cubicBezTo>
                      <a:pt x="110" y="141"/>
                      <a:pt x="110" y="141"/>
                      <a:pt x="110" y="140"/>
                    </a:cubicBezTo>
                    <a:cubicBezTo>
                      <a:pt x="110" y="140"/>
                      <a:pt x="110" y="140"/>
                      <a:pt x="109" y="140"/>
                    </a:cubicBezTo>
                    <a:cubicBezTo>
                      <a:pt x="109" y="139"/>
                      <a:pt x="109" y="139"/>
                      <a:pt x="109" y="139"/>
                    </a:cubicBezTo>
                    <a:cubicBezTo>
                      <a:pt x="113" y="141"/>
                      <a:pt x="113" y="141"/>
                      <a:pt x="113" y="141"/>
                    </a:cubicBezTo>
                    <a:close/>
                    <a:moveTo>
                      <a:pt x="128" y="153"/>
                    </a:moveTo>
                    <a:cubicBezTo>
                      <a:pt x="129" y="153"/>
                      <a:pt x="129" y="153"/>
                      <a:pt x="129" y="153"/>
                    </a:cubicBezTo>
                    <a:cubicBezTo>
                      <a:pt x="128" y="154"/>
                      <a:pt x="127" y="155"/>
                      <a:pt x="126" y="155"/>
                    </a:cubicBezTo>
                    <a:cubicBezTo>
                      <a:pt x="126" y="155"/>
                      <a:pt x="125" y="155"/>
                      <a:pt x="124" y="155"/>
                    </a:cubicBezTo>
                    <a:cubicBezTo>
                      <a:pt x="123" y="155"/>
                      <a:pt x="122" y="154"/>
                      <a:pt x="121" y="153"/>
                    </a:cubicBezTo>
                    <a:cubicBezTo>
                      <a:pt x="121" y="152"/>
                      <a:pt x="120" y="150"/>
                      <a:pt x="121" y="149"/>
                    </a:cubicBezTo>
                    <a:cubicBezTo>
                      <a:pt x="121" y="147"/>
                      <a:pt x="122" y="146"/>
                      <a:pt x="123" y="145"/>
                    </a:cubicBezTo>
                    <a:cubicBezTo>
                      <a:pt x="124" y="144"/>
                      <a:pt x="125" y="143"/>
                      <a:pt x="127" y="144"/>
                    </a:cubicBezTo>
                    <a:cubicBezTo>
                      <a:pt x="128" y="144"/>
                      <a:pt x="129" y="145"/>
                      <a:pt x="129" y="145"/>
                    </a:cubicBezTo>
                    <a:cubicBezTo>
                      <a:pt x="130" y="146"/>
                      <a:pt x="130" y="147"/>
                      <a:pt x="130" y="147"/>
                    </a:cubicBezTo>
                    <a:cubicBezTo>
                      <a:pt x="130" y="148"/>
                      <a:pt x="129" y="148"/>
                      <a:pt x="129" y="148"/>
                    </a:cubicBezTo>
                    <a:cubicBezTo>
                      <a:pt x="129" y="149"/>
                      <a:pt x="128" y="149"/>
                      <a:pt x="128" y="149"/>
                    </a:cubicBezTo>
                    <a:cubicBezTo>
                      <a:pt x="128" y="148"/>
                      <a:pt x="127" y="148"/>
                      <a:pt x="127" y="148"/>
                    </a:cubicBezTo>
                    <a:cubicBezTo>
                      <a:pt x="127" y="147"/>
                      <a:pt x="127" y="147"/>
                      <a:pt x="127" y="146"/>
                    </a:cubicBezTo>
                    <a:cubicBezTo>
                      <a:pt x="127" y="146"/>
                      <a:pt x="127" y="145"/>
                      <a:pt x="127" y="145"/>
                    </a:cubicBezTo>
                    <a:cubicBezTo>
                      <a:pt x="127" y="145"/>
                      <a:pt x="127" y="145"/>
                      <a:pt x="126" y="145"/>
                    </a:cubicBezTo>
                    <a:cubicBezTo>
                      <a:pt x="126" y="144"/>
                      <a:pt x="126" y="145"/>
                      <a:pt x="125" y="145"/>
                    </a:cubicBezTo>
                    <a:cubicBezTo>
                      <a:pt x="125" y="145"/>
                      <a:pt x="124" y="146"/>
                      <a:pt x="124" y="148"/>
                    </a:cubicBezTo>
                    <a:cubicBezTo>
                      <a:pt x="124" y="149"/>
                      <a:pt x="124" y="150"/>
                      <a:pt x="124" y="151"/>
                    </a:cubicBezTo>
                    <a:cubicBezTo>
                      <a:pt x="124" y="152"/>
                      <a:pt x="124" y="152"/>
                      <a:pt x="125" y="153"/>
                    </a:cubicBezTo>
                    <a:cubicBezTo>
                      <a:pt x="125" y="153"/>
                      <a:pt x="125" y="154"/>
                      <a:pt x="126" y="154"/>
                    </a:cubicBezTo>
                    <a:cubicBezTo>
                      <a:pt x="126" y="154"/>
                      <a:pt x="127" y="154"/>
                      <a:pt x="127" y="154"/>
                    </a:cubicBezTo>
                    <a:cubicBezTo>
                      <a:pt x="127" y="154"/>
                      <a:pt x="128" y="153"/>
                      <a:pt x="128" y="153"/>
                    </a:cubicBezTo>
                    <a:close/>
                    <a:moveTo>
                      <a:pt x="140" y="152"/>
                    </a:moveTo>
                    <a:cubicBezTo>
                      <a:pt x="134" y="151"/>
                      <a:pt x="134" y="151"/>
                      <a:pt x="134" y="151"/>
                    </a:cubicBezTo>
                    <a:cubicBezTo>
                      <a:pt x="134" y="153"/>
                      <a:pt x="134" y="154"/>
                      <a:pt x="135" y="155"/>
                    </a:cubicBezTo>
                    <a:cubicBezTo>
                      <a:pt x="135" y="156"/>
                      <a:pt x="136" y="156"/>
                      <a:pt x="137" y="156"/>
                    </a:cubicBezTo>
                    <a:cubicBezTo>
                      <a:pt x="137" y="156"/>
                      <a:pt x="138" y="156"/>
                      <a:pt x="138" y="156"/>
                    </a:cubicBezTo>
                    <a:cubicBezTo>
                      <a:pt x="138" y="156"/>
                      <a:pt x="139" y="155"/>
                      <a:pt x="139" y="155"/>
                    </a:cubicBezTo>
                    <a:cubicBezTo>
                      <a:pt x="140" y="155"/>
                      <a:pt x="140" y="155"/>
                      <a:pt x="140" y="155"/>
                    </a:cubicBezTo>
                    <a:cubicBezTo>
                      <a:pt x="139" y="156"/>
                      <a:pt x="138" y="157"/>
                      <a:pt x="137" y="157"/>
                    </a:cubicBezTo>
                    <a:cubicBezTo>
                      <a:pt x="137" y="158"/>
                      <a:pt x="136" y="158"/>
                      <a:pt x="135" y="158"/>
                    </a:cubicBezTo>
                    <a:cubicBezTo>
                      <a:pt x="133" y="157"/>
                      <a:pt x="132" y="156"/>
                      <a:pt x="132" y="155"/>
                    </a:cubicBezTo>
                    <a:cubicBezTo>
                      <a:pt x="131" y="154"/>
                      <a:pt x="131" y="153"/>
                      <a:pt x="131" y="151"/>
                    </a:cubicBezTo>
                    <a:cubicBezTo>
                      <a:pt x="132" y="149"/>
                      <a:pt x="132" y="148"/>
                      <a:pt x="134" y="147"/>
                    </a:cubicBezTo>
                    <a:cubicBezTo>
                      <a:pt x="135" y="146"/>
                      <a:pt x="136" y="146"/>
                      <a:pt x="137" y="146"/>
                    </a:cubicBezTo>
                    <a:cubicBezTo>
                      <a:pt x="138" y="146"/>
                      <a:pt x="139" y="147"/>
                      <a:pt x="140" y="148"/>
                    </a:cubicBezTo>
                    <a:cubicBezTo>
                      <a:pt x="140" y="149"/>
                      <a:pt x="140" y="150"/>
                      <a:pt x="140" y="152"/>
                    </a:cubicBezTo>
                    <a:close/>
                    <a:moveTo>
                      <a:pt x="138" y="151"/>
                    </a:moveTo>
                    <a:cubicBezTo>
                      <a:pt x="138" y="150"/>
                      <a:pt x="138" y="149"/>
                      <a:pt x="138" y="148"/>
                    </a:cubicBezTo>
                    <a:cubicBezTo>
                      <a:pt x="138" y="148"/>
                      <a:pt x="138" y="147"/>
                      <a:pt x="137" y="147"/>
                    </a:cubicBezTo>
                    <a:cubicBezTo>
                      <a:pt x="137" y="147"/>
                      <a:pt x="137" y="147"/>
                      <a:pt x="137" y="147"/>
                    </a:cubicBezTo>
                    <a:cubicBezTo>
                      <a:pt x="136" y="147"/>
                      <a:pt x="136" y="147"/>
                      <a:pt x="136" y="147"/>
                    </a:cubicBezTo>
                    <a:cubicBezTo>
                      <a:pt x="135" y="148"/>
                      <a:pt x="135" y="149"/>
                      <a:pt x="135" y="150"/>
                    </a:cubicBezTo>
                    <a:cubicBezTo>
                      <a:pt x="135" y="150"/>
                      <a:pt x="135" y="150"/>
                      <a:pt x="135" y="150"/>
                    </a:cubicBezTo>
                    <a:cubicBezTo>
                      <a:pt x="138" y="151"/>
                      <a:pt x="138" y="151"/>
                      <a:pt x="138" y="151"/>
                    </a:cubicBezTo>
                    <a:close/>
                    <a:moveTo>
                      <a:pt x="152" y="157"/>
                    </a:moveTo>
                    <a:cubicBezTo>
                      <a:pt x="151" y="158"/>
                      <a:pt x="150" y="159"/>
                      <a:pt x="149" y="159"/>
                    </a:cubicBezTo>
                    <a:cubicBezTo>
                      <a:pt x="148" y="159"/>
                      <a:pt x="148" y="159"/>
                      <a:pt x="147" y="158"/>
                    </a:cubicBezTo>
                    <a:cubicBezTo>
                      <a:pt x="147" y="158"/>
                      <a:pt x="147" y="157"/>
                      <a:pt x="147" y="157"/>
                    </a:cubicBezTo>
                    <a:cubicBezTo>
                      <a:pt x="147" y="156"/>
                      <a:pt x="147" y="155"/>
                      <a:pt x="148" y="154"/>
                    </a:cubicBezTo>
                    <a:cubicBezTo>
                      <a:pt x="149" y="154"/>
                      <a:pt x="150" y="153"/>
                      <a:pt x="153" y="152"/>
                    </a:cubicBezTo>
                    <a:cubicBezTo>
                      <a:pt x="153" y="151"/>
                      <a:pt x="153" y="151"/>
                      <a:pt x="153" y="151"/>
                    </a:cubicBezTo>
                    <a:cubicBezTo>
                      <a:pt x="153" y="150"/>
                      <a:pt x="153" y="149"/>
                      <a:pt x="153" y="149"/>
                    </a:cubicBezTo>
                    <a:cubicBezTo>
                      <a:pt x="153" y="149"/>
                      <a:pt x="152" y="149"/>
                      <a:pt x="152" y="149"/>
                    </a:cubicBezTo>
                    <a:cubicBezTo>
                      <a:pt x="152" y="148"/>
                      <a:pt x="152" y="148"/>
                      <a:pt x="151" y="148"/>
                    </a:cubicBezTo>
                    <a:cubicBezTo>
                      <a:pt x="151" y="148"/>
                      <a:pt x="151" y="148"/>
                      <a:pt x="150" y="149"/>
                    </a:cubicBezTo>
                    <a:cubicBezTo>
                      <a:pt x="150" y="149"/>
                      <a:pt x="150" y="149"/>
                      <a:pt x="150" y="149"/>
                    </a:cubicBezTo>
                    <a:cubicBezTo>
                      <a:pt x="150" y="149"/>
                      <a:pt x="150" y="149"/>
                      <a:pt x="150" y="150"/>
                    </a:cubicBezTo>
                    <a:cubicBezTo>
                      <a:pt x="150" y="150"/>
                      <a:pt x="151" y="150"/>
                      <a:pt x="151" y="151"/>
                    </a:cubicBezTo>
                    <a:cubicBezTo>
                      <a:pt x="151" y="151"/>
                      <a:pt x="150" y="151"/>
                      <a:pt x="150" y="152"/>
                    </a:cubicBezTo>
                    <a:cubicBezTo>
                      <a:pt x="150" y="152"/>
                      <a:pt x="149" y="152"/>
                      <a:pt x="149" y="152"/>
                    </a:cubicBezTo>
                    <a:cubicBezTo>
                      <a:pt x="148" y="152"/>
                      <a:pt x="148" y="152"/>
                      <a:pt x="148" y="151"/>
                    </a:cubicBezTo>
                    <a:cubicBezTo>
                      <a:pt x="148" y="151"/>
                      <a:pt x="147" y="151"/>
                      <a:pt x="147" y="150"/>
                    </a:cubicBezTo>
                    <a:cubicBezTo>
                      <a:pt x="147" y="150"/>
                      <a:pt x="148" y="149"/>
                      <a:pt x="148" y="149"/>
                    </a:cubicBezTo>
                    <a:cubicBezTo>
                      <a:pt x="149" y="148"/>
                      <a:pt x="149" y="148"/>
                      <a:pt x="150" y="148"/>
                    </a:cubicBezTo>
                    <a:cubicBezTo>
                      <a:pt x="151" y="148"/>
                      <a:pt x="152" y="147"/>
                      <a:pt x="152" y="148"/>
                    </a:cubicBezTo>
                    <a:cubicBezTo>
                      <a:pt x="153" y="148"/>
                      <a:pt x="154" y="148"/>
                      <a:pt x="155" y="148"/>
                    </a:cubicBezTo>
                    <a:cubicBezTo>
                      <a:pt x="155" y="149"/>
                      <a:pt x="156" y="149"/>
                      <a:pt x="156" y="150"/>
                    </a:cubicBezTo>
                    <a:cubicBezTo>
                      <a:pt x="156" y="150"/>
                      <a:pt x="156" y="151"/>
                      <a:pt x="156" y="152"/>
                    </a:cubicBezTo>
                    <a:cubicBezTo>
                      <a:pt x="155" y="156"/>
                      <a:pt x="155" y="156"/>
                      <a:pt x="155" y="156"/>
                    </a:cubicBezTo>
                    <a:cubicBezTo>
                      <a:pt x="155" y="157"/>
                      <a:pt x="155" y="157"/>
                      <a:pt x="155" y="157"/>
                    </a:cubicBezTo>
                    <a:cubicBezTo>
                      <a:pt x="156" y="158"/>
                      <a:pt x="156" y="158"/>
                      <a:pt x="156" y="158"/>
                    </a:cubicBezTo>
                    <a:cubicBezTo>
                      <a:pt x="156" y="158"/>
                      <a:pt x="156" y="158"/>
                      <a:pt x="156" y="158"/>
                    </a:cubicBezTo>
                    <a:cubicBezTo>
                      <a:pt x="156" y="158"/>
                      <a:pt x="156" y="158"/>
                      <a:pt x="156" y="157"/>
                    </a:cubicBezTo>
                    <a:cubicBezTo>
                      <a:pt x="157" y="158"/>
                      <a:pt x="157" y="158"/>
                      <a:pt x="157" y="158"/>
                    </a:cubicBezTo>
                    <a:cubicBezTo>
                      <a:pt x="156" y="158"/>
                      <a:pt x="156" y="159"/>
                      <a:pt x="156" y="159"/>
                    </a:cubicBezTo>
                    <a:cubicBezTo>
                      <a:pt x="155" y="159"/>
                      <a:pt x="155" y="159"/>
                      <a:pt x="154" y="159"/>
                    </a:cubicBezTo>
                    <a:cubicBezTo>
                      <a:pt x="154" y="159"/>
                      <a:pt x="153" y="159"/>
                      <a:pt x="153" y="159"/>
                    </a:cubicBezTo>
                    <a:cubicBezTo>
                      <a:pt x="152" y="158"/>
                      <a:pt x="152" y="158"/>
                      <a:pt x="152" y="157"/>
                    </a:cubicBezTo>
                    <a:close/>
                    <a:moveTo>
                      <a:pt x="152" y="156"/>
                    </a:moveTo>
                    <a:cubicBezTo>
                      <a:pt x="153" y="153"/>
                      <a:pt x="153" y="153"/>
                      <a:pt x="153" y="153"/>
                    </a:cubicBezTo>
                    <a:cubicBezTo>
                      <a:pt x="152" y="153"/>
                      <a:pt x="151" y="154"/>
                      <a:pt x="150" y="154"/>
                    </a:cubicBezTo>
                    <a:cubicBezTo>
                      <a:pt x="150" y="155"/>
                      <a:pt x="150" y="155"/>
                      <a:pt x="150" y="156"/>
                    </a:cubicBezTo>
                    <a:cubicBezTo>
                      <a:pt x="150" y="156"/>
                      <a:pt x="150" y="156"/>
                      <a:pt x="150" y="157"/>
                    </a:cubicBezTo>
                    <a:cubicBezTo>
                      <a:pt x="150" y="157"/>
                      <a:pt x="151" y="157"/>
                      <a:pt x="151" y="157"/>
                    </a:cubicBezTo>
                    <a:cubicBezTo>
                      <a:pt x="151" y="157"/>
                      <a:pt x="152" y="157"/>
                      <a:pt x="152" y="156"/>
                    </a:cubicBezTo>
                    <a:close/>
                    <a:moveTo>
                      <a:pt x="163" y="148"/>
                    </a:moveTo>
                    <a:cubicBezTo>
                      <a:pt x="163" y="149"/>
                      <a:pt x="163" y="149"/>
                      <a:pt x="163" y="149"/>
                    </a:cubicBezTo>
                    <a:cubicBezTo>
                      <a:pt x="164" y="149"/>
                      <a:pt x="164" y="148"/>
                      <a:pt x="165" y="148"/>
                    </a:cubicBezTo>
                    <a:cubicBezTo>
                      <a:pt x="165" y="148"/>
                      <a:pt x="166" y="148"/>
                      <a:pt x="166" y="148"/>
                    </a:cubicBezTo>
                    <a:cubicBezTo>
                      <a:pt x="167" y="148"/>
                      <a:pt x="168" y="148"/>
                      <a:pt x="168" y="148"/>
                    </a:cubicBezTo>
                    <a:cubicBezTo>
                      <a:pt x="168" y="149"/>
                      <a:pt x="169" y="149"/>
                      <a:pt x="169" y="150"/>
                    </a:cubicBezTo>
                    <a:cubicBezTo>
                      <a:pt x="169" y="150"/>
                      <a:pt x="169" y="151"/>
                      <a:pt x="169" y="152"/>
                    </a:cubicBezTo>
                    <a:cubicBezTo>
                      <a:pt x="169" y="157"/>
                      <a:pt x="169" y="157"/>
                      <a:pt x="169" y="157"/>
                    </a:cubicBezTo>
                    <a:cubicBezTo>
                      <a:pt x="169" y="157"/>
                      <a:pt x="169" y="158"/>
                      <a:pt x="169" y="158"/>
                    </a:cubicBezTo>
                    <a:cubicBezTo>
                      <a:pt x="170" y="158"/>
                      <a:pt x="170" y="159"/>
                      <a:pt x="170" y="159"/>
                    </a:cubicBezTo>
                    <a:cubicBezTo>
                      <a:pt x="170" y="159"/>
                      <a:pt x="170" y="159"/>
                      <a:pt x="170" y="159"/>
                    </a:cubicBezTo>
                    <a:cubicBezTo>
                      <a:pt x="165" y="159"/>
                      <a:pt x="165" y="159"/>
                      <a:pt x="165" y="159"/>
                    </a:cubicBezTo>
                    <a:cubicBezTo>
                      <a:pt x="165" y="159"/>
                      <a:pt x="165" y="159"/>
                      <a:pt x="165" y="159"/>
                    </a:cubicBezTo>
                    <a:cubicBezTo>
                      <a:pt x="165" y="159"/>
                      <a:pt x="166" y="158"/>
                      <a:pt x="166" y="158"/>
                    </a:cubicBezTo>
                    <a:cubicBezTo>
                      <a:pt x="166" y="158"/>
                      <a:pt x="166" y="157"/>
                      <a:pt x="166" y="157"/>
                    </a:cubicBezTo>
                    <a:cubicBezTo>
                      <a:pt x="166" y="152"/>
                      <a:pt x="166" y="152"/>
                      <a:pt x="166" y="152"/>
                    </a:cubicBezTo>
                    <a:cubicBezTo>
                      <a:pt x="166" y="151"/>
                      <a:pt x="166" y="150"/>
                      <a:pt x="166" y="150"/>
                    </a:cubicBezTo>
                    <a:cubicBezTo>
                      <a:pt x="166" y="150"/>
                      <a:pt x="166" y="150"/>
                      <a:pt x="166" y="149"/>
                    </a:cubicBezTo>
                    <a:cubicBezTo>
                      <a:pt x="165" y="149"/>
                      <a:pt x="165" y="149"/>
                      <a:pt x="165" y="149"/>
                    </a:cubicBezTo>
                    <a:cubicBezTo>
                      <a:pt x="164" y="149"/>
                      <a:pt x="164" y="150"/>
                      <a:pt x="163" y="151"/>
                    </a:cubicBezTo>
                    <a:cubicBezTo>
                      <a:pt x="163" y="157"/>
                      <a:pt x="163" y="157"/>
                      <a:pt x="163" y="157"/>
                    </a:cubicBezTo>
                    <a:cubicBezTo>
                      <a:pt x="163" y="158"/>
                      <a:pt x="163" y="158"/>
                      <a:pt x="164" y="158"/>
                    </a:cubicBezTo>
                    <a:cubicBezTo>
                      <a:pt x="164" y="158"/>
                      <a:pt x="164" y="159"/>
                      <a:pt x="164" y="159"/>
                    </a:cubicBezTo>
                    <a:cubicBezTo>
                      <a:pt x="164" y="159"/>
                      <a:pt x="164" y="159"/>
                      <a:pt x="164" y="159"/>
                    </a:cubicBezTo>
                    <a:cubicBezTo>
                      <a:pt x="159" y="159"/>
                      <a:pt x="159" y="159"/>
                      <a:pt x="159" y="159"/>
                    </a:cubicBezTo>
                    <a:cubicBezTo>
                      <a:pt x="159" y="159"/>
                      <a:pt x="159" y="159"/>
                      <a:pt x="159" y="159"/>
                    </a:cubicBezTo>
                    <a:cubicBezTo>
                      <a:pt x="159" y="159"/>
                      <a:pt x="160" y="159"/>
                      <a:pt x="160" y="158"/>
                    </a:cubicBezTo>
                    <a:cubicBezTo>
                      <a:pt x="160" y="158"/>
                      <a:pt x="160" y="158"/>
                      <a:pt x="160" y="157"/>
                    </a:cubicBezTo>
                    <a:cubicBezTo>
                      <a:pt x="160" y="150"/>
                      <a:pt x="160" y="150"/>
                      <a:pt x="160" y="150"/>
                    </a:cubicBezTo>
                    <a:cubicBezTo>
                      <a:pt x="160" y="150"/>
                      <a:pt x="160" y="149"/>
                      <a:pt x="160" y="149"/>
                    </a:cubicBezTo>
                    <a:cubicBezTo>
                      <a:pt x="160" y="149"/>
                      <a:pt x="159" y="149"/>
                      <a:pt x="159" y="149"/>
                    </a:cubicBezTo>
                    <a:cubicBezTo>
                      <a:pt x="159" y="148"/>
                      <a:pt x="159" y="148"/>
                      <a:pt x="159" y="148"/>
                    </a:cubicBezTo>
                    <a:cubicBezTo>
                      <a:pt x="163" y="148"/>
                      <a:pt x="163" y="148"/>
                      <a:pt x="163" y="148"/>
                    </a:cubicBezTo>
                    <a:close/>
                    <a:moveTo>
                      <a:pt x="181" y="142"/>
                    </a:moveTo>
                    <a:cubicBezTo>
                      <a:pt x="183" y="154"/>
                      <a:pt x="183" y="154"/>
                      <a:pt x="183" y="154"/>
                    </a:cubicBezTo>
                    <a:cubicBezTo>
                      <a:pt x="183" y="155"/>
                      <a:pt x="183" y="156"/>
                      <a:pt x="183" y="156"/>
                    </a:cubicBezTo>
                    <a:cubicBezTo>
                      <a:pt x="183" y="156"/>
                      <a:pt x="183" y="156"/>
                      <a:pt x="183" y="156"/>
                    </a:cubicBezTo>
                    <a:cubicBezTo>
                      <a:pt x="184" y="156"/>
                      <a:pt x="184" y="156"/>
                      <a:pt x="184" y="156"/>
                    </a:cubicBezTo>
                    <a:cubicBezTo>
                      <a:pt x="184" y="157"/>
                      <a:pt x="184" y="157"/>
                      <a:pt x="184" y="157"/>
                    </a:cubicBezTo>
                    <a:cubicBezTo>
                      <a:pt x="180" y="158"/>
                      <a:pt x="180" y="158"/>
                      <a:pt x="180" y="158"/>
                    </a:cubicBezTo>
                    <a:cubicBezTo>
                      <a:pt x="180" y="157"/>
                      <a:pt x="180" y="157"/>
                      <a:pt x="180" y="157"/>
                    </a:cubicBezTo>
                    <a:cubicBezTo>
                      <a:pt x="179" y="157"/>
                      <a:pt x="179" y="158"/>
                      <a:pt x="179" y="158"/>
                    </a:cubicBezTo>
                    <a:cubicBezTo>
                      <a:pt x="178" y="158"/>
                      <a:pt x="178" y="159"/>
                      <a:pt x="177" y="159"/>
                    </a:cubicBezTo>
                    <a:cubicBezTo>
                      <a:pt x="176" y="159"/>
                      <a:pt x="175" y="158"/>
                      <a:pt x="174" y="157"/>
                    </a:cubicBezTo>
                    <a:cubicBezTo>
                      <a:pt x="173" y="156"/>
                      <a:pt x="173" y="155"/>
                      <a:pt x="172" y="154"/>
                    </a:cubicBezTo>
                    <a:cubicBezTo>
                      <a:pt x="172" y="152"/>
                      <a:pt x="172" y="151"/>
                      <a:pt x="173" y="150"/>
                    </a:cubicBezTo>
                    <a:cubicBezTo>
                      <a:pt x="173" y="149"/>
                      <a:pt x="173" y="149"/>
                      <a:pt x="174" y="148"/>
                    </a:cubicBezTo>
                    <a:cubicBezTo>
                      <a:pt x="175" y="147"/>
                      <a:pt x="175" y="147"/>
                      <a:pt x="176" y="147"/>
                    </a:cubicBezTo>
                    <a:cubicBezTo>
                      <a:pt x="177" y="147"/>
                      <a:pt x="177" y="147"/>
                      <a:pt x="177" y="147"/>
                    </a:cubicBezTo>
                    <a:cubicBezTo>
                      <a:pt x="178" y="147"/>
                      <a:pt x="178" y="148"/>
                      <a:pt x="179" y="148"/>
                    </a:cubicBezTo>
                    <a:cubicBezTo>
                      <a:pt x="178" y="145"/>
                      <a:pt x="178" y="145"/>
                      <a:pt x="178" y="145"/>
                    </a:cubicBezTo>
                    <a:cubicBezTo>
                      <a:pt x="178" y="144"/>
                      <a:pt x="178" y="143"/>
                      <a:pt x="178" y="143"/>
                    </a:cubicBezTo>
                    <a:cubicBezTo>
                      <a:pt x="178" y="143"/>
                      <a:pt x="178" y="143"/>
                      <a:pt x="178" y="143"/>
                    </a:cubicBezTo>
                    <a:cubicBezTo>
                      <a:pt x="178" y="143"/>
                      <a:pt x="177" y="143"/>
                      <a:pt x="177" y="143"/>
                    </a:cubicBezTo>
                    <a:cubicBezTo>
                      <a:pt x="177" y="142"/>
                      <a:pt x="177" y="142"/>
                      <a:pt x="177" y="142"/>
                    </a:cubicBezTo>
                    <a:cubicBezTo>
                      <a:pt x="181" y="142"/>
                      <a:pt x="181" y="142"/>
                      <a:pt x="181" y="142"/>
                    </a:cubicBezTo>
                    <a:close/>
                    <a:moveTo>
                      <a:pt x="179" y="149"/>
                    </a:moveTo>
                    <a:cubicBezTo>
                      <a:pt x="178" y="148"/>
                      <a:pt x="178" y="148"/>
                      <a:pt x="177" y="148"/>
                    </a:cubicBezTo>
                    <a:cubicBezTo>
                      <a:pt x="177" y="148"/>
                      <a:pt x="176" y="148"/>
                      <a:pt x="176" y="148"/>
                    </a:cubicBezTo>
                    <a:cubicBezTo>
                      <a:pt x="176" y="149"/>
                      <a:pt x="176" y="149"/>
                      <a:pt x="176" y="150"/>
                    </a:cubicBezTo>
                    <a:cubicBezTo>
                      <a:pt x="176" y="150"/>
                      <a:pt x="176" y="151"/>
                      <a:pt x="176" y="153"/>
                    </a:cubicBezTo>
                    <a:cubicBezTo>
                      <a:pt x="176" y="154"/>
                      <a:pt x="176" y="155"/>
                      <a:pt x="176" y="156"/>
                    </a:cubicBezTo>
                    <a:cubicBezTo>
                      <a:pt x="177" y="156"/>
                      <a:pt x="177" y="157"/>
                      <a:pt x="177" y="157"/>
                    </a:cubicBezTo>
                    <a:cubicBezTo>
                      <a:pt x="177" y="157"/>
                      <a:pt x="178" y="157"/>
                      <a:pt x="178" y="157"/>
                    </a:cubicBezTo>
                    <a:cubicBezTo>
                      <a:pt x="179" y="157"/>
                      <a:pt x="179" y="156"/>
                      <a:pt x="180" y="155"/>
                    </a:cubicBezTo>
                    <a:cubicBezTo>
                      <a:pt x="179" y="149"/>
                      <a:pt x="179" y="149"/>
                      <a:pt x="179" y="149"/>
                    </a:cubicBezTo>
                    <a:close/>
                    <a:moveTo>
                      <a:pt x="201" y="138"/>
                    </a:moveTo>
                    <a:cubicBezTo>
                      <a:pt x="202" y="142"/>
                      <a:pt x="202" y="142"/>
                      <a:pt x="202" y="142"/>
                    </a:cubicBezTo>
                    <a:cubicBezTo>
                      <a:pt x="201" y="142"/>
                      <a:pt x="201" y="142"/>
                      <a:pt x="201" y="142"/>
                    </a:cubicBezTo>
                    <a:cubicBezTo>
                      <a:pt x="201" y="141"/>
                      <a:pt x="201" y="140"/>
                      <a:pt x="200" y="140"/>
                    </a:cubicBezTo>
                    <a:cubicBezTo>
                      <a:pt x="200" y="140"/>
                      <a:pt x="199" y="139"/>
                      <a:pt x="199" y="139"/>
                    </a:cubicBezTo>
                    <a:cubicBezTo>
                      <a:pt x="198" y="139"/>
                      <a:pt x="198" y="139"/>
                      <a:pt x="197" y="139"/>
                    </a:cubicBezTo>
                    <a:cubicBezTo>
                      <a:pt x="196" y="140"/>
                      <a:pt x="196" y="140"/>
                      <a:pt x="196" y="140"/>
                    </a:cubicBezTo>
                    <a:cubicBezTo>
                      <a:pt x="199" y="152"/>
                      <a:pt x="199" y="152"/>
                      <a:pt x="199" y="152"/>
                    </a:cubicBezTo>
                    <a:cubicBezTo>
                      <a:pt x="199" y="153"/>
                      <a:pt x="199" y="153"/>
                      <a:pt x="199" y="153"/>
                    </a:cubicBezTo>
                    <a:cubicBezTo>
                      <a:pt x="199" y="153"/>
                      <a:pt x="200" y="154"/>
                      <a:pt x="200" y="154"/>
                    </a:cubicBezTo>
                    <a:cubicBezTo>
                      <a:pt x="200" y="154"/>
                      <a:pt x="200" y="154"/>
                      <a:pt x="201" y="154"/>
                    </a:cubicBezTo>
                    <a:cubicBezTo>
                      <a:pt x="201" y="154"/>
                      <a:pt x="201" y="154"/>
                      <a:pt x="201" y="154"/>
                    </a:cubicBezTo>
                    <a:cubicBezTo>
                      <a:pt x="201" y="154"/>
                      <a:pt x="201" y="154"/>
                      <a:pt x="201" y="154"/>
                    </a:cubicBezTo>
                    <a:cubicBezTo>
                      <a:pt x="194" y="156"/>
                      <a:pt x="194" y="156"/>
                      <a:pt x="194" y="156"/>
                    </a:cubicBezTo>
                    <a:cubicBezTo>
                      <a:pt x="194" y="155"/>
                      <a:pt x="194" y="155"/>
                      <a:pt x="194" y="155"/>
                    </a:cubicBezTo>
                    <a:cubicBezTo>
                      <a:pt x="194" y="155"/>
                      <a:pt x="194" y="155"/>
                      <a:pt x="194" y="155"/>
                    </a:cubicBezTo>
                    <a:cubicBezTo>
                      <a:pt x="195" y="155"/>
                      <a:pt x="195" y="155"/>
                      <a:pt x="195" y="155"/>
                    </a:cubicBezTo>
                    <a:cubicBezTo>
                      <a:pt x="195" y="155"/>
                      <a:pt x="195" y="154"/>
                      <a:pt x="195" y="154"/>
                    </a:cubicBezTo>
                    <a:cubicBezTo>
                      <a:pt x="195" y="154"/>
                      <a:pt x="195" y="153"/>
                      <a:pt x="195" y="153"/>
                    </a:cubicBezTo>
                    <a:cubicBezTo>
                      <a:pt x="193" y="141"/>
                      <a:pt x="193" y="141"/>
                      <a:pt x="193" y="141"/>
                    </a:cubicBezTo>
                    <a:cubicBezTo>
                      <a:pt x="192" y="141"/>
                      <a:pt x="192" y="141"/>
                      <a:pt x="192" y="141"/>
                    </a:cubicBezTo>
                    <a:cubicBezTo>
                      <a:pt x="191" y="141"/>
                      <a:pt x="190" y="142"/>
                      <a:pt x="189" y="142"/>
                    </a:cubicBezTo>
                    <a:cubicBezTo>
                      <a:pt x="189" y="143"/>
                      <a:pt x="189" y="144"/>
                      <a:pt x="189" y="145"/>
                    </a:cubicBezTo>
                    <a:cubicBezTo>
                      <a:pt x="188" y="145"/>
                      <a:pt x="188" y="145"/>
                      <a:pt x="188" y="145"/>
                    </a:cubicBezTo>
                    <a:cubicBezTo>
                      <a:pt x="188" y="141"/>
                      <a:pt x="188" y="141"/>
                      <a:pt x="188" y="141"/>
                    </a:cubicBezTo>
                    <a:cubicBezTo>
                      <a:pt x="201" y="138"/>
                      <a:pt x="201" y="138"/>
                      <a:pt x="201" y="138"/>
                    </a:cubicBezTo>
                    <a:close/>
                    <a:moveTo>
                      <a:pt x="212" y="145"/>
                    </a:moveTo>
                    <a:cubicBezTo>
                      <a:pt x="206" y="147"/>
                      <a:pt x="206" y="147"/>
                      <a:pt x="206" y="147"/>
                    </a:cubicBezTo>
                    <a:cubicBezTo>
                      <a:pt x="207" y="148"/>
                      <a:pt x="207" y="149"/>
                      <a:pt x="208" y="150"/>
                    </a:cubicBezTo>
                    <a:cubicBezTo>
                      <a:pt x="209" y="150"/>
                      <a:pt x="210" y="150"/>
                      <a:pt x="210" y="150"/>
                    </a:cubicBezTo>
                    <a:cubicBezTo>
                      <a:pt x="211" y="150"/>
                      <a:pt x="211" y="150"/>
                      <a:pt x="211" y="149"/>
                    </a:cubicBezTo>
                    <a:cubicBezTo>
                      <a:pt x="212" y="149"/>
                      <a:pt x="212" y="148"/>
                      <a:pt x="212" y="148"/>
                    </a:cubicBezTo>
                    <a:cubicBezTo>
                      <a:pt x="213" y="148"/>
                      <a:pt x="213" y="148"/>
                      <a:pt x="213" y="148"/>
                    </a:cubicBezTo>
                    <a:cubicBezTo>
                      <a:pt x="212" y="149"/>
                      <a:pt x="212" y="150"/>
                      <a:pt x="211" y="151"/>
                    </a:cubicBezTo>
                    <a:cubicBezTo>
                      <a:pt x="211" y="152"/>
                      <a:pt x="210" y="152"/>
                      <a:pt x="209" y="152"/>
                    </a:cubicBezTo>
                    <a:cubicBezTo>
                      <a:pt x="208" y="153"/>
                      <a:pt x="207" y="152"/>
                      <a:pt x="205" y="151"/>
                    </a:cubicBezTo>
                    <a:cubicBezTo>
                      <a:pt x="205" y="151"/>
                      <a:pt x="204" y="149"/>
                      <a:pt x="204" y="148"/>
                    </a:cubicBezTo>
                    <a:cubicBezTo>
                      <a:pt x="203" y="146"/>
                      <a:pt x="203" y="145"/>
                      <a:pt x="204" y="143"/>
                    </a:cubicBezTo>
                    <a:cubicBezTo>
                      <a:pt x="205" y="142"/>
                      <a:pt x="205" y="141"/>
                      <a:pt x="207" y="141"/>
                    </a:cubicBezTo>
                    <a:cubicBezTo>
                      <a:pt x="208" y="140"/>
                      <a:pt x="209" y="141"/>
                      <a:pt x="210" y="141"/>
                    </a:cubicBezTo>
                    <a:cubicBezTo>
                      <a:pt x="211" y="142"/>
                      <a:pt x="211" y="143"/>
                      <a:pt x="212" y="145"/>
                    </a:cubicBezTo>
                    <a:close/>
                    <a:moveTo>
                      <a:pt x="209" y="145"/>
                    </a:moveTo>
                    <a:cubicBezTo>
                      <a:pt x="209" y="144"/>
                      <a:pt x="209" y="143"/>
                      <a:pt x="208" y="142"/>
                    </a:cubicBezTo>
                    <a:cubicBezTo>
                      <a:pt x="208" y="142"/>
                      <a:pt x="208" y="142"/>
                      <a:pt x="207" y="142"/>
                    </a:cubicBezTo>
                    <a:cubicBezTo>
                      <a:pt x="207" y="142"/>
                      <a:pt x="207" y="142"/>
                      <a:pt x="207" y="142"/>
                    </a:cubicBezTo>
                    <a:cubicBezTo>
                      <a:pt x="206" y="142"/>
                      <a:pt x="206" y="142"/>
                      <a:pt x="206" y="142"/>
                    </a:cubicBezTo>
                    <a:cubicBezTo>
                      <a:pt x="206" y="143"/>
                      <a:pt x="206" y="144"/>
                      <a:pt x="206" y="145"/>
                    </a:cubicBezTo>
                    <a:cubicBezTo>
                      <a:pt x="206" y="146"/>
                      <a:pt x="206" y="146"/>
                      <a:pt x="206" y="146"/>
                    </a:cubicBezTo>
                    <a:cubicBezTo>
                      <a:pt x="209" y="145"/>
                      <a:pt x="209" y="145"/>
                      <a:pt x="209" y="145"/>
                    </a:cubicBezTo>
                    <a:close/>
                    <a:moveTo>
                      <a:pt x="223" y="144"/>
                    </a:moveTo>
                    <a:cubicBezTo>
                      <a:pt x="223" y="144"/>
                      <a:pt x="223" y="144"/>
                      <a:pt x="223" y="144"/>
                    </a:cubicBezTo>
                    <a:cubicBezTo>
                      <a:pt x="223" y="145"/>
                      <a:pt x="223" y="146"/>
                      <a:pt x="222" y="147"/>
                    </a:cubicBezTo>
                    <a:cubicBezTo>
                      <a:pt x="222" y="147"/>
                      <a:pt x="221" y="148"/>
                      <a:pt x="220" y="148"/>
                    </a:cubicBezTo>
                    <a:cubicBezTo>
                      <a:pt x="219" y="149"/>
                      <a:pt x="218" y="149"/>
                      <a:pt x="217" y="148"/>
                    </a:cubicBezTo>
                    <a:cubicBezTo>
                      <a:pt x="215" y="147"/>
                      <a:pt x="215" y="146"/>
                      <a:pt x="214" y="145"/>
                    </a:cubicBezTo>
                    <a:cubicBezTo>
                      <a:pt x="213" y="143"/>
                      <a:pt x="213" y="142"/>
                      <a:pt x="214" y="140"/>
                    </a:cubicBezTo>
                    <a:cubicBezTo>
                      <a:pt x="214" y="139"/>
                      <a:pt x="215" y="138"/>
                      <a:pt x="217" y="137"/>
                    </a:cubicBezTo>
                    <a:cubicBezTo>
                      <a:pt x="218" y="137"/>
                      <a:pt x="218" y="137"/>
                      <a:pt x="219" y="137"/>
                    </a:cubicBezTo>
                    <a:cubicBezTo>
                      <a:pt x="220" y="137"/>
                      <a:pt x="221" y="138"/>
                      <a:pt x="221" y="138"/>
                    </a:cubicBezTo>
                    <a:cubicBezTo>
                      <a:pt x="221" y="139"/>
                      <a:pt x="221" y="139"/>
                      <a:pt x="221" y="140"/>
                    </a:cubicBezTo>
                    <a:cubicBezTo>
                      <a:pt x="221" y="140"/>
                      <a:pt x="220" y="140"/>
                      <a:pt x="220" y="140"/>
                    </a:cubicBezTo>
                    <a:cubicBezTo>
                      <a:pt x="220" y="140"/>
                      <a:pt x="219" y="140"/>
                      <a:pt x="219" y="140"/>
                    </a:cubicBezTo>
                    <a:cubicBezTo>
                      <a:pt x="218" y="140"/>
                      <a:pt x="218" y="140"/>
                      <a:pt x="218" y="139"/>
                    </a:cubicBezTo>
                    <a:cubicBezTo>
                      <a:pt x="218" y="138"/>
                      <a:pt x="217" y="138"/>
                      <a:pt x="217" y="138"/>
                    </a:cubicBezTo>
                    <a:cubicBezTo>
                      <a:pt x="217" y="138"/>
                      <a:pt x="217" y="138"/>
                      <a:pt x="216" y="138"/>
                    </a:cubicBezTo>
                    <a:cubicBezTo>
                      <a:pt x="216" y="138"/>
                      <a:pt x="216" y="138"/>
                      <a:pt x="216" y="139"/>
                    </a:cubicBezTo>
                    <a:cubicBezTo>
                      <a:pt x="216" y="140"/>
                      <a:pt x="216" y="141"/>
                      <a:pt x="216" y="142"/>
                    </a:cubicBezTo>
                    <a:cubicBezTo>
                      <a:pt x="217" y="143"/>
                      <a:pt x="217" y="144"/>
                      <a:pt x="218" y="144"/>
                    </a:cubicBezTo>
                    <a:cubicBezTo>
                      <a:pt x="218" y="145"/>
                      <a:pt x="219" y="146"/>
                      <a:pt x="220" y="146"/>
                    </a:cubicBezTo>
                    <a:cubicBezTo>
                      <a:pt x="220" y="146"/>
                      <a:pt x="221" y="146"/>
                      <a:pt x="221" y="146"/>
                    </a:cubicBezTo>
                    <a:cubicBezTo>
                      <a:pt x="221" y="146"/>
                      <a:pt x="222" y="145"/>
                      <a:pt x="222" y="145"/>
                    </a:cubicBezTo>
                    <a:cubicBezTo>
                      <a:pt x="222" y="145"/>
                      <a:pt x="222" y="144"/>
                      <a:pt x="223" y="14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ŝľîḍè">
                <a:extLst>
                  <a:ext uri="{FF2B5EF4-FFF2-40B4-BE49-F238E27FC236}">
                    <a16:creationId xmlns:a16="http://schemas.microsoft.com/office/drawing/2014/main" id="{4B334D71-6E19-4588-ABE1-D97E341A1AB8}"/>
                  </a:ext>
                </a:extLst>
              </p:cNvPr>
              <p:cNvSpPr/>
              <p:nvPr/>
            </p:nvSpPr>
            <p:spPr bwMode="auto">
              <a:xfrm>
                <a:off x="3440113" y="3430588"/>
                <a:ext cx="346075" cy="481013"/>
              </a:xfrm>
              <a:custGeom>
                <a:avLst/>
                <a:gdLst>
                  <a:gd name="T0" fmla="*/ 14 w 105"/>
                  <a:gd name="T1" fmla="*/ 134 h 145"/>
                  <a:gd name="T2" fmla="*/ 13 w 105"/>
                  <a:gd name="T3" fmla="*/ 141 h 145"/>
                  <a:gd name="T4" fmla="*/ 8 w 105"/>
                  <a:gd name="T5" fmla="*/ 136 h 145"/>
                  <a:gd name="T6" fmla="*/ 8 w 105"/>
                  <a:gd name="T7" fmla="*/ 144 h 145"/>
                  <a:gd name="T8" fmla="*/ 19 w 105"/>
                  <a:gd name="T9" fmla="*/ 127 h 145"/>
                  <a:gd name="T10" fmla="*/ 20 w 105"/>
                  <a:gd name="T11" fmla="*/ 139 h 145"/>
                  <a:gd name="T12" fmla="*/ 21 w 105"/>
                  <a:gd name="T13" fmla="*/ 127 h 145"/>
                  <a:gd name="T14" fmla="*/ 25 w 105"/>
                  <a:gd name="T15" fmla="*/ 136 h 145"/>
                  <a:gd name="T16" fmla="*/ 23 w 105"/>
                  <a:gd name="T17" fmla="*/ 125 h 145"/>
                  <a:gd name="T18" fmla="*/ 35 w 105"/>
                  <a:gd name="T19" fmla="*/ 120 h 145"/>
                  <a:gd name="T20" fmla="*/ 30 w 105"/>
                  <a:gd name="T21" fmla="*/ 120 h 145"/>
                  <a:gd name="T22" fmla="*/ 36 w 105"/>
                  <a:gd name="T23" fmla="*/ 129 h 145"/>
                  <a:gd name="T24" fmla="*/ 36 w 105"/>
                  <a:gd name="T25" fmla="*/ 109 h 145"/>
                  <a:gd name="T26" fmla="*/ 42 w 105"/>
                  <a:gd name="T27" fmla="*/ 124 h 145"/>
                  <a:gd name="T28" fmla="*/ 44 w 105"/>
                  <a:gd name="T29" fmla="*/ 107 h 145"/>
                  <a:gd name="T30" fmla="*/ 45 w 105"/>
                  <a:gd name="T31" fmla="*/ 115 h 145"/>
                  <a:gd name="T32" fmla="*/ 52 w 105"/>
                  <a:gd name="T33" fmla="*/ 113 h 145"/>
                  <a:gd name="T34" fmla="*/ 45 w 105"/>
                  <a:gd name="T35" fmla="*/ 109 h 145"/>
                  <a:gd name="T36" fmla="*/ 57 w 105"/>
                  <a:gd name="T37" fmla="*/ 105 h 145"/>
                  <a:gd name="T38" fmla="*/ 62 w 105"/>
                  <a:gd name="T39" fmla="*/ 112 h 145"/>
                  <a:gd name="T40" fmla="*/ 59 w 105"/>
                  <a:gd name="T41" fmla="*/ 106 h 145"/>
                  <a:gd name="T42" fmla="*/ 60 w 105"/>
                  <a:gd name="T43" fmla="*/ 100 h 145"/>
                  <a:gd name="T44" fmla="*/ 53 w 105"/>
                  <a:gd name="T45" fmla="*/ 99 h 145"/>
                  <a:gd name="T46" fmla="*/ 53 w 105"/>
                  <a:gd name="T47" fmla="*/ 100 h 145"/>
                  <a:gd name="T48" fmla="*/ 64 w 105"/>
                  <a:gd name="T49" fmla="*/ 109 h 145"/>
                  <a:gd name="T50" fmla="*/ 58 w 105"/>
                  <a:gd name="T51" fmla="*/ 93 h 145"/>
                  <a:gd name="T52" fmla="*/ 62 w 105"/>
                  <a:gd name="T53" fmla="*/ 91 h 145"/>
                  <a:gd name="T54" fmla="*/ 64 w 105"/>
                  <a:gd name="T55" fmla="*/ 84 h 145"/>
                  <a:gd name="T56" fmla="*/ 69 w 105"/>
                  <a:gd name="T57" fmla="*/ 103 h 145"/>
                  <a:gd name="T58" fmla="*/ 70 w 105"/>
                  <a:gd name="T59" fmla="*/ 100 h 145"/>
                  <a:gd name="T60" fmla="*/ 77 w 105"/>
                  <a:gd name="T61" fmla="*/ 74 h 145"/>
                  <a:gd name="T62" fmla="*/ 70 w 105"/>
                  <a:gd name="T63" fmla="*/ 76 h 145"/>
                  <a:gd name="T64" fmla="*/ 78 w 105"/>
                  <a:gd name="T65" fmla="*/ 80 h 145"/>
                  <a:gd name="T66" fmla="*/ 77 w 105"/>
                  <a:gd name="T67" fmla="*/ 63 h 145"/>
                  <a:gd name="T68" fmla="*/ 72 w 105"/>
                  <a:gd name="T69" fmla="*/ 61 h 145"/>
                  <a:gd name="T70" fmla="*/ 74 w 105"/>
                  <a:gd name="T71" fmla="*/ 59 h 145"/>
                  <a:gd name="T72" fmla="*/ 73 w 105"/>
                  <a:gd name="T73" fmla="*/ 69 h 145"/>
                  <a:gd name="T74" fmla="*/ 82 w 105"/>
                  <a:gd name="T75" fmla="*/ 74 h 145"/>
                  <a:gd name="T76" fmla="*/ 84 w 105"/>
                  <a:gd name="T77" fmla="*/ 43 h 145"/>
                  <a:gd name="T78" fmla="*/ 86 w 105"/>
                  <a:gd name="T79" fmla="*/ 55 h 145"/>
                  <a:gd name="T80" fmla="*/ 92 w 105"/>
                  <a:gd name="T81" fmla="*/ 53 h 145"/>
                  <a:gd name="T82" fmla="*/ 79 w 105"/>
                  <a:gd name="T83" fmla="*/ 44 h 145"/>
                  <a:gd name="T84" fmla="*/ 81 w 105"/>
                  <a:gd name="T85" fmla="*/ 40 h 145"/>
                  <a:gd name="T86" fmla="*/ 97 w 105"/>
                  <a:gd name="T87" fmla="*/ 39 h 145"/>
                  <a:gd name="T88" fmla="*/ 88 w 105"/>
                  <a:gd name="T89" fmla="*/ 35 h 145"/>
                  <a:gd name="T90" fmla="*/ 98 w 105"/>
                  <a:gd name="T91" fmla="*/ 33 h 145"/>
                  <a:gd name="T92" fmla="*/ 87 w 105"/>
                  <a:gd name="T93" fmla="*/ 34 h 145"/>
                  <a:gd name="T94" fmla="*/ 88 w 105"/>
                  <a:gd name="T95" fmla="*/ 25 h 145"/>
                  <a:gd name="T96" fmla="*/ 98 w 105"/>
                  <a:gd name="T97" fmla="*/ 27 h 145"/>
                  <a:gd name="T98" fmla="*/ 98 w 105"/>
                  <a:gd name="T99" fmla="*/ 30 h 145"/>
                  <a:gd name="T100" fmla="*/ 93 w 105"/>
                  <a:gd name="T101" fmla="*/ 18 h 145"/>
                  <a:gd name="T102" fmla="*/ 102 w 105"/>
                  <a:gd name="T103" fmla="*/ 13 h 145"/>
                  <a:gd name="T104" fmla="*/ 95 w 105"/>
                  <a:gd name="T105" fmla="*/ 16 h 145"/>
                  <a:gd name="T106" fmla="*/ 101 w 105"/>
                  <a:gd name="T107" fmla="*/ 18 h 145"/>
                  <a:gd name="T108" fmla="*/ 92 w 105"/>
                  <a:gd name="T109" fmla="*/ 22 h 145"/>
                  <a:gd name="T110" fmla="*/ 102 w 105"/>
                  <a:gd name="T111" fmla="*/ 10 h 145"/>
                  <a:gd name="T112" fmla="*/ 95 w 105"/>
                  <a:gd name="T113" fmla="*/ 7 h 145"/>
                  <a:gd name="T114" fmla="*/ 96 w 105"/>
                  <a:gd name="T115" fmla="*/ 10 h 145"/>
                  <a:gd name="T116" fmla="*/ 102 w 105"/>
                  <a:gd name="T117" fmla="*/ 1 h 145"/>
                  <a:gd name="T118" fmla="*/ 105 w 105"/>
                  <a:gd name="T119" fmla="*/ 3 h 145"/>
                  <a:gd name="T120" fmla="*/ 102 w 105"/>
                  <a:gd name="T121" fmla="*/ 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 h="145">
                    <a:moveTo>
                      <a:pt x="4" y="129"/>
                    </a:moveTo>
                    <a:cubicBezTo>
                      <a:pt x="7" y="135"/>
                      <a:pt x="7" y="135"/>
                      <a:pt x="7" y="135"/>
                    </a:cubicBezTo>
                    <a:cubicBezTo>
                      <a:pt x="7" y="134"/>
                      <a:pt x="8" y="133"/>
                      <a:pt x="8" y="133"/>
                    </a:cubicBezTo>
                    <a:cubicBezTo>
                      <a:pt x="8" y="132"/>
                      <a:pt x="9" y="132"/>
                      <a:pt x="9" y="131"/>
                    </a:cubicBezTo>
                    <a:cubicBezTo>
                      <a:pt x="10" y="131"/>
                      <a:pt x="10" y="131"/>
                      <a:pt x="11" y="131"/>
                    </a:cubicBezTo>
                    <a:cubicBezTo>
                      <a:pt x="11" y="131"/>
                      <a:pt x="12" y="132"/>
                      <a:pt x="12" y="132"/>
                    </a:cubicBezTo>
                    <a:cubicBezTo>
                      <a:pt x="13" y="132"/>
                      <a:pt x="13" y="133"/>
                      <a:pt x="14" y="134"/>
                    </a:cubicBezTo>
                    <a:cubicBezTo>
                      <a:pt x="15" y="138"/>
                      <a:pt x="15" y="138"/>
                      <a:pt x="15" y="138"/>
                    </a:cubicBezTo>
                    <a:cubicBezTo>
                      <a:pt x="16" y="139"/>
                      <a:pt x="16" y="139"/>
                      <a:pt x="16" y="139"/>
                    </a:cubicBezTo>
                    <a:cubicBezTo>
                      <a:pt x="17" y="140"/>
                      <a:pt x="17" y="140"/>
                      <a:pt x="17" y="139"/>
                    </a:cubicBezTo>
                    <a:cubicBezTo>
                      <a:pt x="17" y="140"/>
                      <a:pt x="17" y="140"/>
                      <a:pt x="17" y="140"/>
                    </a:cubicBezTo>
                    <a:cubicBezTo>
                      <a:pt x="13" y="142"/>
                      <a:pt x="13" y="142"/>
                      <a:pt x="13" y="142"/>
                    </a:cubicBezTo>
                    <a:cubicBezTo>
                      <a:pt x="13" y="142"/>
                      <a:pt x="13" y="142"/>
                      <a:pt x="13" y="142"/>
                    </a:cubicBezTo>
                    <a:cubicBezTo>
                      <a:pt x="13" y="142"/>
                      <a:pt x="13" y="141"/>
                      <a:pt x="13" y="141"/>
                    </a:cubicBezTo>
                    <a:cubicBezTo>
                      <a:pt x="13" y="141"/>
                      <a:pt x="13" y="140"/>
                      <a:pt x="13" y="140"/>
                    </a:cubicBezTo>
                    <a:cubicBezTo>
                      <a:pt x="10" y="135"/>
                      <a:pt x="10" y="135"/>
                      <a:pt x="10" y="135"/>
                    </a:cubicBezTo>
                    <a:cubicBezTo>
                      <a:pt x="10" y="134"/>
                      <a:pt x="10" y="134"/>
                      <a:pt x="10" y="134"/>
                    </a:cubicBezTo>
                    <a:cubicBezTo>
                      <a:pt x="9" y="134"/>
                      <a:pt x="9" y="133"/>
                      <a:pt x="9" y="133"/>
                    </a:cubicBezTo>
                    <a:cubicBezTo>
                      <a:pt x="9" y="133"/>
                      <a:pt x="9" y="133"/>
                      <a:pt x="9" y="134"/>
                    </a:cubicBezTo>
                    <a:cubicBezTo>
                      <a:pt x="8" y="134"/>
                      <a:pt x="8" y="134"/>
                      <a:pt x="8" y="134"/>
                    </a:cubicBezTo>
                    <a:cubicBezTo>
                      <a:pt x="8" y="135"/>
                      <a:pt x="8" y="135"/>
                      <a:pt x="8" y="136"/>
                    </a:cubicBezTo>
                    <a:cubicBezTo>
                      <a:pt x="10" y="141"/>
                      <a:pt x="10" y="141"/>
                      <a:pt x="10" y="141"/>
                    </a:cubicBezTo>
                    <a:cubicBezTo>
                      <a:pt x="10" y="142"/>
                      <a:pt x="11" y="142"/>
                      <a:pt x="11" y="142"/>
                    </a:cubicBezTo>
                    <a:cubicBezTo>
                      <a:pt x="11" y="142"/>
                      <a:pt x="11" y="142"/>
                      <a:pt x="12" y="142"/>
                    </a:cubicBezTo>
                    <a:cubicBezTo>
                      <a:pt x="12" y="143"/>
                      <a:pt x="12" y="143"/>
                      <a:pt x="12" y="143"/>
                    </a:cubicBezTo>
                    <a:cubicBezTo>
                      <a:pt x="7" y="145"/>
                      <a:pt x="7" y="145"/>
                      <a:pt x="7" y="145"/>
                    </a:cubicBezTo>
                    <a:cubicBezTo>
                      <a:pt x="7" y="145"/>
                      <a:pt x="7" y="145"/>
                      <a:pt x="7" y="145"/>
                    </a:cubicBezTo>
                    <a:cubicBezTo>
                      <a:pt x="8" y="145"/>
                      <a:pt x="8" y="144"/>
                      <a:pt x="8" y="144"/>
                    </a:cubicBezTo>
                    <a:cubicBezTo>
                      <a:pt x="8" y="144"/>
                      <a:pt x="8" y="143"/>
                      <a:pt x="7" y="143"/>
                    </a:cubicBezTo>
                    <a:cubicBezTo>
                      <a:pt x="2" y="132"/>
                      <a:pt x="2" y="132"/>
                      <a:pt x="2" y="132"/>
                    </a:cubicBezTo>
                    <a:cubicBezTo>
                      <a:pt x="2" y="132"/>
                      <a:pt x="2" y="131"/>
                      <a:pt x="2" y="131"/>
                    </a:cubicBezTo>
                    <a:cubicBezTo>
                      <a:pt x="1" y="131"/>
                      <a:pt x="1" y="131"/>
                      <a:pt x="1" y="131"/>
                    </a:cubicBezTo>
                    <a:cubicBezTo>
                      <a:pt x="0" y="131"/>
                      <a:pt x="0" y="131"/>
                      <a:pt x="0" y="131"/>
                    </a:cubicBezTo>
                    <a:cubicBezTo>
                      <a:pt x="4" y="129"/>
                      <a:pt x="4" y="129"/>
                      <a:pt x="4" y="129"/>
                    </a:cubicBezTo>
                    <a:close/>
                    <a:moveTo>
                      <a:pt x="19" y="127"/>
                    </a:moveTo>
                    <a:cubicBezTo>
                      <a:pt x="15" y="129"/>
                      <a:pt x="15" y="129"/>
                      <a:pt x="15" y="129"/>
                    </a:cubicBezTo>
                    <a:cubicBezTo>
                      <a:pt x="15" y="130"/>
                      <a:pt x="15" y="130"/>
                      <a:pt x="15" y="130"/>
                    </a:cubicBezTo>
                    <a:cubicBezTo>
                      <a:pt x="15" y="130"/>
                      <a:pt x="16" y="130"/>
                      <a:pt x="16" y="130"/>
                    </a:cubicBezTo>
                    <a:cubicBezTo>
                      <a:pt x="16" y="130"/>
                      <a:pt x="17" y="130"/>
                      <a:pt x="17" y="131"/>
                    </a:cubicBezTo>
                    <a:cubicBezTo>
                      <a:pt x="20" y="136"/>
                      <a:pt x="20" y="136"/>
                      <a:pt x="20" y="136"/>
                    </a:cubicBezTo>
                    <a:cubicBezTo>
                      <a:pt x="20" y="137"/>
                      <a:pt x="20" y="138"/>
                      <a:pt x="20" y="138"/>
                    </a:cubicBezTo>
                    <a:cubicBezTo>
                      <a:pt x="20" y="138"/>
                      <a:pt x="20" y="138"/>
                      <a:pt x="20" y="139"/>
                    </a:cubicBezTo>
                    <a:cubicBezTo>
                      <a:pt x="20" y="139"/>
                      <a:pt x="20" y="139"/>
                      <a:pt x="20" y="139"/>
                    </a:cubicBezTo>
                    <a:cubicBezTo>
                      <a:pt x="25" y="136"/>
                      <a:pt x="25" y="136"/>
                      <a:pt x="25" y="136"/>
                    </a:cubicBezTo>
                    <a:cubicBezTo>
                      <a:pt x="24" y="136"/>
                      <a:pt x="24" y="136"/>
                      <a:pt x="24" y="136"/>
                    </a:cubicBezTo>
                    <a:cubicBezTo>
                      <a:pt x="24" y="136"/>
                      <a:pt x="24" y="136"/>
                      <a:pt x="23" y="136"/>
                    </a:cubicBezTo>
                    <a:cubicBezTo>
                      <a:pt x="23" y="136"/>
                      <a:pt x="23" y="136"/>
                      <a:pt x="23" y="135"/>
                    </a:cubicBezTo>
                    <a:cubicBezTo>
                      <a:pt x="20" y="130"/>
                      <a:pt x="20" y="130"/>
                      <a:pt x="20" y="130"/>
                    </a:cubicBezTo>
                    <a:cubicBezTo>
                      <a:pt x="20" y="128"/>
                      <a:pt x="20" y="128"/>
                      <a:pt x="21" y="127"/>
                    </a:cubicBezTo>
                    <a:cubicBezTo>
                      <a:pt x="21" y="127"/>
                      <a:pt x="21" y="127"/>
                      <a:pt x="21" y="127"/>
                    </a:cubicBezTo>
                    <a:cubicBezTo>
                      <a:pt x="21" y="127"/>
                      <a:pt x="22" y="127"/>
                      <a:pt x="22" y="128"/>
                    </a:cubicBezTo>
                    <a:cubicBezTo>
                      <a:pt x="22" y="128"/>
                      <a:pt x="22" y="128"/>
                      <a:pt x="23" y="129"/>
                    </a:cubicBezTo>
                    <a:cubicBezTo>
                      <a:pt x="25" y="133"/>
                      <a:pt x="25" y="133"/>
                      <a:pt x="25" y="133"/>
                    </a:cubicBezTo>
                    <a:cubicBezTo>
                      <a:pt x="25" y="134"/>
                      <a:pt x="26" y="135"/>
                      <a:pt x="25" y="135"/>
                    </a:cubicBezTo>
                    <a:cubicBezTo>
                      <a:pt x="25" y="135"/>
                      <a:pt x="25" y="135"/>
                      <a:pt x="25" y="136"/>
                    </a:cubicBezTo>
                    <a:cubicBezTo>
                      <a:pt x="25" y="136"/>
                      <a:pt x="25" y="136"/>
                      <a:pt x="25" y="136"/>
                    </a:cubicBezTo>
                    <a:cubicBezTo>
                      <a:pt x="30" y="133"/>
                      <a:pt x="30" y="133"/>
                      <a:pt x="30" y="133"/>
                    </a:cubicBezTo>
                    <a:cubicBezTo>
                      <a:pt x="30" y="133"/>
                      <a:pt x="30" y="133"/>
                      <a:pt x="30" y="133"/>
                    </a:cubicBezTo>
                    <a:cubicBezTo>
                      <a:pt x="29" y="133"/>
                      <a:pt x="29" y="133"/>
                      <a:pt x="29" y="133"/>
                    </a:cubicBezTo>
                    <a:cubicBezTo>
                      <a:pt x="28" y="133"/>
                      <a:pt x="28" y="133"/>
                      <a:pt x="28" y="132"/>
                    </a:cubicBezTo>
                    <a:cubicBezTo>
                      <a:pt x="26" y="128"/>
                      <a:pt x="26" y="128"/>
                      <a:pt x="26" y="128"/>
                    </a:cubicBezTo>
                    <a:cubicBezTo>
                      <a:pt x="25" y="127"/>
                      <a:pt x="25" y="126"/>
                      <a:pt x="24" y="126"/>
                    </a:cubicBezTo>
                    <a:cubicBezTo>
                      <a:pt x="24" y="125"/>
                      <a:pt x="23" y="125"/>
                      <a:pt x="23" y="125"/>
                    </a:cubicBezTo>
                    <a:cubicBezTo>
                      <a:pt x="22" y="125"/>
                      <a:pt x="22" y="125"/>
                      <a:pt x="21" y="125"/>
                    </a:cubicBezTo>
                    <a:cubicBezTo>
                      <a:pt x="21" y="126"/>
                      <a:pt x="20" y="126"/>
                      <a:pt x="20" y="126"/>
                    </a:cubicBezTo>
                    <a:cubicBezTo>
                      <a:pt x="20" y="127"/>
                      <a:pt x="19" y="128"/>
                      <a:pt x="19" y="128"/>
                    </a:cubicBezTo>
                    <a:cubicBezTo>
                      <a:pt x="19" y="127"/>
                      <a:pt x="19" y="127"/>
                      <a:pt x="19" y="127"/>
                    </a:cubicBezTo>
                    <a:close/>
                    <a:moveTo>
                      <a:pt x="30" y="120"/>
                    </a:moveTo>
                    <a:cubicBezTo>
                      <a:pt x="31" y="119"/>
                      <a:pt x="31" y="119"/>
                      <a:pt x="32" y="119"/>
                    </a:cubicBezTo>
                    <a:cubicBezTo>
                      <a:pt x="33" y="119"/>
                      <a:pt x="34" y="119"/>
                      <a:pt x="35" y="120"/>
                    </a:cubicBezTo>
                    <a:cubicBezTo>
                      <a:pt x="36" y="120"/>
                      <a:pt x="36" y="121"/>
                      <a:pt x="37" y="122"/>
                    </a:cubicBezTo>
                    <a:cubicBezTo>
                      <a:pt x="38" y="123"/>
                      <a:pt x="38" y="124"/>
                      <a:pt x="38" y="126"/>
                    </a:cubicBezTo>
                    <a:cubicBezTo>
                      <a:pt x="38" y="127"/>
                      <a:pt x="38" y="128"/>
                      <a:pt x="36" y="129"/>
                    </a:cubicBezTo>
                    <a:cubicBezTo>
                      <a:pt x="35" y="130"/>
                      <a:pt x="34" y="131"/>
                      <a:pt x="32" y="130"/>
                    </a:cubicBezTo>
                    <a:cubicBezTo>
                      <a:pt x="31" y="130"/>
                      <a:pt x="30" y="129"/>
                      <a:pt x="29" y="128"/>
                    </a:cubicBezTo>
                    <a:cubicBezTo>
                      <a:pt x="28" y="126"/>
                      <a:pt x="28" y="125"/>
                      <a:pt x="28" y="123"/>
                    </a:cubicBezTo>
                    <a:cubicBezTo>
                      <a:pt x="28" y="122"/>
                      <a:pt x="29" y="121"/>
                      <a:pt x="30" y="120"/>
                    </a:cubicBezTo>
                    <a:close/>
                    <a:moveTo>
                      <a:pt x="30" y="121"/>
                    </a:moveTo>
                    <a:cubicBezTo>
                      <a:pt x="31" y="120"/>
                      <a:pt x="31" y="120"/>
                      <a:pt x="31" y="120"/>
                    </a:cubicBezTo>
                    <a:cubicBezTo>
                      <a:pt x="31" y="120"/>
                      <a:pt x="32" y="120"/>
                      <a:pt x="32" y="121"/>
                    </a:cubicBezTo>
                    <a:cubicBezTo>
                      <a:pt x="33" y="121"/>
                      <a:pt x="33" y="122"/>
                      <a:pt x="34" y="123"/>
                    </a:cubicBezTo>
                    <a:cubicBezTo>
                      <a:pt x="35" y="125"/>
                      <a:pt x="36" y="126"/>
                      <a:pt x="36" y="127"/>
                    </a:cubicBezTo>
                    <a:cubicBezTo>
                      <a:pt x="36" y="127"/>
                      <a:pt x="36" y="128"/>
                      <a:pt x="36" y="128"/>
                    </a:cubicBezTo>
                    <a:cubicBezTo>
                      <a:pt x="36" y="128"/>
                      <a:pt x="36" y="129"/>
                      <a:pt x="36" y="129"/>
                    </a:cubicBezTo>
                    <a:cubicBezTo>
                      <a:pt x="35" y="129"/>
                      <a:pt x="35" y="129"/>
                      <a:pt x="35" y="129"/>
                    </a:cubicBezTo>
                    <a:cubicBezTo>
                      <a:pt x="34" y="129"/>
                      <a:pt x="34" y="129"/>
                      <a:pt x="34" y="128"/>
                    </a:cubicBezTo>
                    <a:cubicBezTo>
                      <a:pt x="33" y="128"/>
                      <a:pt x="33" y="127"/>
                      <a:pt x="32" y="126"/>
                    </a:cubicBezTo>
                    <a:cubicBezTo>
                      <a:pt x="31" y="125"/>
                      <a:pt x="31" y="124"/>
                      <a:pt x="30" y="123"/>
                    </a:cubicBezTo>
                    <a:cubicBezTo>
                      <a:pt x="30" y="123"/>
                      <a:pt x="30" y="122"/>
                      <a:pt x="30" y="121"/>
                    </a:cubicBezTo>
                    <a:cubicBezTo>
                      <a:pt x="30" y="121"/>
                      <a:pt x="30" y="121"/>
                      <a:pt x="30" y="121"/>
                    </a:cubicBezTo>
                    <a:close/>
                    <a:moveTo>
                      <a:pt x="36" y="109"/>
                    </a:moveTo>
                    <a:cubicBezTo>
                      <a:pt x="33" y="112"/>
                      <a:pt x="33" y="112"/>
                      <a:pt x="33" y="112"/>
                    </a:cubicBezTo>
                    <a:cubicBezTo>
                      <a:pt x="33" y="112"/>
                      <a:pt x="33" y="112"/>
                      <a:pt x="33" y="112"/>
                    </a:cubicBezTo>
                    <a:cubicBezTo>
                      <a:pt x="33" y="112"/>
                      <a:pt x="34" y="112"/>
                      <a:pt x="34" y="112"/>
                    </a:cubicBezTo>
                    <a:cubicBezTo>
                      <a:pt x="34" y="112"/>
                      <a:pt x="35" y="112"/>
                      <a:pt x="35" y="113"/>
                    </a:cubicBezTo>
                    <a:cubicBezTo>
                      <a:pt x="42" y="122"/>
                      <a:pt x="42" y="122"/>
                      <a:pt x="42" y="122"/>
                    </a:cubicBezTo>
                    <a:cubicBezTo>
                      <a:pt x="42" y="123"/>
                      <a:pt x="42" y="123"/>
                      <a:pt x="42" y="123"/>
                    </a:cubicBezTo>
                    <a:cubicBezTo>
                      <a:pt x="42" y="124"/>
                      <a:pt x="42" y="124"/>
                      <a:pt x="42" y="124"/>
                    </a:cubicBezTo>
                    <a:cubicBezTo>
                      <a:pt x="42" y="125"/>
                      <a:pt x="42" y="125"/>
                      <a:pt x="42" y="125"/>
                    </a:cubicBezTo>
                    <a:cubicBezTo>
                      <a:pt x="47" y="121"/>
                      <a:pt x="47" y="121"/>
                      <a:pt x="47" y="121"/>
                    </a:cubicBezTo>
                    <a:cubicBezTo>
                      <a:pt x="46" y="121"/>
                      <a:pt x="46" y="121"/>
                      <a:pt x="46" y="121"/>
                    </a:cubicBezTo>
                    <a:cubicBezTo>
                      <a:pt x="46" y="121"/>
                      <a:pt x="46" y="121"/>
                      <a:pt x="45" y="121"/>
                    </a:cubicBezTo>
                    <a:cubicBezTo>
                      <a:pt x="45" y="121"/>
                      <a:pt x="45" y="121"/>
                      <a:pt x="44" y="120"/>
                    </a:cubicBezTo>
                    <a:cubicBezTo>
                      <a:pt x="36" y="109"/>
                      <a:pt x="36" y="109"/>
                      <a:pt x="36" y="109"/>
                    </a:cubicBezTo>
                    <a:close/>
                    <a:moveTo>
                      <a:pt x="44" y="107"/>
                    </a:moveTo>
                    <a:cubicBezTo>
                      <a:pt x="45" y="107"/>
                      <a:pt x="46" y="106"/>
                      <a:pt x="47" y="106"/>
                    </a:cubicBezTo>
                    <a:cubicBezTo>
                      <a:pt x="48" y="106"/>
                      <a:pt x="49" y="106"/>
                      <a:pt x="49" y="106"/>
                    </a:cubicBezTo>
                    <a:cubicBezTo>
                      <a:pt x="50" y="107"/>
                      <a:pt x="51" y="107"/>
                      <a:pt x="52" y="108"/>
                    </a:cubicBezTo>
                    <a:cubicBezTo>
                      <a:pt x="53" y="109"/>
                      <a:pt x="53" y="110"/>
                      <a:pt x="54" y="112"/>
                    </a:cubicBezTo>
                    <a:cubicBezTo>
                      <a:pt x="54" y="113"/>
                      <a:pt x="53" y="115"/>
                      <a:pt x="52" y="116"/>
                    </a:cubicBezTo>
                    <a:cubicBezTo>
                      <a:pt x="51" y="117"/>
                      <a:pt x="50" y="117"/>
                      <a:pt x="48" y="117"/>
                    </a:cubicBezTo>
                    <a:cubicBezTo>
                      <a:pt x="47" y="117"/>
                      <a:pt x="46" y="116"/>
                      <a:pt x="45" y="115"/>
                    </a:cubicBezTo>
                    <a:cubicBezTo>
                      <a:pt x="44" y="114"/>
                      <a:pt x="43" y="113"/>
                      <a:pt x="43" y="111"/>
                    </a:cubicBezTo>
                    <a:cubicBezTo>
                      <a:pt x="43" y="110"/>
                      <a:pt x="43" y="108"/>
                      <a:pt x="44" y="107"/>
                    </a:cubicBezTo>
                    <a:close/>
                    <a:moveTo>
                      <a:pt x="45" y="108"/>
                    </a:moveTo>
                    <a:cubicBezTo>
                      <a:pt x="45" y="108"/>
                      <a:pt x="45" y="108"/>
                      <a:pt x="46" y="108"/>
                    </a:cubicBezTo>
                    <a:cubicBezTo>
                      <a:pt x="46" y="107"/>
                      <a:pt x="46" y="108"/>
                      <a:pt x="47" y="108"/>
                    </a:cubicBezTo>
                    <a:cubicBezTo>
                      <a:pt x="47" y="108"/>
                      <a:pt x="48" y="109"/>
                      <a:pt x="49" y="110"/>
                    </a:cubicBezTo>
                    <a:cubicBezTo>
                      <a:pt x="50" y="111"/>
                      <a:pt x="51" y="113"/>
                      <a:pt x="52" y="113"/>
                    </a:cubicBezTo>
                    <a:cubicBezTo>
                      <a:pt x="52" y="114"/>
                      <a:pt x="52" y="114"/>
                      <a:pt x="52" y="114"/>
                    </a:cubicBezTo>
                    <a:cubicBezTo>
                      <a:pt x="52" y="115"/>
                      <a:pt x="52" y="115"/>
                      <a:pt x="52" y="115"/>
                    </a:cubicBezTo>
                    <a:cubicBezTo>
                      <a:pt x="51" y="116"/>
                      <a:pt x="51" y="116"/>
                      <a:pt x="51" y="116"/>
                    </a:cubicBezTo>
                    <a:cubicBezTo>
                      <a:pt x="50" y="116"/>
                      <a:pt x="50" y="115"/>
                      <a:pt x="49" y="115"/>
                    </a:cubicBezTo>
                    <a:cubicBezTo>
                      <a:pt x="49" y="115"/>
                      <a:pt x="48" y="114"/>
                      <a:pt x="48" y="113"/>
                    </a:cubicBezTo>
                    <a:cubicBezTo>
                      <a:pt x="47" y="112"/>
                      <a:pt x="46" y="111"/>
                      <a:pt x="45" y="111"/>
                    </a:cubicBezTo>
                    <a:cubicBezTo>
                      <a:pt x="45" y="110"/>
                      <a:pt x="45" y="109"/>
                      <a:pt x="45" y="109"/>
                    </a:cubicBezTo>
                    <a:cubicBezTo>
                      <a:pt x="45" y="109"/>
                      <a:pt x="45" y="108"/>
                      <a:pt x="45" y="108"/>
                    </a:cubicBezTo>
                    <a:close/>
                    <a:moveTo>
                      <a:pt x="54" y="97"/>
                    </a:moveTo>
                    <a:cubicBezTo>
                      <a:pt x="54" y="98"/>
                      <a:pt x="53" y="98"/>
                      <a:pt x="53" y="99"/>
                    </a:cubicBezTo>
                    <a:cubicBezTo>
                      <a:pt x="52" y="100"/>
                      <a:pt x="51" y="101"/>
                      <a:pt x="51" y="102"/>
                    </a:cubicBezTo>
                    <a:cubicBezTo>
                      <a:pt x="51" y="103"/>
                      <a:pt x="51" y="104"/>
                      <a:pt x="52" y="105"/>
                    </a:cubicBezTo>
                    <a:cubicBezTo>
                      <a:pt x="53" y="105"/>
                      <a:pt x="53" y="106"/>
                      <a:pt x="54" y="106"/>
                    </a:cubicBezTo>
                    <a:cubicBezTo>
                      <a:pt x="55" y="106"/>
                      <a:pt x="56" y="106"/>
                      <a:pt x="57" y="105"/>
                    </a:cubicBezTo>
                    <a:cubicBezTo>
                      <a:pt x="56" y="106"/>
                      <a:pt x="56" y="107"/>
                      <a:pt x="56" y="108"/>
                    </a:cubicBezTo>
                    <a:cubicBezTo>
                      <a:pt x="56" y="108"/>
                      <a:pt x="57" y="109"/>
                      <a:pt x="57" y="109"/>
                    </a:cubicBezTo>
                    <a:cubicBezTo>
                      <a:pt x="58" y="110"/>
                      <a:pt x="58" y="110"/>
                      <a:pt x="59" y="109"/>
                    </a:cubicBezTo>
                    <a:cubicBezTo>
                      <a:pt x="59" y="110"/>
                      <a:pt x="59" y="111"/>
                      <a:pt x="59" y="111"/>
                    </a:cubicBezTo>
                    <a:cubicBezTo>
                      <a:pt x="59" y="111"/>
                      <a:pt x="59" y="112"/>
                      <a:pt x="59" y="112"/>
                    </a:cubicBezTo>
                    <a:cubicBezTo>
                      <a:pt x="60" y="112"/>
                      <a:pt x="60" y="112"/>
                      <a:pt x="60" y="112"/>
                    </a:cubicBezTo>
                    <a:cubicBezTo>
                      <a:pt x="61" y="112"/>
                      <a:pt x="61" y="112"/>
                      <a:pt x="62" y="112"/>
                    </a:cubicBezTo>
                    <a:cubicBezTo>
                      <a:pt x="63" y="111"/>
                      <a:pt x="63" y="111"/>
                      <a:pt x="64" y="110"/>
                    </a:cubicBezTo>
                    <a:cubicBezTo>
                      <a:pt x="65" y="109"/>
                      <a:pt x="66" y="108"/>
                      <a:pt x="66" y="107"/>
                    </a:cubicBezTo>
                    <a:cubicBezTo>
                      <a:pt x="66" y="106"/>
                      <a:pt x="66" y="106"/>
                      <a:pt x="66" y="105"/>
                    </a:cubicBezTo>
                    <a:cubicBezTo>
                      <a:pt x="66" y="104"/>
                      <a:pt x="66" y="104"/>
                      <a:pt x="65" y="103"/>
                    </a:cubicBezTo>
                    <a:cubicBezTo>
                      <a:pt x="65" y="103"/>
                      <a:pt x="64" y="102"/>
                      <a:pt x="63" y="103"/>
                    </a:cubicBezTo>
                    <a:cubicBezTo>
                      <a:pt x="62" y="103"/>
                      <a:pt x="61" y="103"/>
                      <a:pt x="60" y="105"/>
                    </a:cubicBezTo>
                    <a:cubicBezTo>
                      <a:pt x="59" y="106"/>
                      <a:pt x="59" y="106"/>
                      <a:pt x="59" y="106"/>
                    </a:cubicBezTo>
                    <a:cubicBezTo>
                      <a:pt x="59" y="107"/>
                      <a:pt x="58" y="107"/>
                      <a:pt x="58" y="107"/>
                    </a:cubicBezTo>
                    <a:cubicBezTo>
                      <a:pt x="58" y="107"/>
                      <a:pt x="58" y="107"/>
                      <a:pt x="57" y="106"/>
                    </a:cubicBezTo>
                    <a:cubicBezTo>
                      <a:pt x="57" y="106"/>
                      <a:pt x="57" y="106"/>
                      <a:pt x="57" y="106"/>
                    </a:cubicBezTo>
                    <a:cubicBezTo>
                      <a:pt x="57" y="105"/>
                      <a:pt x="57" y="105"/>
                      <a:pt x="57" y="105"/>
                    </a:cubicBezTo>
                    <a:cubicBezTo>
                      <a:pt x="58" y="104"/>
                      <a:pt x="58" y="104"/>
                      <a:pt x="58" y="104"/>
                    </a:cubicBezTo>
                    <a:cubicBezTo>
                      <a:pt x="59" y="103"/>
                      <a:pt x="59" y="103"/>
                      <a:pt x="59" y="102"/>
                    </a:cubicBezTo>
                    <a:cubicBezTo>
                      <a:pt x="60" y="101"/>
                      <a:pt x="60" y="100"/>
                      <a:pt x="60" y="100"/>
                    </a:cubicBezTo>
                    <a:cubicBezTo>
                      <a:pt x="60" y="99"/>
                      <a:pt x="59" y="98"/>
                      <a:pt x="59" y="98"/>
                    </a:cubicBezTo>
                    <a:cubicBezTo>
                      <a:pt x="58" y="98"/>
                      <a:pt x="58" y="97"/>
                      <a:pt x="58" y="97"/>
                    </a:cubicBezTo>
                    <a:cubicBezTo>
                      <a:pt x="57" y="97"/>
                      <a:pt x="57" y="97"/>
                      <a:pt x="56" y="97"/>
                    </a:cubicBezTo>
                    <a:cubicBezTo>
                      <a:pt x="58" y="95"/>
                      <a:pt x="58" y="95"/>
                      <a:pt x="58" y="95"/>
                    </a:cubicBezTo>
                    <a:cubicBezTo>
                      <a:pt x="57" y="95"/>
                      <a:pt x="57" y="95"/>
                      <a:pt x="57" y="95"/>
                    </a:cubicBezTo>
                    <a:cubicBezTo>
                      <a:pt x="54" y="97"/>
                      <a:pt x="54" y="97"/>
                      <a:pt x="54" y="97"/>
                    </a:cubicBezTo>
                    <a:close/>
                    <a:moveTo>
                      <a:pt x="53" y="99"/>
                    </a:moveTo>
                    <a:cubicBezTo>
                      <a:pt x="53" y="99"/>
                      <a:pt x="54" y="98"/>
                      <a:pt x="54" y="99"/>
                    </a:cubicBezTo>
                    <a:cubicBezTo>
                      <a:pt x="55" y="99"/>
                      <a:pt x="56" y="99"/>
                      <a:pt x="57" y="100"/>
                    </a:cubicBezTo>
                    <a:cubicBezTo>
                      <a:pt x="57" y="101"/>
                      <a:pt x="58" y="102"/>
                      <a:pt x="58" y="102"/>
                    </a:cubicBezTo>
                    <a:cubicBezTo>
                      <a:pt x="58" y="103"/>
                      <a:pt x="58" y="103"/>
                      <a:pt x="58" y="104"/>
                    </a:cubicBezTo>
                    <a:cubicBezTo>
                      <a:pt x="57" y="104"/>
                      <a:pt x="57" y="104"/>
                      <a:pt x="57" y="104"/>
                    </a:cubicBezTo>
                    <a:cubicBezTo>
                      <a:pt x="56" y="104"/>
                      <a:pt x="55" y="103"/>
                      <a:pt x="55" y="103"/>
                    </a:cubicBezTo>
                    <a:cubicBezTo>
                      <a:pt x="54" y="102"/>
                      <a:pt x="53" y="101"/>
                      <a:pt x="53" y="100"/>
                    </a:cubicBezTo>
                    <a:cubicBezTo>
                      <a:pt x="53" y="100"/>
                      <a:pt x="53" y="99"/>
                      <a:pt x="53" y="99"/>
                    </a:cubicBezTo>
                    <a:close/>
                    <a:moveTo>
                      <a:pt x="61" y="108"/>
                    </a:moveTo>
                    <a:cubicBezTo>
                      <a:pt x="62" y="107"/>
                      <a:pt x="63" y="106"/>
                      <a:pt x="63" y="106"/>
                    </a:cubicBezTo>
                    <a:cubicBezTo>
                      <a:pt x="64" y="105"/>
                      <a:pt x="64" y="105"/>
                      <a:pt x="64" y="105"/>
                    </a:cubicBezTo>
                    <a:cubicBezTo>
                      <a:pt x="65" y="105"/>
                      <a:pt x="65" y="105"/>
                      <a:pt x="65" y="105"/>
                    </a:cubicBezTo>
                    <a:cubicBezTo>
                      <a:pt x="65" y="106"/>
                      <a:pt x="65" y="106"/>
                      <a:pt x="65" y="107"/>
                    </a:cubicBezTo>
                    <a:cubicBezTo>
                      <a:pt x="65" y="108"/>
                      <a:pt x="64" y="108"/>
                      <a:pt x="64" y="109"/>
                    </a:cubicBezTo>
                    <a:cubicBezTo>
                      <a:pt x="63" y="110"/>
                      <a:pt x="62" y="111"/>
                      <a:pt x="62" y="111"/>
                    </a:cubicBezTo>
                    <a:cubicBezTo>
                      <a:pt x="61" y="111"/>
                      <a:pt x="61" y="111"/>
                      <a:pt x="60" y="110"/>
                    </a:cubicBezTo>
                    <a:cubicBezTo>
                      <a:pt x="60" y="110"/>
                      <a:pt x="60" y="110"/>
                      <a:pt x="60" y="109"/>
                    </a:cubicBezTo>
                    <a:cubicBezTo>
                      <a:pt x="60" y="109"/>
                      <a:pt x="61" y="109"/>
                      <a:pt x="61" y="108"/>
                    </a:cubicBezTo>
                    <a:close/>
                    <a:moveTo>
                      <a:pt x="69" y="96"/>
                    </a:moveTo>
                    <a:cubicBezTo>
                      <a:pt x="61" y="94"/>
                      <a:pt x="61" y="94"/>
                      <a:pt x="61" y="94"/>
                    </a:cubicBezTo>
                    <a:cubicBezTo>
                      <a:pt x="60" y="94"/>
                      <a:pt x="59" y="93"/>
                      <a:pt x="58" y="93"/>
                    </a:cubicBezTo>
                    <a:cubicBezTo>
                      <a:pt x="58" y="93"/>
                      <a:pt x="58" y="94"/>
                      <a:pt x="57" y="94"/>
                    </a:cubicBezTo>
                    <a:cubicBezTo>
                      <a:pt x="57" y="93"/>
                      <a:pt x="57" y="93"/>
                      <a:pt x="57" y="93"/>
                    </a:cubicBezTo>
                    <a:cubicBezTo>
                      <a:pt x="61" y="89"/>
                      <a:pt x="61" y="89"/>
                      <a:pt x="61" y="89"/>
                    </a:cubicBezTo>
                    <a:cubicBezTo>
                      <a:pt x="61" y="89"/>
                      <a:pt x="61" y="89"/>
                      <a:pt x="61" y="89"/>
                    </a:cubicBezTo>
                    <a:cubicBezTo>
                      <a:pt x="61" y="89"/>
                      <a:pt x="61" y="90"/>
                      <a:pt x="61" y="90"/>
                    </a:cubicBezTo>
                    <a:cubicBezTo>
                      <a:pt x="61" y="90"/>
                      <a:pt x="61" y="90"/>
                      <a:pt x="61" y="90"/>
                    </a:cubicBezTo>
                    <a:cubicBezTo>
                      <a:pt x="61" y="91"/>
                      <a:pt x="62" y="91"/>
                      <a:pt x="62" y="91"/>
                    </a:cubicBezTo>
                    <a:cubicBezTo>
                      <a:pt x="67" y="92"/>
                      <a:pt x="67" y="92"/>
                      <a:pt x="67" y="92"/>
                    </a:cubicBezTo>
                    <a:cubicBezTo>
                      <a:pt x="65" y="89"/>
                      <a:pt x="65" y="89"/>
                      <a:pt x="65" y="89"/>
                    </a:cubicBezTo>
                    <a:cubicBezTo>
                      <a:pt x="64" y="88"/>
                      <a:pt x="64" y="87"/>
                      <a:pt x="64" y="87"/>
                    </a:cubicBezTo>
                    <a:cubicBezTo>
                      <a:pt x="63" y="87"/>
                      <a:pt x="63" y="87"/>
                      <a:pt x="63" y="87"/>
                    </a:cubicBezTo>
                    <a:cubicBezTo>
                      <a:pt x="63" y="87"/>
                      <a:pt x="62" y="87"/>
                      <a:pt x="62" y="87"/>
                    </a:cubicBezTo>
                    <a:cubicBezTo>
                      <a:pt x="62" y="87"/>
                      <a:pt x="62" y="87"/>
                      <a:pt x="62" y="87"/>
                    </a:cubicBezTo>
                    <a:cubicBezTo>
                      <a:pt x="64" y="84"/>
                      <a:pt x="64" y="84"/>
                      <a:pt x="64" y="84"/>
                    </a:cubicBezTo>
                    <a:cubicBezTo>
                      <a:pt x="64" y="85"/>
                      <a:pt x="64" y="85"/>
                      <a:pt x="64" y="85"/>
                    </a:cubicBezTo>
                    <a:cubicBezTo>
                      <a:pt x="64" y="85"/>
                      <a:pt x="64" y="85"/>
                      <a:pt x="64" y="86"/>
                    </a:cubicBezTo>
                    <a:cubicBezTo>
                      <a:pt x="64" y="86"/>
                      <a:pt x="65" y="87"/>
                      <a:pt x="65" y="88"/>
                    </a:cubicBezTo>
                    <a:cubicBezTo>
                      <a:pt x="69" y="96"/>
                      <a:pt x="69" y="96"/>
                      <a:pt x="69" y="96"/>
                    </a:cubicBezTo>
                    <a:cubicBezTo>
                      <a:pt x="70" y="98"/>
                      <a:pt x="71" y="99"/>
                      <a:pt x="71" y="99"/>
                    </a:cubicBezTo>
                    <a:cubicBezTo>
                      <a:pt x="71" y="100"/>
                      <a:pt x="71" y="101"/>
                      <a:pt x="71" y="102"/>
                    </a:cubicBezTo>
                    <a:cubicBezTo>
                      <a:pt x="70" y="102"/>
                      <a:pt x="70" y="102"/>
                      <a:pt x="69" y="103"/>
                    </a:cubicBezTo>
                    <a:cubicBezTo>
                      <a:pt x="69" y="103"/>
                      <a:pt x="68" y="102"/>
                      <a:pt x="68" y="102"/>
                    </a:cubicBezTo>
                    <a:cubicBezTo>
                      <a:pt x="68" y="102"/>
                      <a:pt x="67" y="102"/>
                      <a:pt x="67" y="101"/>
                    </a:cubicBezTo>
                    <a:cubicBezTo>
                      <a:pt x="67" y="101"/>
                      <a:pt x="67" y="100"/>
                      <a:pt x="68" y="100"/>
                    </a:cubicBezTo>
                    <a:cubicBezTo>
                      <a:pt x="68" y="100"/>
                      <a:pt x="68" y="100"/>
                      <a:pt x="69" y="100"/>
                    </a:cubicBezTo>
                    <a:cubicBezTo>
                      <a:pt x="69" y="99"/>
                      <a:pt x="69" y="100"/>
                      <a:pt x="70" y="100"/>
                    </a:cubicBezTo>
                    <a:cubicBezTo>
                      <a:pt x="70" y="100"/>
                      <a:pt x="70" y="100"/>
                      <a:pt x="70" y="100"/>
                    </a:cubicBezTo>
                    <a:cubicBezTo>
                      <a:pt x="70" y="100"/>
                      <a:pt x="70" y="100"/>
                      <a:pt x="70" y="100"/>
                    </a:cubicBezTo>
                    <a:cubicBezTo>
                      <a:pt x="70" y="100"/>
                      <a:pt x="71" y="100"/>
                      <a:pt x="70" y="99"/>
                    </a:cubicBezTo>
                    <a:cubicBezTo>
                      <a:pt x="70" y="99"/>
                      <a:pt x="70" y="98"/>
                      <a:pt x="69" y="97"/>
                    </a:cubicBezTo>
                    <a:cubicBezTo>
                      <a:pt x="69" y="96"/>
                      <a:pt x="69" y="96"/>
                      <a:pt x="69" y="96"/>
                    </a:cubicBezTo>
                    <a:close/>
                    <a:moveTo>
                      <a:pt x="69" y="75"/>
                    </a:moveTo>
                    <a:cubicBezTo>
                      <a:pt x="70" y="74"/>
                      <a:pt x="70" y="74"/>
                      <a:pt x="71" y="73"/>
                    </a:cubicBezTo>
                    <a:cubicBezTo>
                      <a:pt x="72" y="73"/>
                      <a:pt x="73" y="73"/>
                      <a:pt x="74" y="73"/>
                    </a:cubicBezTo>
                    <a:cubicBezTo>
                      <a:pt x="75" y="73"/>
                      <a:pt x="76" y="73"/>
                      <a:pt x="77" y="74"/>
                    </a:cubicBezTo>
                    <a:cubicBezTo>
                      <a:pt x="78" y="74"/>
                      <a:pt x="79" y="75"/>
                      <a:pt x="79" y="77"/>
                    </a:cubicBezTo>
                    <a:cubicBezTo>
                      <a:pt x="80" y="78"/>
                      <a:pt x="80" y="80"/>
                      <a:pt x="79" y="81"/>
                    </a:cubicBezTo>
                    <a:cubicBezTo>
                      <a:pt x="78" y="83"/>
                      <a:pt x="77" y="83"/>
                      <a:pt x="76" y="84"/>
                    </a:cubicBezTo>
                    <a:cubicBezTo>
                      <a:pt x="74" y="84"/>
                      <a:pt x="73" y="83"/>
                      <a:pt x="72" y="83"/>
                    </a:cubicBezTo>
                    <a:cubicBezTo>
                      <a:pt x="70" y="82"/>
                      <a:pt x="69" y="81"/>
                      <a:pt x="69" y="79"/>
                    </a:cubicBezTo>
                    <a:cubicBezTo>
                      <a:pt x="68" y="78"/>
                      <a:pt x="68" y="77"/>
                      <a:pt x="69" y="75"/>
                    </a:cubicBezTo>
                    <a:close/>
                    <a:moveTo>
                      <a:pt x="70" y="76"/>
                    </a:moveTo>
                    <a:cubicBezTo>
                      <a:pt x="70" y="76"/>
                      <a:pt x="70" y="76"/>
                      <a:pt x="70" y="77"/>
                    </a:cubicBezTo>
                    <a:cubicBezTo>
                      <a:pt x="70" y="77"/>
                      <a:pt x="70" y="78"/>
                      <a:pt x="71" y="78"/>
                    </a:cubicBezTo>
                    <a:cubicBezTo>
                      <a:pt x="72" y="79"/>
                      <a:pt x="73" y="79"/>
                      <a:pt x="74" y="80"/>
                    </a:cubicBezTo>
                    <a:cubicBezTo>
                      <a:pt x="75" y="81"/>
                      <a:pt x="75" y="81"/>
                      <a:pt x="76" y="81"/>
                    </a:cubicBezTo>
                    <a:cubicBezTo>
                      <a:pt x="77" y="81"/>
                      <a:pt x="77" y="81"/>
                      <a:pt x="77" y="81"/>
                    </a:cubicBezTo>
                    <a:cubicBezTo>
                      <a:pt x="78" y="81"/>
                      <a:pt x="78" y="81"/>
                      <a:pt x="78" y="81"/>
                    </a:cubicBezTo>
                    <a:cubicBezTo>
                      <a:pt x="78" y="80"/>
                      <a:pt x="78" y="80"/>
                      <a:pt x="78" y="80"/>
                    </a:cubicBezTo>
                    <a:cubicBezTo>
                      <a:pt x="78" y="79"/>
                      <a:pt x="78" y="79"/>
                      <a:pt x="78" y="79"/>
                    </a:cubicBezTo>
                    <a:cubicBezTo>
                      <a:pt x="77" y="78"/>
                      <a:pt x="76" y="77"/>
                      <a:pt x="74" y="76"/>
                    </a:cubicBezTo>
                    <a:cubicBezTo>
                      <a:pt x="73" y="76"/>
                      <a:pt x="72" y="75"/>
                      <a:pt x="72" y="75"/>
                    </a:cubicBezTo>
                    <a:cubicBezTo>
                      <a:pt x="71" y="75"/>
                      <a:pt x="71" y="75"/>
                      <a:pt x="70" y="75"/>
                    </a:cubicBezTo>
                    <a:cubicBezTo>
                      <a:pt x="70" y="75"/>
                      <a:pt x="70" y="75"/>
                      <a:pt x="70" y="76"/>
                    </a:cubicBezTo>
                    <a:close/>
                    <a:moveTo>
                      <a:pt x="76" y="65"/>
                    </a:moveTo>
                    <a:cubicBezTo>
                      <a:pt x="77" y="63"/>
                      <a:pt x="77" y="63"/>
                      <a:pt x="77" y="63"/>
                    </a:cubicBezTo>
                    <a:cubicBezTo>
                      <a:pt x="76" y="63"/>
                      <a:pt x="76" y="63"/>
                      <a:pt x="76" y="63"/>
                    </a:cubicBezTo>
                    <a:cubicBezTo>
                      <a:pt x="75" y="64"/>
                      <a:pt x="75" y="64"/>
                      <a:pt x="75" y="64"/>
                    </a:cubicBezTo>
                    <a:cubicBezTo>
                      <a:pt x="74" y="64"/>
                      <a:pt x="74" y="64"/>
                      <a:pt x="74" y="64"/>
                    </a:cubicBezTo>
                    <a:cubicBezTo>
                      <a:pt x="72" y="63"/>
                      <a:pt x="72" y="63"/>
                      <a:pt x="72" y="63"/>
                    </a:cubicBezTo>
                    <a:cubicBezTo>
                      <a:pt x="72" y="63"/>
                      <a:pt x="72" y="62"/>
                      <a:pt x="72" y="62"/>
                    </a:cubicBezTo>
                    <a:cubicBezTo>
                      <a:pt x="71" y="62"/>
                      <a:pt x="71" y="62"/>
                      <a:pt x="72" y="61"/>
                    </a:cubicBezTo>
                    <a:cubicBezTo>
                      <a:pt x="72" y="61"/>
                      <a:pt x="72" y="61"/>
                      <a:pt x="72" y="61"/>
                    </a:cubicBezTo>
                    <a:cubicBezTo>
                      <a:pt x="72" y="61"/>
                      <a:pt x="72" y="61"/>
                      <a:pt x="72" y="61"/>
                    </a:cubicBezTo>
                    <a:cubicBezTo>
                      <a:pt x="72" y="61"/>
                      <a:pt x="73" y="61"/>
                      <a:pt x="73" y="61"/>
                    </a:cubicBezTo>
                    <a:cubicBezTo>
                      <a:pt x="73" y="62"/>
                      <a:pt x="73" y="62"/>
                      <a:pt x="73" y="62"/>
                    </a:cubicBezTo>
                    <a:cubicBezTo>
                      <a:pt x="73" y="62"/>
                      <a:pt x="73" y="62"/>
                      <a:pt x="74" y="62"/>
                    </a:cubicBezTo>
                    <a:cubicBezTo>
                      <a:pt x="74" y="62"/>
                      <a:pt x="74" y="61"/>
                      <a:pt x="74" y="61"/>
                    </a:cubicBezTo>
                    <a:cubicBezTo>
                      <a:pt x="75" y="61"/>
                      <a:pt x="75" y="60"/>
                      <a:pt x="75" y="60"/>
                    </a:cubicBezTo>
                    <a:cubicBezTo>
                      <a:pt x="75" y="59"/>
                      <a:pt x="74" y="59"/>
                      <a:pt x="74" y="59"/>
                    </a:cubicBezTo>
                    <a:cubicBezTo>
                      <a:pt x="74" y="59"/>
                      <a:pt x="73" y="59"/>
                      <a:pt x="73" y="59"/>
                    </a:cubicBezTo>
                    <a:cubicBezTo>
                      <a:pt x="72" y="59"/>
                      <a:pt x="72" y="60"/>
                      <a:pt x="71" y="61"/>
                    </a:cubicBezTo>
                    <a:cubicBezTo>
                      <a:pt x="71" y="62"/>
                      <a:pt x="70" y="63"/>
                      <a:pt x="71" y="64"/>
                    </a:cubicBezTo>
                    <a:cubicBezTo>
                      <a:pt x="71" y="65"/>
                      <a:pt x="72" y="66"/>
                      <a:pt x="73" y="67"/>
                    </a:cubicBezTo>
                    <a:cubicBezTo>
                      <a:pt x="73" y="67"/>
                      <a:pt x="73" y="67"/>
                      <a:pt x="73" y="67"/>
                    </a:cubicBezTo>
                    <a:cubicBezTo>
                      <a:pt x="74" y="67"/>
                      <a:pt x="74" y="67"/>
                      <a:pt x="74" y="67"/>
                    </a:cubicBezTo>
                    <a:cubicBezTo>
                      <a:pt x="73" y="69"/>
                      <a:pt x="73" y="69"/>
                      <a:pt x="73" y="69"/>
                    </a:cubicBezTo>
                    <a:cubicBezTo>
                      <a:pt x="74" y="69"/>
                      <a:pt x="74" y="69"/>
                      <a:pt x="74" y="69"/>
                    </a:cubicBezTo>
                    <a:cubicBezTo>
                      <a:pt x="75" y="68"/>
                      <a:pt x="75" y="68"/>
                      <a:pt x="75" y="68"/>
                    </a:cubicBezTo>
                    <a:cubicBezTo>
                      <a:pt x="81" y="71"/>
                      <a:pt x="81" y="71"/>
                      <a:pt x="81" y="71"/>
                    </a:cubicBezTo>
                    <a:cubicBezTo>
                      <a:pt x="82" y="72"/>
                      <a:pt x="82" y="72"/>
                      <a:pt x="82" y="72"/>
                    </a:cubicBezTo>
                    <a:cubicBezTo>
                      <a:pt x="82" y="72"/>
                      <a:pt x="82" y="72"/>
                      <a:pt x="82" y="73"/>
                    </a:cubicBezTo>
                    <a:cubicBezTo>
                      <a:pt x="82" y="73"/>
                      <a:pt x="82" y="73"/>
                      <a:pt x="82" y="74"/>
                    </a:cubicBezTo>
                    <a:cubicBezTo>
                      <a:pt x="82" y="74"/>
                      <a:pt x="82" y="74"/>
                      <a:pt x="82" y="74"/>
                    </a:cubicBezTo>
                    <a:cubicBezTo>
                      <a:pt x="85" y="68"/>
                      <a:pt x="85" y="68"/>
                      <a:pt x="85" y="68"/>
                    </a:cubicBezTo>
                    <a:cubicBezTo>
                      <a:pt x="85" y="68"/>
                      <a:pt x="85" y="68"/>
                      <a:pt x="85" y="68"/>
                    </a:cubicBezTo>
                    <a:cubicBezTo>
                      <a:pt x="85" y="68"/>
                      <a:pt x="84" y="69"/>
                      <a:pt x="84" y="69"/>
                    </a:cubicBezTo>
                    <a:cubicBezTo>
                      <a:pt x="84" y="69"/>
                      <a:pt x="83" y="69"/>
                      <a:pt x="83" y="68"/>
                    </a:cubicBezTo>
                    <a:cubicBezTo>
                      <a:pt x="76" y="65"/>
                      <a:pt x="76" y="65"/>
                      <a:pt x="76" y="65"/>
                    </a:cubicBezTo>
                    <a:close/>
                    <a:moveTo>
                      <a:pt x="79" y="41"/>
                    </a:moveTo>
                    <a:cubicBezTo>
                      <a:pt x="84" y="43"/>
                      <a:pt x="84" y="43"/>
                      <a:pt x="84" y="43"/>
                    </a:cubicBezTo>
                    <a:cubicBezTo>
                      <a:pt x="84" y="43"/>
                      <a:pt x="84" y="43"/>
                      <a:pt x="84" y="43"/>
                    </a:cubicBezTo>
                    <a:cubicBezTo>
                      <a:pt x="83" y="43"/>
                      <a:pt x="81" y="43"/>
                      <a:pt x="80" y="44"/>
                    </a:cubicBezTo>
                    <a:cubicBezTo>
                      <a:pt x="79" y="44"/>
                      <a:pt x="79" y="45"/>
                      <a:pt x="78" y="46"/>
                    </a:cubicBezTo>
                    <a:cubicBezTo>
                      <a:pt x="78" y="47"/>
                      <a:pt x="78" y="48"/>
                      <a:pt x="78" y="49"/>
                    </a:cubicBezTo>
                    <a:cubicBezTo>
                      <a:pt x="78" y="50"/>
                      <a:pt x="79" y="51"/>
                      <a:pt x="79" y="52"/>
                    </a:cubicBezTo>
                    <a:cubicBezTo>
                      <a:pt x="80" y="53"/>
                      <a:pt x="81" y="53"/>
                      <a:pt x="83" y="54"/>
                    </a:cubicBezTo>
                    <a:cubicBezTo>
                      <a:pt x="84" y="54"/>
                      <a:pt x="85" y="55"/>
                      <a:pt x="86" y="55"/>
                    </a:cubicBezTo>
                    <a:cubicBezTo>
                      <a:pt x="87" y="55"/>
                      <a:pt x="88" y="55"/>
                      <a:pt x="89" y="54"/>
                    </a:cubicBezTo>
                    <a:cubicBezTo>
                      <a:pt x="90" y="54"/>
                      <a:pt x="91" y="53"/>
                      <a:pt x="91" y="52"/>
                    </a:cubicBezTo>
                    <a:cubicBezTo>
                      <a:pt x="91" y="51"/>
                      <a:pt x="92" y="50"/>
                      <a:pt x="91" y="49"/>
                    </a:cubicBezTo>
                    <a:cubicBezTo>
                      <a:pt x="91" y="48"/>
                      <a:pt x="91" y="47"/>
                      <a:pt x="90" y="46"/>
                    </a:cubicBezTo>
                    <a:cubicBezTo>
                      <a:pt x="92" y="46"/>
                      <a:pt x="92" y="46"/>
                      <a:pt x="92" y="46"/>
                    </a:cubicBezTo>
                    <a:cubicBezTo>
                      <a:pt x="92" y="47"/>
                      <a:pt x="92" y="49"/>
                      <a:pt x="92" y="50"/>
                    </a:cubicBezTo>
                    <a:cubicBezTo>
                      <a:pt x="92" y="51"/>
                      <a:pt x="92" y="52"/>
                      <a:pt x="92" y="53"/>
                    </a:cubicBezTo>
                    <a:cubicBezTo>
                      <a:pt x="91" y="55"/>
                      <a:pt x="90" y="56"/>
                      <a:pt x="89" y="57"/>
                    </a:cubicBezTo>
                    <a:cubicBezTo>
                      <a:pt x="88" y="58"/>
                      <a:pt x="87" y="58"/>
                      <a:pt x="86" y="59"/>
                    </a:cubicBezTo>
                    <a:cubicBezTo>
                      <a:pt x="84" y="59"/>
                      <a:pt x="83" y="59"/>
                      <a:pt x="82" y="58"/>
                    </a:cubicBezTo>
                    <a:cubicBezTo>
                      <a:pt x="80" y="58"/>
                      <a:pt x="79" y="57"/>
                      <a:pt x="78" y="55"/>
                    </a:cubicBezTo>
                    <a:cubicBezTo>
                      <a:pt x="77" y="54"/>
                      <a:pt x="77" y="53"/>
                      <a:pt x="76" y="51"/>
                    </a:cubicBezTo>
                    <a:cubicBezTo>
                      <a:pt x="76" y="50"/>
                      <a:pt x="76" y="48"/>
                      <a:pt x="77" y="47"/>
                    </a:cubicBezTo>
                    <a:cubicBezTo>
                      <a:pt x="77" y="46"/>
                      <a:pt x="78" y="45"/>
                      <a:pt x="79" y="44"/>
                    </a:cubicBezTo>
                    <a:cubicBezTo>
                      <a:pt x="79" y="43"/>
                      <a:pt x="80" y="43"/>
                      <a:pt x="80" y="42"/>
                    </a:cubicBezTo>
                    <a:cubicBezTo>
                      <a:pt x="80" y="42"/>
                      <a:pt x="80" y="42"/>
                      <a:pt x="80" y="42"/>
                    </a:cubicBezTo>
                    <a:cubicBezTo>
                      <a:pt x="80" y="42"/>
                      <a:pt x="79" y="41"/>
                      <a:pt x="79" y="41"/>
                    </a:cubicBezTo>
                    <a:cubicBezTo>
                      <a:pt x="79" y="41"/>
                      <a:pt x="79" y="41"/>
                      <a:pt x="79" y="41"/>
                    </a:cubicBezTo>
                    <a:close/>
                    <a:moveTo>
                      <a:pt x="82" y="36"/>
                    </a:moveTo>
                    <a:cubicBezTo>
                      <a:pt x="80" y="40"/>
                      <a:pt x="80" y="40"/>
                      <a:pt x="80" y="40"/>
                    </a:cubicBezTo>
                    <a:cubicBezTo>
                      <a:pt x="81" y="40"/>
                      <a:pt x="81" y="40"/>
                      <a:pt x="81" y="40"/>
                    </a:cubicBezTo>
                    <a:cubicBezTo>
                      <a:pt x="81" y="40"/>
                      <a:pt x="81" y="40"/>
                      <a:pt x="82" y="40"/>
                    </a:cubicBezTo>
                    <a:cubicBezTo>
                      <a:pt x="82" y="40"/>
                      <a:pt x="82" y="40"/>
                      <a:pt x="83" y="40"/>
                    </a:cubicBezTo>
                    <a:cubicBezTo>
                      <a:pt x="93" y="43"/>
                      <a:pt x="93" y="43"/>
                      <a:pt x="93" y="43"/>
                    </a:cubicBezTo>
                    <a:cubicBezTo>
                      <a:pt x="94" y="43"/>
                      <a:pt x="94" y="43"/>
                      <a:pt x="95" y="44"/>
                    </a:cubicBezTo>
                    <a:cubicBezTo>
                      <a:pt x="95" y="44"/>
                      <a:pt x="95" y="44"/>
                      <a:pt x="95" y="45"/>
                    </a:cubicBezTo>
                    <a:cubicBezTo>
                      <a:pt x="95" y="45"/>
                      <a:pt x="95" y="45"/>
                      <a:pt x="95" y="45"/>
                    </a:cubicBezTo>
                    <a:cubicBezTo>
                      <a:pt x="97" y="39"/>
                      <a:pt x="97" y="39"/>
                      <a:pt x="97" y="39"/>
                    </a:cubicBezTo>
                    <a:cubicBezTo>
                      <a:pt x="96" y="39"/>
                      <a:pt x="96" y="39"/>
                      <a:pt x="96" y="39"/>
                    </a:cubicBezTo>
                    <a:cubicBezTo>
                      <a:pt x="96" y="40"/>
                      <a:pt x="96" y="40"/>
                      <a:pt x="96" y="40"/>
                    </a:cubicBezTo>
                    <a:cubicBezTo>
                      <a:pt x="95" y="40"/>
                      <a:pt x="95" y="40"/>
                      <a:pt x="94" y="40"/>
                    </a:cubicBezTo>
                    <a:cubicBezTo>
                      <a:pt x="89" y="38"/>
                      <a:pt x="89" y="38"/>
                      <a:pt x="89" y="38"/>
                    </a:cubicBezTo>
                    <a:cubicBezTo>
                      <a:pt x="88" y="38"/>
                      <a:pt x="88" y="37"/>
                      <a:pt x="88" y="37"/>
                    </a:cubicBezTo>
                    <a:cubicBezTo>
                      <a:pt x="88" y="37"/>
                      <a:pt x="88" y="36"/>
                      <a:pt x="88" y="36"/>
                    </a:cubicBezTo>
                    <a:cubicBezTo>
                      <a:pt x="88" y="36"/>
                      <a:pt x="88" y="36"/>
                      <a:pt x="88" y="35"/>
                    </a:cubicBezTo>
                    <a:cubicBezTo>
                      <a:pt x="88" y="35"/>
                      <a:pt x="89" y="35"/>
                      <a:pt x="89" y="35"/>
                    </a:cubicBezTo>
                    <a:cubicBezTo>
                      <a:pt x="89" y="35"/>
                      <a:pt x="90" y="35"/>
                      <a:pt x="90" y="36"/>
                    </a:cubicBezTo>
                    <a:cubicBezTo>
                      <a:pt x="95" y="37"/>
                      <a:pt x="95" y="37"/>
                      <a:pt x="95" y="37"/>
                    </a:cubicBezTo>
                    <a:cubicBezTo>
                      <a:pt x="96" y="37"/>
                      <a:pt x="96" y="37"/>
                      <a:pt x="96" y="38"/>
                    </a:cubicBezTo>
                    <a:cubicBezTo>
                      <a:pt x="96" y="38"/>
                      <a:pt x="96" y="38"/>
                      <a:pt x="96" y="39"/>
                    </a:cubicBezTo>
                    <a:cubicBezTo>
                      <a:pt x="97" y="39"/>
                      <a:pt x="97" y="39"/>
                      <a:pt x="97" y="39"/>
                    </a:cubicBezTo>
                    <a:cubicBezTo>
                      <a:pt x="98" y="33"/>
                      <a:pt x="98" y="33"/>
                      <a:pt x="98" y="33"/>
                    </a:cubicBezTo>
                    <a:cubicBezTo>
                      <a:pt x="98" y="33"/>
                      <a:pt x="98" y="33"/>
                      <a:pt x="98" y="33"/>
                    </a:cubicBezTo>
                    <a:cubicBezTo>
                      <a:pt x="98" y="34"/>
                      <a:pt x="98" y="34"/>
                      <a:pt x="97" y="34"/>
                    </a:cubicBezTo>
                    <a:cubicBezTo>
                      <a:pt x="97" y="34"/>
                      <a:pt x="97" y="34"/>
                      <a:pt x="96" y="34"/>
                    </a:cubicBezTo>
                    <a:cubicBezTo>
                      <a:pt x="92" y="33"/>
                      <a:pt x="92" y="33"/>
                      <a:pt x="92" y="33"/>
                    </a:cubicBezTo>
                    <a:cubicBezTo>
                      <a:pt x="91" y="32"/>
                      <a:pt x="90" y="32"/>
                      <a:pt x="89" y="32"/>
                    </a:cubicBezTo>
                    <a:cubicBezTo>
                      <a:pt x="89" y="32"/>
                      <a:pt x="88" y="32"/>
                      <a:pt x="88" y="33"/>
                    </a:cubicBezTo>
                    <a:cubicBezTo>
                      <a:pt x="87" y="33"/>
                      <a:pt x="87" y="34"/>
                      <a:pt x="87" y="34"/>
                    </a:cubicBezTo>
                    <a:cubicBezTo>
                      <a:pt x="87" y="35"/>
                      <a:pt x="87" y="35"/>
                      <a:pt x="87" y="36"/>
                    </a:cubicBezTo>
                    <a:cubicBezTo>
                      <a:pt x="87" y="36"/>
                      <a:pt x="87" y="37"/>
                      <a:pt x="88" y="38"/>
                    </a:cubicBezTo>
                    <a:cubicBezTo>
                      <a:pt x="82" y="36"/>
                      <a:pt x="82" y="36"/>
                      <a:pt x="82" y="36"/>
                    </a:cubicBezTo>
                    <a:close/>
                    <a:moveTo>
                      <a:pt x="85" y="26"/>
                    </a:moveTo>
                    <a:cubicBezTo>
                      <a:pt x="85" y="26"/>
                      <a:pt x="85" y="25"/>
                      <a:pt x="86" y="25"/>
                    </a:cubicBezTo>
                    <a:cubicBezTo>
                      <a:pt x="86" y="25"/>
                      <a:pt x="87" y="25"/>
                      <a:pt x="87" y="25"/>
                    </a:cubicBezTo>
                    <a:cubicBezTo>
                      <a:pt x="88" y="25"/>
                      <a:pt x="88" y="25"/>
                      <a:pt x="88" y="25"/>
                    </a:cubicBezTo>
                    <a:cubicBezTo>
                      <a:pt x="88" y="26"/>
                      <a:pt x="88" y="26"/>
                      <a:pt x="88" y="27"/>
                    </a:cubicBezTo>
                    <a:cubicBezTo>
                      <a:pt x="88" y="27"/>
                      <a:pt x="88" y="28"/>
                      <a:pt x="88" y="28"/>
                    </a:cubicBezTo>
                    <a:cubicBezTo>
                      <a:pt x="87" y="28"/>
                      <a:pt x="87" y="28"/>
                      <a:pt x="86" y="28"/>
                    </a:cubicBezTo>
                    <a:cubicBezTo>
                      <a:pt x="86" y="28"/>
                      <a:pt x="86" y="28"/>
                      <a:pt x="85" y="28"/>
                    </a:cubicBezTo>
                    <a:cubicBezTo>
                      <a:pt x="85" y="27"/>
                      <a:pt x="85" y="27"/>
                      <a:pt x="85" y="26"/>
                    </a:cubicBezTo>
                    <a:close/>
                    <a:moveTo>
                      <a:pt x="90" y="26"/>
                    </a:moveTo>
                    <a:cubicBezTo>
                      <a:pt x="98" y="27"/>
                      <a:pt x="98" y="27"/>
                      <a:pt x="98" y="27"/>
                    </a:cubicBezTo>
                    <a:cubicBezTo>
                      <a:pt x="99" y="27"/>
                      <a:pt x="100" y="27"/>
                      <a:pt x="100" y="27"/>
                    </a:cubicBezTo>
                    <a:cubicBezTo>
                      <a:pt x="100" y="27"/>
                      <a:pt x="100" y="27"/>
                      <a:pt x="100" y="26"/>
                    </a:cubicBezTo>
                    <a:cubicBezTo>
                      <a:pt x="101" y="26"/>
                      <a:pt x="101" y="26"/>
                      <a:pt x="101" y="26"/>
                    </a:cubicBezTo>
                    <a:cubicBezTo>
                      <a:pt x="100" y="32"/>
                      <a:pt x="100" y="32"/>
                      <a:pt x="100" y="32"/>
                    </a:cubicBezTo>
                    <a:cubicBezTo>
                      <a:pt x="99" y="32"/>
                      <a:pt x="99" y="32"/>
                      <a:pt x="99" y="32"/>
                    </a:cubicBezTo>
                    <a:cubicBezTo>
                      <a:pt x="99" y="32"/>
                      <a:pt x="99" y="31"/>
                      <a:pt x="99" y="31"/>
                    </a:cubicBezTo>
                    <a:cubicBezTo>
                      <a:pt x="99" y="31"/>
                      <a:pt x="99" y="31"/>
                      <a:pt x="98" y="30"/>
                    </a:cubicBezTo>
                    <a:cubicBezTo>
                      <a:pt x="92" y="29"/>
                      <a:pt x="92" y="29"/>
                      <a:pt x="92" y="29"/>
                    </a:cubicBezTo>
                    <a:cubicBezTo>
                      <a:pt x="91" y="29"/>
                      <a:pt x="91" y="29"/>
                      <a:pt x="90" y="29"/>
                    </a:cubicBezTo>
                    <a:cubicBezTo>
                      <a:pt x="90" y="29"/>
                      <a:pt x="90" y="30"/>
                      <a:pt x="90" y="30"/>
                    </a:cubicBezTo>
                    <a:cubicBezTo>
                      <a:pt x="89" y="30"/>
                      <a:pt x="89" y="30"/>
                      <a:pt x="89" y="30"/>
                    </a:cubicBezTo>
                    <a:cubicBezTo>
                      <a:pt x="90" y="26"/>
                      <a:pt x="90" y="26"/>
                      <a:pt x="90" y="26"/>
                    </a:cubicBezTo>
                    <a:close/>
                    <a:moveTo>
                      <a:pt x="91" y="18"/>
                    </a:moveTo>
                    <a:cubicBezTo>
                      <a:pt x="93" y="18"/>
                      <a:pt x="93" y="18"/>
                      <a:pt x="93" y="18"/>
                    </a:cubicBezTo>
                    <a:cubicBezTo>
                      <a:pt x="92" y="18"/>
                      <a:pt x="92" y="17"/>
                      <a:pt x="92" y="16"/>
                    </a:cubicBezTo>
                    <a:cubicBezTo>
                      <a:pt x="91" y="16"/>
                      <a:pt x="91" y="15"/>
                      <a:pt x="91" y="15"/>
                    </a:cubicBezTo>
                    <a:cubicBezTo>
                      <a:pt x="92" y="14"/>
                      <a:pt x="92" y="13"/>
                      <a:pt x="92" y="13"/>
                    </a:cubicBezTo>
                    <a:cubicBezTo>
                      <a:pt x="93" y="13"/>
                      <a:pt x="93" y="12"/>
                      <a:pt x="94" y="12"/>
                    </a:cubicBezTo>
                    <a:cubicBezTo>
                      <a:pt x="94" y="12"/>
                      <a:pt x="95" y="12"/>
                      <a:pt x="96" y="12"/>
                    </a:cubicBezTo>
                    <a:cubicBezTo>
                      <a:pt x="100" y="13"/>
                      <a:pt x="100" y="13"/>
                      <a:pt x="100" y="13"/>
                    </a:cubicBezTo>
                    <a:cubicBezTo>
                      <a:pt x="101" y="13"/>
                      <a:pt x="102" y="13"/>
                      <a:pt x="102" y="13"/>
                    </a:cubicBezTo>
                    <a:cubicBezTo>
                      <a:pt x="102" y="13"/>
                      <a:pt x="102" y="13"/>
                      <a:pt x="102" y="12"/>
                    </a:cubicBezTo>
                    <a:cubicBezTo>
                      <a:pt x="103" y="12"/>
                      <a:pt x="103" y="12"/>
                      <a:pt x="103" y="12"/>
                    </a:cubicBezTo>
                    <a:cubicBezTo>
                      <a:pt x="102" y="18"/>
                      <a:pt x="102" y="18"/>
                      <a:pt x="102" y="18"/>
                    </a:cubicBezTo>
                    <a:cubicBezTo>
                      <a:pt x="102" y="18"/>
                      <a:pt x="102" y="18"/>
                      <a:pt x="102" y="18"/>
                    </a:cubicBezTo>
                    <a:cubicBezTo>
                      <a:pt x="102" y="17"/>
                      <a:pt x="101" y="17"/>
                      <a:pt x="101" y="17"/>
                    </a:cubicBezTo>
                    <a:cubicBezTo>
                      <a:pt x="101" y="17"/>
                      <a:pt x="101" y="16"/>
                      <a:pt x="100" y="16"/>
                    </a:cubicBezTo>
                    <a:cubicBezTo>
                      <a:pt x="95" y="16"/>
                      <a:pt x="95" y="16"/>
                      <a:pt x="95" y="16"/>
                    </a:cubicBezTo>
                    <a:cubicBezTo>
                      <a:pt x="94" y="16"/>
                      <a:pt x="94" y="16"/>
                      <a:pt x="94" y="16"/>
                    </a:cubicBezTo>
                    <a:cubicBezTo>
                      <a:pt x="93" y="16"/>
                      <a:pt x="93" y="16"/>
                      <a:pt x="93" y="16"/>
                    </a:cubicBezTo>
                    <a:cubicBezTo>
                      <a:pt x="93" y="16"/>
                      <a:pt x="93" y="16"/>
                      <a:pt x="93" y="16"/>
                    </a:cubicBezTo>
                    <a:cubicBezTo>
                      <a:pt x="93" y="17"/>
                      <a:pt x="93" y="18"/>
                      <a:pt x="94" y="18"/>
                    </a:cubicBezTo>
                    <a:cubicBezTo>
                      <a:pt x="99" y="19"/>
                      <a:pt x="99" y="19"/>
                      <a:pt x="99" y="19"/>
                    </a:cubicBezTo>
                    <a:cubicBezTo>
                      <a:pt x="100" y="19"/>
                      <a:pt x="101" y="19"/>
                      <a:pt x="101" y="19"/>
                    </a:cubicBezTo>
                    <a:cubicBezTo>
                      <a:pt x="101" y="19"/>
                      <a:pt x="101" y="19"/>
                      <a:pt x="101" y="18"/>
                    </a:cubicBezTo>
                    <a:cubicBezTo>
                      <a:pt x="102" y="19"/>
                      <a:pt x="102" y="19"/>
                      <a:pt x="102" y="19"/>
                    </a:cubicBezTo>
                    <a:cubicBezTo>
                      <a:pt x="101" y="24"/>
                      <a:pt x="101" y="24"/>
                      <a:pt x="101" y="24"/>
                    </a:cubicBezTo>
                    <a:cubicBezTo>
                      <a:pt x="101" y="24"/>
                      <a:pt x="101" y="24"/>
                      <a:pt x="101" y="24"/>
                    </a:cubicBezTo>
                    <a:cubicBezTo>
                      <a:pt x="101" y="24"/>
                      <a:pt x="101" y="23"/>
                      <a:pt x="100" y="23"/>
                    </a:cubicBezTo>
                    <a:cubicBezTo>
                      <a:pt x="100" y="23"/>
                      <a:pt x="100" y="23"/>
                      <a:pt x="99" y="23"/>
                    </a:cubicBezTo>
                    <a:cubicBezTo>
                      <a:pt x="93" y="22"/>
                      <a:pt x="93" y="22"/>
                      <a:pt x="93" y="22"/>
                    </a:cubicBezTo>
                    <a:cubicBezTo>
                      <a:pt x="92" y="22"/>
                      <a:pt x="92" y="22"/>
                      <a:pt x="92" y="22"/>
                    </a:cubicBezTo>
                    <a:cubicBezTo>
                      <a:pt x="91" y="22"/>
                      <a:pt x="91" y="22"/>
                      <a:pt x="91" y="23"/>
                    </a:cubicBezTo>
                    <a:cubicBezTo>
                      <a:pt x="91" y="23"/>
                      <a:pt x="91" y="23"/>
                      <a:pt x="91" y="23"/>
                    </a:cubicBezTo>
                    <a:cubicBezTo>
                      <a:pt x="91" y="18"/>
                      <a:pt x="91" y="18"/>
                      <a:pt x="91" y="18"/>
                    </a:cubicBezTo>
                    <a:close/>
                    <a:moveTo>
                      <a:pt x="103" y="4"/>
                    </a:moveTo>
                    <a:cubicBezTo>
                      <a:pt x="104" y="6"/>
                      <a:pt x="104" y="7"/>
                      <a:pt x="104" y="8"/>
                    </a:cubicBezTo>
                    <a:cubicBezTo>
                      <a:pt x="104" y="9"/>
                      <a:pt x="104" y="9"/>
                      <a:pt x="104" y="10"/>
                    </a:cubicBezTo>
                    <a:cubicBezTo>
                      <a:pt x="103" y="10"/>
                      <a:pt x="103" y="10"/>
                      <a:pt x="102" y="10"/>
                    </a:cubicBezTo>
                    <a:cubicBezTo>
                      <a:pt x="101" y="10"/>
                      <a:pt x="101" y="10"/>
                      <a:pt x="100" y="9"/>
                    </a:cubicBezTo>
                    <a:cubicBezTo>
                      <a:pt x="99" y="8"/>
                      <a:pt x="99" y="7"/>
                      <a:pt x="98" y="4"/>
                    </a:cubicBezTo>
                    <a:cubicBezTo>
                      <a:pt x="97" y="4"/>
                      <a:pt x="97" y="4"/>
                      <a:pt x="97" y="4"/>
                    </a:cubicBezTo>
                    <a:cubicBezTo>
                      <a:pt x="96" y="4"/>
                      <a:pt x="96" y="4"/>
                      <a:pt x="95" y="4"/>
                    </a:cubicBezTo>
                    <a:cubicBezTo>
                      <a:pt x="95" y="4"/>
                      <a:pt x="95" y="4"/>
                      <a:pt x="95" y="4"/>
                    </a:cubicBezTo>
                    <a:cubicBezTo>
                      <a:pt x="95" y="5"/>
                      <a:pt x="94" y="5"/>
                      <a:pt x="94" y="5"/>
                    </a:cubicBezTo>
                    <a:cubicBezTo>
                      <a:pt x="94" y="6"/>
                      <a:pt x="94" y="6"/>
                      <a:pt x="95" y="7"/>
                    </a:cubicBezTo>
                    <a:cubicBezTo>
                      <a:pt x="95" y="7"/>
                      <a:pt x="95" y="7"/>
                      <a:pt x="95" y="7"/>
                    </a:cubicBezTo>
                    <a:cubicBezTo>
                      <a:pt x="95" y="7"/>
                      <a:pt x="95" y="7"/>
                      <a:pt x="96" y="7"/>
                    </a:cubicBezTo>
                    <a:cubicBezTo>
                      <a:pt x="96" y="6"/>
                      <a:pt x="96" y="6"/>
                      <a:pt x="97" y="6"/>
                    </a:cubicBezTo>
                    <a:cubicBezTo>
                      <a:pt x="97" y="6"/>
                      <a:pt x="97" y="6"/>
                      <a:pt x="98" y="7"/>
                    </a:cubicBezTo>
                    <a:cubicBezTo>
                      <a:pt x="98" y="7"/>
                      <a:pt x="98" y="7"/>
                      <a:pt x="98" y="8"/>
                    </a:cubicBezTo>
                    <a:cubicBezTo>
                      <a:pt x="98" y="8"/>
                      <a:pt x="98" y="9"/>
                      <a:pt x="97" y="9"/>
                    </a:cubicBezTo>
                    <a:cubicBezTo>
                      <a:pt x="97" y="9"/>
                      <a:pt x="97" y="10"/>
                      <a:pt x="96" y="10"/>
                    </a:cubicBezTo>
                    <a:cubicBezTo>
                      <a:pt x="96" y="9"/>
                      <a:pt x="95" y="9"/>
                      <a:pt x="95" y="9"/>
                    </a:cubicBezTo>
                    <a:cubicBezTo>
                      <a:pt x="94" y="8"/>
                      <a:pt x="94" y="8"/>
                      <a:pt x="94" y="7"/>
                    </a:cubicBezTo>
                    <a:cubicBezTo>
                      <a:pt x="94" y="6"/>
                      <a:pt x="94" y="5"/>
                      <a:pt x="94" y="4"/>
                    </a:cubicBezTo>
                    <a:cubicBezTo>
                      <a:pt x="94" y="3"/>
                      <a:pt x="94" y="2"/>
                      <a:pt x="94" y="2"/>
                    </a:cubicBezTo>
                    <a:cubicBezTo>
                      <a:pt x="95" y="1"/>
                      <a:pt x="95" y="1"/>
                      <a:pt x="96" y="1"/>
                    </a:cubicBezTo>
                    <a:cubicBezTo>
                      <a:pt x="96" y="1"/>
                      <a:pt x="97" y="1"/>
                      <a:pt x="98" y="1"/>
                    </a:cubicBezTo>
                    <a:cubicBezTo>
                      <a:pt x="102" y="1"/>
                      <a:pt x="102" y="1"/>
                      <a:pt x="102" y="1"/>
                    </a:cubicBezTo>
                    <a:cubicBezTo>
                      <a:pt x="103" y="1"/>
                      <a:pt x="103" y="1"/>
                      <a:pt x="103" y="1"/>
                    </a:cubicBezTo>
                    <a:cubicBezTo>
                      <a:pt x="103" y="1"/>
                      <a:pt x="103" y="1"/>
                      <a:pt x="103" y="1"/>
                    </a:cubicBezTo>
                    <a:cubicBezTo>
                      <a:pt x="103" y="1"/>
                      <a:pt x="104" y="1"/>
                      <a:pt x="104" y="1"/>
                    </a:cubicBezTo>
                    <a:cubicBezTo>
                      <a:pt x="104" y="0"/>
                      <a:pt x="103" y="0"/>
                      <a:pt x="103" y="0"/>
                    </a:cubicBezTo>
                    <a:cubicBezTo>
                      <a:pt x="103" y="0"/>
                      <a:pt x="103" y="0"/>
                      <a:pt x="103" y="0"/>
                    </a:cubicBezTo>
                    <a:cubicBezTo>
                      <a:pt x="104" y="0"/>
                      <a:pt x="104" y="1"/>
                      <a:pt x="105" y="1"/>
                    </a:cubicBezTo>
                    <a:cubicBezTo>
                      <a:pt x="105" y="1"/>
                      <a:pt x="105" y="2"/>
                      <a:pt x="105" y="3"/>
                    </a:cubicBezTo>
                    <a:cubicBezTo>
                      <a:pt x="105" y="3"/>
                      <a:pt x="105" y="4"/>
                      <a:pt x="104" y="4"/>
                    </a:cubicBezTo>
                    <a:cubicBezTo>
                      <a:pt x="104" y="4"/>
                      <a:pt x="104" y="4"/>
                      <a:pt x="103" y="4"/>
                    </a:cubicBezTo>
                    <a:close/>
                    <a:moveTo>
                      <a:pt x="102" y="4"/>
                    </a:moveTo>
                    <a:cubicBezTo>
                      <a:pt x="99" y="4"/>
                      <a:pt x="99" y="4"/>
                      <a:pt x="99" y="4"/>
                    </a:cubicBezTo>
                    <a:cubicBezTo>
                      <a:pt x="99" y="5"/>
                      <a:pt x="100" y="6"/>
                      <a:pt x="100" y="6"/>
                    </a:cubicBezTo>
                    <a:cubicBezTo>
                      <a:pt x="101" y="7"/>
                      <a:pt x="101" y="7"/>
                      <a:pt x="101" y="7"/>
                    </a:cubicBezTo>
                    <a:cubicBezTo>
                      <a:pt x="102" y="7"/>
                      <a:pt x="102" y="7"/>
                      <a:pt x="102" y="7"/>
                    </a:cubicBezTo>
                    <a:cubicBezTo>
                      <a:pt x="102" y="6"/>
                      <a:pt x="103" y="6"/>
                      <a:pt x="103" y="6"/>
                    </a:cubicBezTo>
                    <a:cubicBezTo>
                      <a:pt x="103" y="5"/>
                      <a:pt x="102" y="5"/>
                      <a:pt x="102"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ṧliḋè">
                <a:extLst>
                  <a:ext uri="{FF2B5EF4-FFF2-40B4-BE49-F238E27FC236}">
                    <a16:creationId xmlns:a16="http://schemas.microsoft.com/office/drawing/2014/main" id="{D69051EE-A3D2-424B-B60D-46BCA7E97CB3}"/>
                  </a:ext>
                </a:extLst>
              </p:cNvPr>
              <p:cNvSpPr/>
              <p:nvPr/>
            </p:nvSpPr>
            <p:spPr bwMode="auto">
              <a:xfrm>
                <a:off x="2622550" y="2797175"/>
                <a:ext cx="1260475" cy="1266825"/>
              </a:xfrm>
              <a:custGeom>
                <a:avLst/>
                <a:gdLst>
                  <a:gd name="T0" fmla="*/ 191 w 382"/>
                  <a:gd name="T1" fmla="*/ 0 h 382"/>
                  <a:gd name="T2" fmla="*/ 382 w 382"/>
                  <a:gd name="T3" fmla="*/ 191 h 382"/>
                  <a:gd name="T4" fmla="*/ 191 w 382"/>
                  <a:gd name="T5" fmla="*/ 382 h 382"/>
                  <a:gd name="T6" fmla="*/ 0 w 382"/>
                  <a:gd name="T7" fmla="*/ 191 h 382"/>
                  <a:gd name="T8" fmla="*/ 191 w 382"/>
                  <a:gd name="T9" fmla="*/ 0 h 382"/>
                  <a:gd name="T10" fmla="*/ 191 w 382"/>
                  <a:gd name="T11" fmla="*/ 10 h 382"/>
                  <a:gd name="T12" fmla="*/ 10 w 382"/>
                  <a:gd name="T13" fmla="*/ 191 h 382"/>
                  <a:gd name="T14" fmla="*/ 191 w 382"/>
                  <a:gd name="T15" fmla="*/ 372 h 382"/>
                  <a:gd name="T16" fmla="*/ 372 w 382"/>
                  <a:gd name="T17" fmla="*/ 191 h 382"/>
                  <a:gd name="T18" fmla="*/ 191 w 382"/>
                  <a:gd name="T19" fmla="*/ 1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382">
                    <a:moveTo>
                      <a:pt x="191" y="0"/>
                    </a:moveTo>
                    <a:cubicBezTo>
                      <a:pt x="296" y="0"/>
                      <a:pt x="382" y="86"/>
                      <a:pt x="382" y="191"/>
                    </a:cubicBezTo>
                    <a:cubicBezTo>
                      <a:pt x="382" y="296"/>
                      <a:pt x="296" y="382"/>
                      <a:pt x="191" y="382"/>
                    </a:cubicBezTo>
                    <a:cubicBezTo>
                      <a:pt x="85" y="382"/>
                      <a:pt x="0" y="296"/>
                      <a:pt x="0" y="191"/>
                    </a:cubicBezTo>
                    <a:cubicBezTo>
                      <a:pt x="0" y="86"/>
                      <a:pt x="85" y="0"/>
                      <a:pt x="191" y="0"/>
                    </a:cubicBezTo>
                    <a:close/>
                    <a:moveTo>
                      <a:pt x="191" y="10"/>
                    </a:moveTo>
                    <a:cubicBezTo>
                      <a:pt x="91" y="10"/>
                      <a:pt x="10" y="92"/>
                      <a:pt x="10" y="191"/>
                    </a:cubicBezTo>
                    <a:cubicBezTo>
                      <a:pt x="10" y="291"/>
                      <a:pt x="91" y="372"/>
                      <a:pt x="191" y="372"/>
                    </a:cubicBezTo>
                    <a:cubicBezTo>
                      <a:pt x="290" y="372"/>
                      <a:pt x="372" y="291"/>
                      <a:pt x="372" y="191"/>
                    </a:cubicBezTo>
                    <a:cubicBezTo>
                      <a:pt x="372" y="92"/>
                      <a:pt x="290" y="10"/>
                      <a:pt x="191" y="1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0" name="íṥḻîdé">
              <a:extLst>
                <a:ext uri="{FF2B5EF4-FFF2-40B4-BE49-F238E27FC236}">
                  <a16:creationId xmlns:a16="http://schemas.microsoft.com/office/drawing/2014/main" id="{330C86F3-9425-4A99-A222-5EE553E43DB9}"/>
                </a:ext>
              </a:extLst>
            </p:cNvPr>
            <p:cNvGrpSpPr/>
            <p:nvPr/>
          </p:nvGrpSpPr>
          <p:grpSpPr>
            <a:xfrm>
              <a:off x="3307114" y="2513859"/>
              <a:ext cx="7787815" cy="1272041"/>
              <a:chOff x="4159250" y="2794000"/>
              <a:chExt cx="5403850" cy="882650"/>
            </a:xfrm>
          </p:grpSpPr>
          <p:sp>
            <p:nvSpPr>
              <p:cNvPr id="121" name="î$ḷïḋê">
                <a:extLst>
                  <a:ext uri="{FF2B5EF4-FFF2-40B4-BE49-F238E27FC236}">
                    <a16:creationId xmlns:a16="http://schemas.microsoft.com/office/drawing/2014/main" id="{654B0C46-4040-4B87-8486-6FE80F79AE9D}"/>
                  </a:ext>
                </a:extLst>
              </p:cNvPr>
              <p:cNvSpPr/>
              <p:nvPr/>
            </p:nvSpPr>
            <p:spPr bwMode="auto">
              <a:xfrm>
                <a:off x="4159250" y="2897188"/>
                <a:ext cx="514350" cy="685800"/>
              </a:xfrm>
              <a:custGeom>
                <a:avLst/>
                <a:gdLst>
                  <a:gd name="T0" fmla="*/ 98 w 156"/>
                  <a:gd name="T1" fmla="*/ 55 h 207"/>
                  <a:gd name="T2" fmla="*/ 100 w 156"/>
                  <a:gd name="T3" fmla="*/ 29 h 207"/>
                  <a:gd name="T4" fmla="*/ 64 w 156"/>
                  <a:gd name="T5" fmla="*/ 2 h 207"/>
                  <a:gd name="T6" fmla="*/ 58 w 156"/>
                  <a:gd name="T7" fmla="*/ 60 h 207"/>
                  <a:gd name="T8" fmla="*/ 20 w 156"/>
                  <a:gd name="T9" fmla="*/ 80 h 207"/>
                  <a:gd name="T10" fmla="*/ 3 w 156"/>
                  <a:gd name="T11" fmla="*/ 72 h 207"/>
                  <a:gd name="T12" fmla="*/ 0 w 156"/>
                  <a:gd name="T13" fmla="*/ 100 h 207"/>
                  <a:gd name="T14" fmla="*/ 3 w 156"/>
                  <a:gd name="T15" fmla="*/ 115 h 207"/>
                  <a:gd name="T16" fmla="*/ 4 w 156"/>
                  <a:gd name="T17" fmla="*/ 117 h 207"/>
                  <a:gd name="T18" fmla="*/ 18 w 156"/>
                  <a:gd name="T19" fmla="*/ 138 h 207"/>
                  <a:gd name="T20" fmla="*/ 24 w 156"/>
                  <a:gd name="T21" fmla="*/ 136 h 207"/>
                  <a:gd name="T22" fmla="*/ 40 w 156"/>
                  <a:gd name="T23" fmla="*/ 155 h 207"/>
                  <a:gd name="T24" fmla="*/ 51 w 156"/>
                  <a:gd name="T25" fmla="*/ 156 h 207"/>
                  <a:gd name="T26" fmla="*/ 49 w 156"/>
                  <a:gd name="T27" fmla="*/ 157 h 207"/>
                  <a:gd name="T28" fmla="*/ 65 w 156"/>
                  <a:gd name="T29" fmla="*/ 207 h 207"/>
                  <a:gd name="T30" fmla="*/ 78 w 156"/>
                  <a:gd name="T31" fmla="*/ 177 h 207"/>
                  <a:gd name="T32" fmla="*/ 84 w 156"/>
                  <a:gd name="T33" fmla="*/ 141 h 207"/>
                  <a:gd name="T34" fmla="*/ 116 w 156"/>
                  <a:gd name="T35" fmla="*/ 122 h 207"/>
                  <a:gd name="T36" fmla="*/ 139 w 156"/>
                  <a:gd name="T37" fmla="*/ 118 h 207"/>
                  <a:gd name="T38" fmla="*/ 142 w 156"/>
                  <a:gd name="T39" fmla="*/ 111 h 207"/>
                  <a:gd name="T40" fmla="*/ 113 w 156"/>
                  <a:gd name="T41" fmla="*/ 94 h 207"/>
                  <a:gd name="T42" fmla="*/ 137 w 156"/>
                  <a:gd name="T43" fmla="*/ 79 h 207"/>
                  <a:gd name="T44" fmla="*/ 156 w 156"/>
                  <a:gd name="T45" fmla="*/ 60 h 207"/>
                  <a:gd name="T46" fmla="*/ 98 w 156"/>
                  <a:gd name="T47" fmla="*/ 55 h 207"/>
                  <a:gd name="T48" fmla="*/ 92 w 156"/>
                  <a:gd name="T49" fmla="*/ 72 h 207"/>
                  <a:gd name="T50" fmla="*/ 116 w 156"/>
                  <a:gd name="T51" fmla="*/ 69 h 207"/>
                  <a:gd name="T52" fmla="*/ 118 w 156"/>
                  <a:gd name="T53" fmla="*/ 76 h 207"/>
                  <a:gd name="T54" fmla="*/ 92 w 156"/>
                  <a:gd name="T55" fmla="*/ 97 h 207"/>
                  <a:gd name="T56" fmla="*/ 92 w 156"/>
                  <a:gd name="T57" fmla="*/ 72 h 207"/>
                  <a:gd name="T58" fmla="*/ 32 w 156"/>
                  <a:gd name="T59" fmla="*/ 107 h 207"/>
                  <a:gd name="T60" fmla="*/ 48 w 156"/>
                  <a:gd name="T61" fmla="*/ 96 h 207"/>
                  <a:gd name="T62" fmla="*/ 54 w 156"/>
                  <a:gd name="T63" fmla="*/ 110 h 207"/>
                  <a:gd name="T64" fmla="*/ 48 w 156"/>
                  <a:gd name="T65" fmla="*/ 130 h 207"/>
                  <a:gd name="T66" fmla="*/ 32 w 156"/>
                  <a:gd name="T67" fmla="*/ 1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6" h="207">
                    <a:moveTo>
                      <a:pt x="98" y="55"/>
                    </a:moveTo>
                    <a:cubicBezTo>
                      <a:pt x="100" y="29"/>
                      <a:pt x="100" y="29"/>
                      <a:pt x="100" y="29"/>
                    </a:cubicBezTo>
                    <a:cubicBezTo>
                      <a:pt x="95" y="23"/>
                      <a:pt x="71" y="0"/>
                      <a:pt x="64" y="2"/>
                    </a:cubicBezTo>
                    <a:cubicBezTo>
                      <a:pt x="58" y="5"/>
                      <a:pt x="56" y="50"/>
                      <a:pt x="58" y="60"/>
                    </a:cubicBezTo>
                    <a:cubicBezTo>
                      <a:pt x="49" y="63"/>
                      <a:pt x="20" y="80"/>
                      <a:pt x="20" y="80"/>
                    </a:cubicBezTo>
                    <a:cubicBezTo>
                      <a:pt x="13" y="82"/>
                      <a:pt x="11" y="74"/>
                      <a:pt x="3" y="72"/>
                    </a:cubicBezTo>
                    <a:cubicBezTo>
                      <a:pt x="0" y="100"/>
                      <a:pt x="0" y="100"/>
                      <a:pt x="0" y="100"/>
                    </a:cubicBezTo>
                    <a:cubicBezTo>
                      <a:pt x="3" y="115"/>
                      <a:pt x="3" y="115"/>
                      <a:pt x="3" y="115"/>
                    </a:cubicBezTo>
                    <a:cubicBezTo>
                      <a:pt x="4" y="117"/>
                      <a:pt x="4" y="117"/>
                      <a:pt x="4" y="117"/>
                    </a:cubicBezTo>
                    <a:cubicBezTo>
                      <a:pt x="6" y="126"/>
                      <a:pt x="13" y="118"/>
                      <a:pt x="18" y="138"/>
                    </a:cubicBezTo>
                    <a:cubicBezTo>
                      <a:pt x="24" y="136"/>
                      <a:pt x="24" y="136"/>
                      <a:pt x="24" y="136"/>
                    </a:cubicBezTo>
                    <a:cubicBezTo>
                      <a:pt x="33" y="134"/>
                      <a:pt x="37" y="144"/>
                      <a:pt x="40" y="155"/>
                    </a:cubicBezTo>
                    <a:cubicBezTo>
                      <a:pt x="51" y="156"/>
                      <a:pt x="51" y="156"/>
                      <a:pt x="51" y="156"/>
                    </a:cubicBezTo>
                    <a:cubicBezTo>
                      <a:pt x="49" y="157"/>
                      <a:pt x="49" y="157"/>
                      <a:pt x="49" y="157"/>
                    </a:cubicBezTo>
                    <a:cubicBezTo>
                      <a:pt x="65" y="207"/>
                      <a:pt x="65" y="207"/>
                      <a:pt x="65" y="207"/>
                    </a:cubicBezTo>
                    <a:cubicBezTo>
                      <a:pt x="76" y="193"/>
                      <a:pt x="68" y="187"/>
                      <a:pt x="78" y="177"/>
                    </a:cubicBezTo>
                    <a:cubicBezTo>
                      <a:pt x="87" y="167"/>
                      <a:pt x="80" y="157"/>
                      <a:pt x="84" y="141"/>
                    </a:cubicBezTo>
                    <a:cubicBezTo>
                      <a:pt x="105" y="135"/>
                      <a:pt x="110" y="124"/>
                      <a:pt x="116" y="122"/>
                    </a:cubicBezTo>
                    <a:cubicBezTo>
                      <a:pt x="139" y="118"/>
                      <a:pt x="139" y="118"/>
                      <a:pt x="139" y="118"/>
                    </a:cubicBezTo>
                    <a:cubicBezTo>
                      <a:pt x="140" y="116"/>
                      <a:pt x="142" y="112"/>
                      <a:pt x="142" y="111"/>
                    </a:cubicBezTo>
                    <a:cubicBezTo>
                      <a:pt x="137" y="94"/>
                      <a:pt x="119" y="111"/>
                      <a:pt x="113" y="94"/>
                    </a:cubicBezTo>
                    <a:cubicBezTo>
                      <a:pt x="119" y="90"/>
                      <a:pt x="131" y="83"/>
                      <a:pt x="137" y="79"/>
                    </a:cubicBezTo>
                    <a:cubicBezTo>
                      <a:pt x="144" y="73"/>
                      <a:pt x="153" y="62"/>
                      <a:pt x="156" y="60"/>
                    </a:cubicBezTo>
                    <a:cubicBezTo>
                      <a:pt x="151" y="41"/>
                      <a:pt x="118" y="54"/>
                      <a:pt x="98" y="55"/>
                    </a:cubicBezTo>
                    <a:close/>
                    <a:moveTo>
                      <a:pt x="92" y="72"/>
                    </a:moveTo>
                    <a:cubicBezTo>
                      <a:pt x="116" y="69"/>
                      <a:pt x="116" y="69"/>
                      <a:pt x="116" y="69"/>
                    </a:cubicBezTo>
                    <a:cubicBezTo>
                      <a:pt x="120" y="70"/>
                      <a:pt x="121" y="72"/>
                      <a:pt x="118" y="76"/>
                    </a:cubicBezTo>
                    <a:cubicBezTo>
                      <a:pt x="92" y="97"/>
                      <a:pt x="92" y="97"/>
                      <a:pt x="92" y="97"/>
                    </a:cubicBezTo>
                    <a:cubicBezTo>
                      <a:pt x="87" y="94"/>
                      <a:pt x="88" y="86"/>
                      <a:pt x="92" y="72"/>
                    </a:cubicBezTo>
                    <a:close/>
                    <a:moveTo>
                      <a:pt x="32" y="107"/>
                    </a:moveTo>
                    <a:cubicBezTo>
                      <a:pt x="36" y="101"/>
                      <a:pt x="41" y="98"/>
                      <a:pt x="48" y="96"/>
                    </a:cubicBezTo>
                    <a:cubicBezTo>
                      <a:pt x="52" y="98"/>
                      <a:pt x="53" y="104"/>
                      <a:pt x="54" y="110"/>
                    </a:cubicBezTo>
                    <a:cubicBezTo>
                      <a:pt x="48" y="130"/>
                      <a:pt x="48" y="130"/>
                      <a:pt x="48" y="130"/>
                    </a:cubicBezTo>
                    <a:cubicBezTo>
                      <a:pt x="40" y="131"/>
                      <a:pt x="35" y="123"/>
                      <a:pt x="32" y="10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slîdè">
                <a:extLst>
                  <a:ext uri="{FF2B5EF4-FFF2-40B4-BE49-F238E27FC236}">
                    <a16:creationId xmlns:a16="http://schemas.microsoft.com/office/drawing/2014/main" id="{3A75EB82-3DB9-40FD-946D-A4A059B2E74C}"/>
                  </a:ext>
                </a:extLst>
              </p:cNvPr>
              <p:cNvSpPr/>
              <p:nvPr/>
            </p:nvSpPr>
            <p:spPr bwMode="auto">
              <a:xfrm>
                <a:off x="4826000" y="2876550"/>
                <a:ext cx="547688" cy="709613"/>
              </a:xfrm>
              <a:custGeom>
                <a:avLst/>
                <a:gdLst>
                  <a:gd name="T0" fmla="*/ 66 w 166"/>
                  <a:gd name="T1" fmla="*/ 41 h 214"/>
                  <a:gd name="T2" fmla="*/ 125 w 166"/>
                  <a:gd name="T3" fmla="*/ 28 h 214"/>
                  <a:gd name="T4" fmla="*/ 123 w 166"/>
                  <a:gd name="T5" fmla="*/ 178 h 214"/>
                  <a:gd name="T6" fmla="*/ 95 w 166"/>
                  <a:gd name="T7" fmla="*/ 173 h 214"/>
                  <a:gd name="T8" fmla="*/ 91 w 166"/>
                  <a:gd name="T9" fmla="*/ 182 h 214"/>
                  <a:gd name="T10" fmla="*/ 73 w 166"/>
                  <a:gd name="T11" fmla="*/ 176 h 214"/>
                  <a:gd name="T12" fmla="*/ 72 w 166"/>
                  <a:gd name="T13" fmla="*/ 183 h 214"/>
                  <a:gd name="T14" fmla="*/ 38 w 166"/>
                  <a:gd name="T15" fmla="*/ 181 h 214"/>
                  <a:gd name="T16" fmla="*/ 33 w 166"/>
                  <a:gd name="T17" fmla="*/ 177 h 214"/>
                  <a:gd name="T18" fmla="*/ 44 w 166"/>
                  <a:gd name="T19" fmla="*/ 97 h 214"/>
                  <a:gd name="T20" fmla="*/ 75 w 166"/>
                  <a:gd name="T21" fmla="*/ 93 h 214"/>
                  <a:gd name="T22" fmla="*/ 70 w 166"/>
                  <a:gd name="T23" fmla="*/ 98 h 214"/>
                  <a:gd name="T24" fmla="*/ 47 w 166"/>
                  <a:gd name="T25" fmla="*/ 114 h 214"/>
                  <a:gd name="T26" fmla="*/ 44 w 166"/>
                  <a:gd name="T27" fmla="*/ 131 h 214"/>
                  <a:gd name="T28" fmla="*/ 63 w 166"/>
                  <a:gd name="T29" fmla="*/ 141 h 214"/>
                  <a:gd name="T30" fmla="*/ 53 w 166"/>
                  <a:gd name="T31" fmla="*/ 149 h 214"/>
                  <a:gd name="T32" fmla="*/ 60 w 166"/>
                  <a:gd name="T33" fmla="*/ 170 h 214"/>
                  <a:gd name="T34" fmla="*/ 128 w 166"/>
                  <a:gd name="T35" fmla="*/ 132 h 214"/>
                  <a:gd name="T36" fmla="*/ 126 w 166"/>
                  <a:gd name="T37" fmla="*/ 117 h 214"/>
                  <a:gd name="T38" fmla="*/ 85 w 166"/>
                  <a:gd name="T39" fmla="*/ 98 h 214"/>
                  <a:gd name="T40" fmla="*/ 89 w 166"/>
                  <a:gd name="T41" fmla="*/ 67 h 214"/>
                  <a:gd name="T42" fmla="*/ 87 w 166"/>
                  <a:gd name="T43" fmla="*/ 64 h 214"/>
                  <a:gd name="T44" fmla="*/ 45 w 166"/>
                  <a:gd name="T45" fmla="*/ 83 h 214"/>
                  <a:gd name="T46" fmla="*/ 66 w 166"/>
                  <a:gd name="T47" fmla="*/ 41 h 214"/>
                  <a:gd name="T48" fmla="*/ 31 w 166"/>
                  <a:gd name="T49" fmla="*/ 47 h 214"/>
                  <a:gd name="T50" fmla="*/ 21 w 166"/>
                  <a:gd name="T51" fmla="*/ 125 h 214"/>
                  <a:gd name="T52" fmla="*/ 23 w 166"/>
                  <a:gd name="T53" fmla="*/ 204 h 214"/>
                  <a:gd name="T54" fmla="*/ 33 w 166"/>
                  <a:gd name="T55" fmla="*/ 196 h 214"/>
                  <a:gd name="T56" fmla="*/ 39 w 166"/>
                  <a:gd name="T57" fmla="*/ 202 h 214"/>
                  <a:gd name="T58" fmla="*/ 73 w 166"/>
                  <a:gd name="T59" fmla="*/ 201 h 214"/>
                  <a:gd name="T60" fmla="*/ 108 w 166"/>
                  <a:gd name="T61" fmla="*/ 214 h 214"/>
                  <a:gd name="T62" fmla="*/ 150 w 166"/>
                  <a:gd name="T63" fmla="*/ 130 h 214"/>
                  <a:gd name="T64" fmla="*/ 137 w 166"/>
                  <a:gd name="T65" fmla="*/ 22 h 214"/>
                  <a:gd name="T66" fmla="*/ 31 w 166"/>
                  <a:gd name="T67" fmla="*/ 47 h 214"/>
                  <a:gd name="T68" fmla="*/ 106 w 166"/>
                  <a:gd name="T69" fmla="*/ 127 h 214"/>
                  <a:gd name="T70" fmla="*/ 106 w 166"/>
                  <a:gd name="T71" fmla="*/ 132 h 214"/>
                  <a:gd name="T72" fmla="*/ 111 w 166"/>
                  <a:gd name="T73" fmla="*/ 133 h 214"/>
                  <a:gd name="T74" fmla="*/ 110 w 166"/>
                  <a:gd name="T75" fmla="*/ 125 h 214"/>
                  <a:gd name="T76" fmla="*/ 106 w 166"/>
                  <a:gd name="T77" fmla="*/ 127 h 214"/>
                  <a:gd name="T78" fmla="*/ 60 w 166"/>
                  <a:gd name="T79" fmla="*/ 124 h 214"/>
                  <a:gd name="T80" fmla="*/ 63 w 166"/>
                  <a:gd name="T81" fmla="*/ 126 h 214"/>
                  <a:gd name="T82" fmla="*/ 70 w 166"/>
                  <a:gd name="T83" fmla="*/ 122 h 214"/>
                  <a:gd name="T84" fmla="*/ 68 w 166"/>
                  <a:gd name="T85" fmla="*/ 117 h 214"/>
                  <a:gd name="T86" fmla="*/ 60 w 166"/>
                  <a:gd name="T87" fmla="*/ 124 h 214"/>
                  <a:gd name="T88" fmla="*/ 84 w 166"/>
                  <a:gd name="T89" fmla="*/ 118 h 214"/>
                  <a:gd name="T90" fmla="*/ 88 w 166"/>
                  <a:gd name="T91" fmla="*/ 118 h 214"/>
                  <a:gd name="T92" fmla="*/ 89 w 166"/>
                  <a:gd name="T93" fmla="*/ 114 h 214"/>
                  <a:gd name="T94" fmla="*/ 87 w 166"/>
                  <a:gd name="T95" fmla="*/ 111 h 214"/>
                  <a:gd name="T96" fmla="*/ 84 w 166"/>
                  <a:gd name="T97" fmla="*/ 11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 h="214">
                    <a:moveTo>
                      <a:pt x="66" y="41"/>
                    </a:moveTo>
                    <a:cubicBezTo>
                      <a:pt x="80" y="26"/>
                      <a:pt x="111" y="23"/>
                      <a:pt x="125" y="28"/>
                    </a:cubicBezTo>
                    <a:cubicBezTo>
                      <a:pt x="133" y="56"/>
                      <a:pt x="145" y="155"/>
                      <a:pt x="123" y="178"/>
                    </a:cubicBezTo>
                    <a:cubicBezTo>
                      <a:pt x="114" y="188"/>
                      <a:pt x="104" y="177"/>
                      <a:pt x="95" y="173"/>
                    </a:cubicBezTo>
                    <a:cubicBezTo>
                      <a:pt x="91" y="182"/>
                      <a:pt x="91" y="182"/>
                      <a:pt x="91" y="182"/>
                    </a:cubicBezTo>
                    <a:cubicBezTo>
                      <a:pt x="73" y="176"/>
                      <a:pt x="73" y="176"/>
                      <a:pt x="73" y="176"/>
                    </a:cubicBezTo>
                    <a:cubicBezTo>
                      <a:pt x="72" y="183"/>
                      <a:pt x="72" y="183"/>
                      <a:pt x="72" y="183"/>
                    </a:cubicBezTo>
                    <a:cubicBezTo>
                      <a:pt x="62" y="185"/>
                      <a:pt x="47" y="191"/>
                      <a:pt x="38" y="181"/>
                    </a:cubicBezTo>
                    <a:cubicBezTo>
                      <a:pt x="33" y="177"/>
                      <a:pt x="33" y="177"/>
                      <a:pt x="33" y="177"/>
                    </a:cubicBezTo>
                    <a:cubicBezTo>
                      <a:pt x="38" y="168"/>
                      <a:pt x="34" y="108"/>
                      <a:pt x="44" y="97"/>
                    </a:cubicBezTo>
                    <a:cubicBezTo>
                      <a:pt x="47" y="94"/>
                      <a:pt x="68" y="87"/>
                      <a:pt x="75" y="93"/>
                    </a:cubicBezTo>
                    <a:cubicBezTo>
                      <a:pt x="70" y="98"/>
                      <a:pt x="70" y="98"/>
                      <a:pt x="70" y="98"/>
                    </a:cubicBezTo>
                    <a:cubicBezTo>
                      <a:pt x="63" y="105"/>
                      <a:pt x="54" y="111"/>
                      <a:pt x="47" y="114"/>
                    </a:cubicBezTo>
                    <a:cubicBezTo>
                      <a:pt x="44" y="119"/>
                      <a:pt x="43" y="125"/>
                      <a:pt x="44" y="131"/>
                    </a:cubicBezTo>
                    <a:cubicBezTo>
                      <a:pt x="63" y="141"/>
                      <a:pt x="63" y="141"/>
                      <a:pt x="63" y="141"/>
                    </a:cubicBezTo>
                    <a:cubicBezTo>
                      <a:pt x="53" y="149"/>
                      <a:pt x="53" y="149"/>
                      <a:pt x="53" y="149"/>
                    </a:cubicBezTo>
                    <a:cubicBezTo>
                      <a:pt x="55" y="156"/>
                      <a:pt x="54" y="164"/>
                      <a:pt x="60" y="170"/>
                    </a:cubicBezTo>
                    <a:cubicBezTo>
                      <a:pt x="71" y="183"/>
                      <a:pt x="113" y="141"/>
                      <a:pt x="128" y="132"/>
                    </a:cubicBezTo>
                    <a:cubicBezTo>
                      <a:pt x="128" y="127"/>
                      <a:pt x="130" y="122"/>
                      <a:pt x="126" y="117"/>
                    </a:cubicBezTo>
                    <a:cubicBezTo>
                      <a:pt x="109" y="98"/>
                      <a:pt x="104" y="118"/>
                      <a:pt x="85" y="98"/>
                    </a:cubicBezTo>
                    <a:cubicBezTo>
                      <a:pt x="89" y="91"/>
                      <a:pt x="95" y="73"/>
                      <a:pt x="89" y="67"/>
                    </a:cubicBezTo>
                    <a:cubicBezTo>
                      <a:pt x="87" y="64"/>
                      <a:pt x="87" y="64"/>
                      <a:pt x="87" y="64"/>
                    </a:cubicBezTo>
                    <a:cubicBezTo>
                      <a:pt x="78" y="54"/>
                      <a:pt x="56" y="76"/>
                      <a:pt x="45" y="83"/>
                    </a:cubicBezTo>
                    <a:cubicBezTo>
                      <a:pt x="43" y="69"/>
                      <a:pt x="54" y="54"/>
                      <a:pt x="66" y="41"/>
                    </a:cubicBezTo>
                    <a:close/>
                    <a:moveTo>
                      <a:pt x="31" y="47"/>
                    </a:moveTo>
                    <a:cubicBezTo>
                      <a:pt x="6" y="74"/>
                      <a:pt x="21" y="98"/>
                      <a:pt x="21" y="125"/>
                    </a:cubicBezTo>
                    <a:cubicBezTo>
                      <a:pt x="22" y="156"/>
                      <a:pt x="0" y="177"/>
                      <a:pt x="23" y="204"/>
                    </a:cubicBezTo>
                    <a:cubicBezTo>
                      <a:pt x="33" y="196"/>
                      <a:pt x="33" y="196"/>
                      <a:pt x="33" y="196"/>
                    </a:cubicBezTo>
                    <a:cubicBezTo>
                      <a:pt x="39" y="202"/>
                      <a:pt x="39" y="202"/>
                      <a:pt x="39" y="202"/>
                    </a:cubicBezTo>
                    <a:cubicBezTo>
                      <a:pt x="44" y="208"/>
                      <a:pt x="67" y="203"/>
                      <a:pt x="73" y="201"/>
                    </a:cubicBezTo>
                    <a:cubicBezTo>
                      <a:pt x="92" y="194"/>
                      <a:pt x="88" y="191"/>
                      <a:pt x="108" y="214"/>
                    </a:cubicBezTo>
                    <a:cubicBezTo>
                      <a:pt x="166" y="201"/>
                      <a:pt x="146" y="172"/>
                      <a:pt x="150" y="130"/>
                    </a:cubicBezTo>
                    <a:cubicBezTo>
                      <a:pt x="151" y="107"/>
                      <a:pt x="154" y="41"/>
                      <a:pt x="137" y="22"/>
                    </a:cubicBezTo>
                    <a:cubicBezTo>
                      <a:pt x="117" y="0"/>
                      <a:pt x="54" y="22"/>
                      <a:pt x="31" y="47"/>
                    </a:cubicBezTo>
                    <a:close/>
                    <a:moveTo>
                      <a:pt x="106" y="127"/>
                    </a:moveTo>
                    <a:cubicBezTo>
                      <a:pt x="106" y="127"/>
                      <a:pt x="104" y="130"/>
                      <a:pt x="106" y="132"/>
                    </a:cubicBezTo>
                    <a:cubicBezTo>
                      <a:pt x="108" y="135"/>
                      <a:pt x="109" y="135"/>
                      <a:pt x="111" y="133"/>
                    </a:cubicBezTo>
                    <a:cubicBezTo>
                      <a:pt x="113" y="131"/>
                      <a:pt x="113" y="128"/>
                      <a:pt x="110" y="125"/>
                    </a:cubicBezTo>
                    <a:cubicBezTo>
                      <a:pt x="107" y="123"/>
                      <a:pt x="106" y="127"/>
                      <a:pt x="106" y="127"/>
                    </a:cubicBezTo>
                    <a:close/>
                    <a:moveTo>
                      <a:pt x="60" y="124"/>
                    </a:moveTo>
                    <a:cubicBezTo>
                      <a:pt x="59" y="125"/>
                      <a:pt x="60" y="126"/>
                      <a:pt x="63" y="126"/>
                    </a:cubicBezTo>
                    <a:cubicBezTo>
                      <a:pt x="66" y="126"/>
                      <a:pt x="67" y="125"/>
                      <a:pt x="70" y="122"/>
                    </a:cubicBezTo>
                    <a:cubicBezTo>
                      <a:pt x="73" y="119"/>
                      <a:pt x="72" y="116"/>
                      <a:pt x="68" y="117"/>
                    </a:cubicBezTo>
                    <a:cubicBezTo>
                      <a:pt x="65" y="117"/>
                      <a:pt x="60" y="123"/>
                      <a:pt x="60" y="124"/>
                    </a:cubicBezTo>
                    <a:close/>
                    <a:moveTo>
                      <a:pt x="84" y="118"/>
                    </a:moveTo>
                    <a:cubicBezTo>
                      <a:pt x="84" y="120"/>
                      <a:pt x="87" y="120"/>
                      <a:pt x="88" y="118"/>
                    </a:cubicBezTo>
                    <a:cubicBezTo>
                      <a:pt x="89" y="116"/>
                      <a:pt x="88" y="116"/>
                      <a:pt x="89" y="114"/>
                    </a:cubicBezTo>
                    <a:cubicBezTo>
                      <a:pt x="90" y="111"/>
                      <a:pt x="89" y="111"/>
                      <a:pt x="87" y="111"/>
                    </a:cubicBezTo>
                    <a:cubicBezTo>
                      <a:pt x="85" y="111"/>
                      <a:pt x="84" y="116"/>
                      <a:pt x="84" y="11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ṡlîdé">
                <a:extLst>
                  <a:ext uri="{FF2B5EF4-FFF2-40B4-BE49-F238E27FC236}">
                    <a16:creationId xmlns:a16="http://schemas.microsoft.com/office/drawing/2014/main" id="{A3F72EC5-A64E-4A86-AD4C-115946CC0567}"/>
                  </a:ext>
                </a:extLst>
              </p:cNvPr>
              <p:cNvSpPr/>
              <p:nvPr/>
            </p:nvSpPr>
            <p:spPr bwMode="auto">
              <a:xfrm>
                <a:off x="5532438" y="2925763"/>
                <a:ext cx="668338" cy="739775"/>
              </a:xfrm>
              <a:custGeom>
                <a:avLst/>
                <a:gdLst>
                  <a:gd name="T0" fmla="*/ 137 w 203"/>
                  <a:gd name="T1" fmla="*/ 49 h 223"/>
                  <a:gd name="T2" fmla="*/ 112 w 203"/>
                  <a:gd name="T3" fmla="*/ 45 h 223"/>
                  <a:gd name="T4" fmla="*/ 98 w 203"/>
                  <a:gd name="T5" fmla="*/ 52 h 223"/>
                  <a:gd name="T6" fmla="*/ 69 w 203"/>
                  <a:gd name="T7" fmla="*/ 84 h 223"/>
                  <a:gd name="T8" fmla="*/ 92 w 203"/>
                  <a:gd name="T9" fmla="*/ 27 h 223"/>
                  <a:gd name="T10" fmla="*/ 78 w 203"/>
                  <a:gd name="T11" fmla="*/ 13 h 223"/>
                  <a:gd name="T12" fmla="*/ 71 w 203"/>
                  <a:gd name="T13" fmla="*/ 33 h 223"/>
                  <a:gd name="T14" fmla="*/ 48 w 203"/>
                  <a:gd name="T15" fmla="*/ 101 h 223"/>
                  <a:gd name="T16" fmla="*/ 56 w 203"/>
                  <a:gd name="T17" fmla="*/ 156 h 223"/>
                  <a:gd name="T18" fmla="*/ 76 w 203"/>
                  <a:gd name="T19" fmla="*/ 186 h 223"/>
                  <a:gd name="T20" fmla="*/ 90 w 203"/>
                  <a:gd name="T21" fmla="*/ 115 h 223"/>
                  <a:gd name="T22" fmla="*/ 110 w 203"/>
                  <a:gd name="T23" fmla="*/ 78 h 223"/>
                  <a:gd name="T24" fmla="*/ 99 w 203"/>
                  <a:gd name="T25" fmla="*/ 118 h 223"/>
                  <a:gd name="T26" fmla="*/ 86 w 203"/>
                  <a:gd name="T27" fmla="*/ 156 h 223"/>
                  <a:gd name="T28" fmla="*/ 131 w 203"/>
                  <a:gd name="T29" fmla="*/ 186 h 223"/>
                  <a:gd name="T30" fmla="*/ 159 w 203"/>
                  <a:gd name="T31" fmla="*/ 172 h 223"/>
                  <a:gd name="T32" fmla="*/ 202 w 203"/>
                  <a:gd name="T33" fmla="*/ 110 h 223"/>
                  <a:gd name="T34" fmla="*/ 188 w 203"/>
                  <a:gd name="T35" fmla="*/ 91 h 223"/>
                  <a:gd name="T36" fmla="*/ 153 w 203"/>
                  <a:gd name="T37" fmla="*/ 4 h 223"/>
                  <a:gd name="T38" fmla="*/ 144 w 203"/>
                  <a:gd name="T39" fmla="*/ 2 h 223"/>
                  <a:gd name="T40" fmla="*/ 82 w 203"/>
                  <a:gd name="T41" fmla="*/ 96 h 223"/>
                  <a:gd name="T42" fmla="*/ 86 w 203"/>
                  <a:gd name="T43" fmla="*/ 106 h 223"/>
                  <a:gd name="T44" fmla="*/ 75 w 203"/>
                  <a:gd name="T45" fmla="*/ 108 h 223"/>
                  <a:gd name="T46" fmla="*/ 89 w 203"/>
                  <a:gd name="T47" fmla="*/ 73 h 223"/>
                  <a:gd name="T48" fmla="*/ 83 w 203"/>
                  <a:gd name="T49" fmla="*/ 80 h 223"/>
                  <a:gd name="T50" fmla="*/ 57 w 203"/>
                  <a:gd name="T51" fmla="*/ 138 h 223"/>
                  <a:gd name="T52" fmla="*/ 56 w 203"/>
                  <a:gd name="T53" fmla="*/ 125 h 223"/>
                  <a:gd name="T54" fmla="*/ 126 w 203"/>
                  <a:gd name="T55" fmla="*/ 120 h 223"/>
                  <a:gd name="T56" fmla="*/ 117 w 203"/>
                  <a:gd name="T57" fmla="*/ 126 h 223"/>
                  <a:gd name="T58" fmla="*/ 136 w 203"/>
                  <a:gd name="T59" fmla="*/ 73 h 223"/>
                  <a:gd name="T60" fmla="*/ 130 w 203"/>
                  <a:gd name="T61" fmla="*/ 75 h 223"/>
                  <a:gd name="T62" fmla="*/ 171 w 203"/>
                  <a:gd name="T63" fmla="*/ 98 h 223"/>
                  <a:gd name="T64" fmla="*/ 168 w 203"/>
                  <a:gd name="T65" fmla="*/ 10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23">
                    <a:moveTo>
                      <a:pt x="144" y="2"/>
                    </a:moveTo>
                    <a:cubicBezTo>
                      <a:pt x="138" y="13"/>
                      <a:pt x="143" y="36"/>
                      <a:pt x="137" y="49"/>
                    </a:cubicBezTo>
                    <a:cubicBezTo>
                      <a:pt x="126" y="33"/>
                      <a:pt x="126" y="33"/>
                      <a:pt x="126" y="33"/>
                    </a:cubicBezTo>
                    <a:cubicBezTo>
                      <a:pt x="117" y="33"/>
                      <a:pt x="109" y="34"/>
                      <a:pt x="112" y="45"/>
                    </a:cubicBezTo>
                    <a:cubicBezTo>
                      <a:pt x="116" y="57"/>
                      <a:pt x="119" y="59"/>
                      <a:pt x="110" y="69"/>
                    </a:cubicBezTo>
                    <a:cubicBezTo>
                      <a:pt x="106" y="65"/>
                      <a:pt x="100" y="53"/>
                      <a:pt x="98" y="52"/>
                    </a:cubicBezTo>
                    <a:cubicBezTo>
                      <a:pt x="95" y="49"/>
                      <a:pt x="87" y="48"/>
                      <a:pt x="85" y="50"/>
                    </a:cubicBezTo>
                    <a:cubicBezTo>
                      <a:pt x="69" y="84"/>
                      <a:pt x="69" y="84"/>
                      <a:pt x="69" y="84"/>
                    </a:cubicBezTo>
                    <a:cubicBezTo>
                      <a:pt x="32" y="91"/>
                      <a:pt x="32" y="91"/>
                      <a:pt x="32" y="91"/>
                    </a:cubicBezTo>
                    <a:cubicBezTo>
                      <a:pt x="51" y="70"/>
                      <a:pt x="74" y="58"/>
                      <a:pt x="92" y="27"/>
                    </a:cubicBezTo>
                    <a:cubicBezTo>
                      <a:pt x="94" y="23"/>
                      <a:pt x="94" y="23"/>
                      <a:pt x="94" y="23"/>
                    </a:cubicBezTo>
                    <a:cubicBezTo>
                      <a:pt x="101" y="12"/>
                      <a:pt x="79" y="10"/>
                      <a:pt x="78" y="13"/>
                    </a:cubicBezTo>
                    <a:cubicBezTo>
                      <a:pt x="74" y="19"/>
                      <a:pt x="78" y="21"/>
                      <a:pt x="73" y="29"/>
                    </a:cubicBezTo>
                    <a:cubicBezTo>
                      <a:pt x="71" y="33"/>
                      <a:pt x="71" y="33"/>
                      <a:pt x="71" y="33"/>
                    </a:cubicBezTo>
                    <a:cubicBezTo>
                      <a:pt x="59" y="53"/>
                      <a:pt x="6" y="94"/>
                      <a:pt x="21" y="105"/>
                    </a:cubicBezTo>
                    <a:cubicBezTo>
                      <a:pt x="27" y="110"/>
                      <a:pt x="42" y="101"/>
                      <a:pt x="48" y="101"/>
                    </a:cubicBezTo>
                    <a:cubicBezTo>
                      <a:pt x="38" y="113"/>
                      <a:pt x="0" y="157"/>
                      <a:pt x="19" y="172"/>
                    </a:cubicBezTo>
                    <a:cubicBezTo>
                      <a:pt x="30" y="181"/>
                      <a:pt x="48" y="165"/>
                      <a:pt x="56" y="156"/>
                    </a:cubicBezTo>
                    <a:cubicBezTo>
                      <a:pt x="63" y="164"/>
                      <a:pt x="60" y="179"/>
                      <a:pt x="69" y="186"/>
                    </a:cubicBezTo>
                    <a:cubicBezTo>
                      <a:pt x="72" y="188"/>
                      <a:pt x="75" y="188"/>
                      <a:pt x="76" y="186"/>
                    </a:cubicBezTo>
                    <a:cubicBezTo>
                      <a:pt x="82" y="176"/>
                      <a:pt x="66" y="160"/>
                      <a:pt x="75" y="136"/>
                    </a:cubicBezTo>
                    <a:cubicBezTo>
                      <a:pt x="80" y="123"/>
                      <a:pt x="85" y="126"/>
                      <a:pt x="90" y="115"/>
                    </a:cubicBezTo>
                    <a:cubicBezTo>
                      <a:pt x="94" y="106"/>
                      <a:pt x="96" y="97"/>
                      <a:pt x="102" y="86"/>
                    </a:cubicBezTo>
                    <a:cubicBezTo>
                      <a:pt x="105" y="81"/>
                      <a:pt x="106" y="82"/>
                      <a:pt x="110" y="78"/>
                    </a:cubicBezTo>
                    <a:cubicBezTo>
                      <a:pt x="115" y="81"/>
                      <a:pt x="115" y="81"/>
                      <a:pt x="115" y="81"/>
                    </a:cubicBezTo>
                    <a:cubicBezTo>
                      <a:pt x="99" y="118"/>
                      <a:pt x="99" y="118"/>
                      <a:pt x="99" y="118"/>
                    </a:cubicBezTo>
                    <a:cubicBezTo>
                      <a:pt x="98" y="119"/>
                      <a:pt x="87" y="125"/>
                      <a:pt x="87" y="126"/>
                    </a:cubicBezTo>
                    <a:cubicBezTo>
                      <a:pt x="84" y="130"/>
                      <a:pt x="84" y="155"/>
                      <a:pt x="86" y="156"/>
                    </a:cubicBezTo>
                    <a:cubicBezTo>
                      <a:pt x="95" y="163"/>
                      <a:pt x="126" y="148"/>
                      <a:pt x="128" y="149"/>
                    </a:cubicBezTo>
                    <a:cubicBezTo>
                      <a:pt x="135" y="155"/>
                      <a:pt x="130" y="176"/>
                      <a:pt x="131" y="186"/>
                    </a:cubicBezTo>
                    <a:cubicBezTo>
                      <a:pt x="132" y="204"/>
                      <a:pt x="134" y="207"/>
                      <a:pt x="142" y="223"/>
                    </a:cubicBezTo>
                    <a:cubicBezTo>
                      <a:pt x="148" y="211"/>
                      <a:pt x="157" y="185"/>
                      <a:pt x="159" y="172"/>
                    </a:cubicBezTo>
                    <a:cubicBezTo>
                      <a:pt x="162" y="156"/>
                      <a:pt x="163" y="133"/>
                      <a:pt x="166" y="121"/>
                    </a:cubicBezTo>
                    <a:cubicBezTo>
                      <a:pt x="202" y="110"/>
                      <a:pt x="202" y="110"/>
                      <a:pt x="202" y="110"/>
                    </a:cubicBezTo>
                    <a:cubicBezTo>
                      <a:pt x="203" y="99"/>
                      <a:pt x="203" y="99"/>
                      <a:pt x="203" y="99"/>
                    </a:cubicBezTo>
                    <a:cubicBezTo>
                      <a:pt x="188" y="91"/>
                      <a:pt x="188" y="91"/>
                      <a:pt x="188" y="91"/>
                    </a:cubicBezTo>
                    <a:cubicBezTo>
                      <a:pt x="187" y="66"/>
                      <a:pt x="168" y="68"/>
                      <a:pt x="172" y="48"/>
                    </a:cubicBezTo>
                    <a:cubicBezTo>
                      <a:pt x="174" y="34"/>
                      <a:pt x="166" y="14"/>
                      <a:pt x="153" y="4"/>
                    </a:cubicBezTo>
                    <a:cubicBezTo>
                      <a:pt x="152" y="3"/>
                      <a:pt x="152" y="3"/>
                      <a:pt x="152" y="3"/>
                    </a:cubicBezTo>
                    <a:cubicBezTo>
                      <a:pt x="149" y="0"/>
                      <a:pt x="146" y="0"/>
                      <a:pt x="144" y="2"/>
                    </a:cubicBezTo>
                    <a:close/>
                    <a:moveTo>
                      <a:pt x="75" y="108"/>
                    </a:moveTo>
                    <a:cubicBezTo>
                      <a:pt x="78" y="102"/>
                      <a:pt x="78" y="95"/>
                      <a:pt x="82" y="96"/>
                    </a:cubicBezTo>
                    <a:cubicBezTo>
                      <a:pt x="85" y="97"/>
                      <a:pt x="89" y="93"/>
                      <a:pt x="91" y="95"/>
                    </a:cubicBezTo>
                    <a:cubicBezTo>
                      <a:pt x="93" y="98"/>
                      <a:pt x="90" y="104"/>
                      <a:pt x="86" y="106"/>
                    </a:cubicBezTo>
                    <a:cubicBezTo>
                      <a:pt x="82" y="109"/>
                      <a:pt x="77" y="114"/>
                      <a:pt x="77" y="114"/>
                    </a:cubicBezTo>
                    <a:cubicBezTo>
                      <a:pt x="77" y="114"/>
                      <a:pt x="72" y="114"/>
                      <a:pt x="75" y="108"/>
                    </a:cubicBezTo>
                    <a:close/>
                    <a:moveTo>
                      <a:pt x="83" y="80"/>
                    </a:moveTo>
                    <a:cubicBezTo>
                      <a:pt x="84" y="76"/>
                      <a:pt x="85" y="74"/>
                      <a:pt x="89" y="73"/>
                    </a:cubicBezTo>
                    <a:cubicBezTo>
                      <a:pt x="93" y="72"/>
                      <a:pt x="93" y="76"/>
                      <a:pt x="90" y="81"/>
                    </a:cubicBezTo>
                    <a:cubicBezTo>
                      <a:pt x="87" y="86"/>
                      <a:pt x="81" y="84"/>
                      <a:pt x="83" y="80"/>
                    </a:cubicBezTo>
                    <a:close/>
                    <a:moveTo>
                      <a:pt x="56" y="125"/>
                    </a:moveTo>
                    <a:cubicBezTo>
                      <a:pt x="59" y="127"/>
                      <a:pt x="60" y="136"/>
                      <a:pt x="57" y="138"/>
                    </a:cubicBezTo>
                    <a:cubicBezTo>
                      <a:pt x="53" y="140"/>
                      <a:pt x="48" y="148"/>
                      <a:pt x="46" y="145"/>
                    </a:cubicBezTo>
                    <a:cubicBezTo>
                      <a:pt x="43" y="142"/>
                      <a:pt x="53" y="122"/>
                      <a:pt x="56" y="125"/>
                    </a:cubicBezTo>
                    <a:close/>
                    <a:moveTo>
                      <a:pt x="117" y="126"/>
                    </a:moveTo>
                    <a:cubicBezTo>
                      <a:pt x="115" y="121"/>
                      <a:pt x="120" y="120"/>
                      <a:pt x="126" y="120"/>
                    </a:cubicBezTo>
                    <a:cubicBezTo>
                      <a:pt x="132" y="119"/>
                      <a:pt x="133" y="124"/>
                      <a:pt x="128" y="126"/>
                    </a:cubicBezTo>
                    <a:cubicBezTo>
                      <a:pt x="123" y="128"/>
                      <a:pt x="118" y="131"/>
                      <a:pt x="117" y="126"/>
                    </a:cubicBezTo>
                    <a:close/>
                    <a:moveTo>
                      <a:pt x="130" y="75"/>
                    </a:moveTo>
                    <a:cubicBezTo>
                      <a:pt x="130" y="73"/>
                      <a:pt x="133" y="71"/>
                      <a:pt x="136" y="73"/>
                    </a:cubicBezTo>
                    <a:cubicBezTo>
                      <a:pt x="140" y="75"/>
                      <a:pt x="139" y="76"/>
                      <a:pt x="134" y="79"/>
                    </a:cubicBezTo>
                    <a:cubicBezTo>
                      <a:pt x="129" y="81"/>
                      <a:pt x="130" y="76"/>
                      <a:pt x="130" y="75"/>
                    </a:cubicBezTo>
                    <a:close/>
                    <a:moveTo>
                      <a:pt x="166" y="99"/>
                    </a:moveTo>
                    <a:cubicBezTo>
                      <a:pt x="171" y="98"/>
                      <a:pt x="171" y="98"/>
                      <a:pt x="171" y="98"/>
                    </a:cubicBezTo>
                    <a:cubicBezTo>
                      <a:pt x="172" y="104"/>
                      <a:pt x="172" y="104"/>
                      <a:pt x="172" y="104"/>
                    </a:cubicBezTo>
                    <a:cubicBezTo>
                      <a:pt x="172" y="104"/>
                      <a:pt x="171" y="105"/>
                      <a:pt x="168" y="103"/>
                    </a:cubicBezTo>
                    <a:cubicBezTo>
                      <a:pt x="164" y="101"/>
                      <a:pt x="167" y="99"/>
                      <a:pt x="166" y="9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liďé">
                <a:extLst>
                  <a:ext uri="{FF2B5EF4-FFF2-40B4-BE49-F238E27FC236}">
                    <a16:creationId xmlns:a16="http://schemas.microsoft.com/office/drawing/2014/main" id="{61E0FD07-6BA6-4203-9AE2-05EA3627F193}"/>
                  </a:ext>
                </a:extLst>
              </p:cNvPr>
              <p:cNvSpPr/>
              <p:nvPr/>
            </p:nvSpPr>
            <p:spPr bwMode="auto">
              <a:xfrm>
                <a:off x="6399213" y="2949575"/>
                <a:ext cx="122238" cy="166688"/>
              </a:xfrm>
              <a:custGeom>
                <a:avLst/>
                <a:gdLst>
                  <a:gd name="T0" fmla="*/ 12 w 37"/>
                  <a:gd name="T1" fmla="*/ 4 h 50"/>
                  <a:gd name="T2" fmla="*/ 21 w 37"/>
                  <a:gd name="T3" fmla="*/ 49 h 50"/>
                  <a:gd name="T4" fmla="*/ 25 w 37"/>
                  <a:gd name="T5" fmla="*/ 49 h 50"/>
                  <a:gd name="T6" fmla="*/ 33 w 37"/>
                  <a:gd name="T7" fmla="*/ 46 h 50"/>
                  <a:gd name="T8" fmla="*/ 24 w 37"/>
                  <a:gd name="T9" fmla="*/ 2 h 50"/>
                  <a:gd name="T10" fmla="*/ 19 w 37"/>
                  <a:gd name="T11" fmla="*/ 2 h 50"/>
                  <a:gd name="T12" fmla="*/ 12 w 37"/>
                  <a:gd name="T13" fmla="*/ 4 h 50"/>
                </a:gdLst>
                <a:ahLst/>
                <a:cxnLst>
                  <a:cxn ang="0">
                    <a:pos x="T0" y="T1"/>
                  </a:cxn>
                  <a:cxn ang="0">
                    <a:pos x="T2" y="T3"/>
                  </a:cxn>
                  <a:cxn ang="0">
                    <a:pos x="T4" y="T5"/>
                  </a:cxn>
                  <a:cxn ang="0">
                    <a:pos x="T6" y="T7"/>
                  </a:cxn>
                  <a:cxn ang="0">
                    <a:pos x="T8" y="T9"/>
                  </a:cxn>
                  <a:cxn ang="0">
                    <a:pos x="T10" y="T11"/>
                  </a:cxn>
                  <a:cxn ang="0">
                    <a:pos x="T12" y="T13"/>
                  </a:cxn>
                </a:cxnLst>
                <a:rect l="0" t="0" r="r" b="b"/>
                <a:pathLst>
                  <a:path w="37" h="50">
                    <a:moveTo>
                      <a:pt x="12" y="4"/>
                    </a:moveTo>
                    <a:cubicBezTo>
                      <a:pt x="14" y="20"/>
                      <a:pt x="0" y="45"/>
                      <a:pt x="21" y="49"/>
                    </a:cubicBezTo>
                    <a:cubicBezTo>
                      <a:pt x="25" y="49"/>
                      <a:pt x="25" y="49"/>
                      <a:pt x="25" y="49"/>
                    </a:cubicBezTo>
                    <a:cubicBezTo>
                      <a:pt x="29" y="50"/>
                      <a:pt x="32" y="49"/>
                      <a:pt x="33" y="46"/>
                    </a:cubicBezTo>
                    <a:cubicBezTo>
                      <a:pt x="37" y="31"/>
                      <a:pt x="28" y="13"/>
                      <a:pt x="24" y="2"/>
                    </a:cubicBezTo>
                    <a:cubicBezTo>
                      <a:pt x="23" y="2"/>
                      <a:pt x="20" y="0"/>
                      <a:pt x="19" y="2"/>
                    </a:cubicBezTo>
                    <a:cubicBezTo>
                      <a:pt x="17" y="5"/>
                      <a:pt x="19" y="4"/>
                      <a:pt x="12"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ļiḋe">
                <a:extLst>
                  <a:ext uri="{FF2B5EF4-FFF2-40B4-BE49-F238E27FC236}">
                    <a16:creationId xmlns:a16="http://schemas.microsoft.com/office/drawing/2014/main" id="{C032A865-0AF0-4D28-A33E-B0AC59E03ED4}"/>
                  </a:ext>
                </a:extLst>
              </p:cNvPr>
              <p:cNvSpPr/>
              <p:nvPr/>
            </p:nvSpPr>
            <p:spPr bwMode="auto">
              <a:xfrm>
                <a:off x="6337300" y="2970213"/>
                <a:ext cx="465138" cy="666750"/>
              </a:xfrm>
              <a:custGeom>
                <a:avLst/>
                <a:gdLst>
                  <a:gd name="T0" fmla="*/ 60 w 141"/>
                  <a:gd name="T1" fmla="*/ 16 h 201"/>
                  <a:gd name="T2" fmla="*/ 86 w 141"/>
                  <a:gd name="T3" fmla="*/ 32 h 201"/>
                  <a:gd name="T4" fmla="*/ 41 w 141"/>
                  <a:gd name="T5" fmla="*/ 64 h 201"/>
                  <a:gd name="T6" fmla="*/ 3 w 141"/>
                  <a:gd name="T7" fmla="*/ 105 h 201"/>
                  <a:gd name="T8" fmla="*/ 29 w 141"/>
                  <a:gd name="T9" fmla="*/ 134 h 201"/>
                  <a:gd name="T10" fmla="*/ 68 w 141"/>
                  <a:gd name="T11" fmla="*/ 70 h 201"/>
                  <a:gd name="T12" fmla="*/ 123 w 141"/>
                  <a:gd name="T13" fmla="*/ 71 h 201"/>
                  <a:gd name="T14" fmla="*/ 93 w 141"/>
                  <a:gd name="T15" fmla="*/ 91 h 201"/>
                  <a:gd name="T16" fmla="*/ 84 w 141"/>
                  <a:gd name="T17" fmla="*/ 87 h 201"/>
                  <a:gd name="T18" fmla="*/ 78 w 141"/>
                  <a:gd name="T19" fmla="*/ 86 h 201"/>
                  <a:gd name="T20" fmla="*/ 57 w 141"/>
                  <a:gd name="T21" fmla="*/ 113 h 201"/>
                  <a:gd name="T22" fmla="*/ 81 w 141"/>
                  <a:gd name="T23" fmla="*/ 101 h 201"/>
                  <a:gd name="T24" fmla="*/ 79 w 141"/>
                  <a:gd name="T25" fmla="*/ 126 h 201"/>
                  <a:gd name="T26" fmla="*/ 78 w 141"/>
                  <a:gd name="T27" fmla="*/ 128 h 201"/>
                  <a:gd name="T28" fmla="*/ 84 w 141"/>
                  <a:gd name="T29" fmla="*/ 140 h 201"/>
                  <a:gd name="T30" fmla="*/ 40 w 141"/>
                  <a:gd name="T31" fmla="*/ 150 h 201"/>
                  <a:gd name="T32" fmla="*/ 53 w 141"/>
                  <a:gd name="T33" fmla="*/ 159 h 201"/>
                  <a:gd name="T34" fmla="*/ 60 w 141"/>
                  <a:gd name="T35" fmla="*/ 160 h 201"/>
                  <a:gd name="T36" fmla="*/ 91 w 141"/>
                  <a:gd name="T37" fmla="*/ 155 h 201"/>
                  <a:gd name="T38" fmla="*/ 47 w 141"/>
                  <a:gd name="T39" fmla="*/ 181 h 201"/>
                  <a:gd name="T40" fmla="*/ 108 w 141"/>
                  <a:gd name="T41" fmla="*/ 176 h 201"/>
                  <a:gd name="T42" fmla="*/ 106 w 141"/>
                  <a:gd name="T43" fmla="*/ 148 h 201"/>
                  <a:gd name="T44" fmla="*/ 113 w 141"/>
                  <a:gd name="T45" fmla="*/ 147 h 201"/>
                  <a:gd name="T46" fmla="*/ 130 w 141"/>
                  <a:gd name="T47" fmla="*/ 154 h 201"/>
                  <a:gd name="T48" fmla="*/ 138 w 141"/>
                  <a:gd name="T49" fmla="*/ 146 h 201"/>
                  <a:gd name="T50" fmla="*/ 131 w 141"/>
                  <a:gd name="T51" fmla="*/ 131 h 201"/>
                  <a:gd name="T52" fmla="*/ 102 w 141"/>
                  <a:gd name="T53" fmla="*/ 127 h 201"/>
                  <a:gd name="T54" fmla="*/ 98 w 141"/>
                  <a:gd name="T55" fmla="*/ 135 h 201"/>
                  <a:gd name="T56" fmla="*/ 90 w 141"/>
                  <a:gd name="T57" fmla="*/ 131 h 201"/>
                  <a:gd name="T58" fmla="*/ 104 w 141"/>
                  <a:gd name="T59" fmla="*/ 113 h 201"/>
                  <a:gd name="T60" fmla="*/ 103 w 141"/>
                  <a:gd name="T61" fmla="*/ 99 h 201"/>
                  <a:gd name="T62" fmla="*/ 120 w 141"/>
                  <a:gd name="T63" fmla="*/ 99 h 201"/>
                  <a:gd name="T64" fmla="*/ 138 w 141"/>
                  <a:gd name="T65" fmla="*/ 83 h 201"/>
                  <a:gd name="T66" fmla="*/ 139 w 141"/>
                  <a:gd name="T67" fmla="*/ 79 h 201"/>
                  <a:gd name="T68" fmla="*/ 119 w 141"/>
                  <a:gd name="T69" fmla="*/ 42 h 201"/>
                  <a:gd name="T70" fmla="*/ 101 w 141"/>
                  <a:gd name="T71" fmla="*/ 36 h 201"/>
                  <a:gd name="T72" fmla="*/ 139 w 141"/>
                  <a:gd name="T73" fmla="*/ 14 h 201"/>
                  <a:gd name="T74" fmla="*/ 122 w 141"/>
                  <a:gd name="T75" fmla="*/ 2 h 201"/>
                  <a:gd name="T76" fmla="*/ 113 w 141"/>
                  <a:gd name="T77" fmla="*/ 1 h 201"/>
                  <a:gd name="T78" fmla="*/ 60 w 141"/>
                  <a:gd name="T79" fmla="*/ 1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201">
                    <a:moveTo>
                      <a:pt x="60" y="16"/>
                    </a:moveTo>
                    <a:cubicBezTo>
                      <a:pt x="86" y="32"/>
                      <a:pt x="86" y="32"/>
                      <a:pt x="86" y="32"/>
                    </a:cubicBezTo>
                    <a:cubicBezTo>
                      <a:pt x="78" y="40"/>
                      <a:pt x="54" y="54"/>
                      <a:pt x="41" y="64"/>
                    </a:cubicBezTo>
                    <a:cubicBezTo>
                      <a:pt x="36" y="67"/>
                      <a:pt x="3" y="102"/>
                      <a:pt x="3" y="105"/>
                    </a:cubicBezTo>
                    <a:cubicBezTo>
                      <a:pt x="0" y="127"/>
                      <a:pt x="12" y="132"/>
                      <a:pt x="29" y="134"/>
                    </a:cubicBezTo>
                    <a:cubicBezTo>
                      <a:pt x="35" y="97"/>
                      <a:pt x="49" y="91"/>
                      <a:pt x="68" y="70"/>
                    </a:cubicBezTo>
                    <a:cubicBezTo>
                      <a:pt x="85" y="51"/>
                      <a:pt x="109" y="32"/>
                      <a:pt x="123" y="71"/>
                    </a:cubicBezTo>
                    <a:cubicBezTo>
                      <a:pt x="93" y="91"/>
                      <a:pt x="93" y="91"/>
                      <a:pt x="93" y="91"/>
                    </a:cubicBezTo>
                    <a:cubicBezTo>
                      <a:pt x="90" y="89"/>
                      <a:pt x="90" y="88"/>
                      <a:pt x="84" y="87"/>
                    </a:cubicBezTo>
                    <a:cubicBezTo>
                      <a:pt x="78" y="86"/>
                      <a:pt x="78" y="86"/>
                      <a:pt x="78" y="86"/>
                    </a:cubicBezTo>
                    <a:cubicBezTo>
                      <a:pt x="64" y="84"/>
                      <a:pt x="57" y="102"/>
                      <a:pt x="57" y="113"/>
                    </a:cubicBezTo>
                    <a:cubicBezTo>
                      <a:pt x="69" y="112"/>
                      <a:pt x="73" y="101"/>
                      <a:pt x="81" y="101"/>
                    </a:cubicBezTo>
                    <a:cubicBezTo>
                      <a:pt x="93" y="101"/>
                      <a:pt x="80" y="115"/>
                      <a:pt x="79" y="126"/>
                    </a:cubicBezTo>
                    <a:cubicBezTo>
                      <a:pt x="78" y="128"/>
                      <a:pt x="78" y="128"/>
                      <a:pt x="78" y="128"/>
                    </a:cubicBezTo>
                    <a:cubicBezTo>
                      <a:pt x="78" y="133"/>
                      <a:pt x="81" y="135"/>
                      <a:pt x="84" y="140"/>
                    </a:cubicBezTo>
                    <a:cubicBezTo>
                      <a:pt x="40" y="150"/>
                      <a:pt x="40" y="150"/>
                      <a:pt x="40" y="150"/>
                    </a:cubicBezTo>
                    <a:cubicBezTo>
                      <a:pt x="43" y="155"/>
                      <a:pt x="44" y="158"/>
                      <a:pt x="53" y="159"/>
                    </a:cubicBezTo>
                    <a:cubicBezTo>
                      <a:pt x="60" y="160"/>
                      <a:pt x="60" y="160"/>
                      <a:pt x="60" y="160"/>
                    </a:cubicBezTo>
                    <a:cubicBezTo>
                      <a:pt x="65" y="161"/>
                      <a:pt x="81" y="156"/>
                      <a:pt x="91" y="155"/>
                    </a:cubicBezTo>
                    <a:cubicBezTo>
                      <a:pt x="85" y="177"/>
                      <a:pt x="54" y="165"/>
                      <a:pt x="47" y="181"/>
                    </a:cubicBezTo>
                    <a:cubicBezTo>
                      <a:pt x="73" y="186"/>
                      <a:pt x="90" y="201"/>
                      <a:pt x="108" y="176"/>
                    </a:cubicBezTo>
                    <a:cubicBezTo>
                      <a:pt x="106" y="148"/>
                      <a:pt x="106" y="148"/>
                      <a:pt x="106" y="148"/>
                    </a:cubicBezTo>
                    <a:cubicBezTo>
                      <a:pt x="113" y="147"/>
                      <a:pt x="113" y="147"/>
                      <a:pt x="113" y="147"/>
                    </a:cubicBezTo>
                    <a:cubicBezTo>
                      <a:pt x="119" y="149"/>
                      <a:pt x="123" y="153"/>
                      <a:pt x="130" y="154"/>
                    </a:cubicBezTo>
                    <a:cubicBezTo>
                      <a:pt x="133" y="154"/>
                      <a:pt x="138" y="150"/>
                      <a:pt x="138" y="146"/>
                    </a:cubicBezTo>
                    <a:cubicBezTo>
                      <a:pt x="139" y="139"/>
                      <a:pt x="138" y="132"/>
                      <a:pt x="131" y="131"/>
                    </a:cubicBezTo>
                    <a:cubicBezTo>
                      <a:pt x="102" y="127"/>
                      <a:pt x="102" y="127"/>
                      <a:pt x="102" y="127"/>
                    </a:cubicBezTo>
                    <a:cubicBezTo>
                      <a:pt x="98" y="135"/>
                      <a:pt x="98" y="135"/>
                      <a:pt x="98" y="135"/>
                    </a:cubicBezTo>
                    <a:cubicBezTo>
                      <a:pt x="90" y="131"/>
                      <a:pt x="90" y="131"/>
                      <a:pt x="90" y="131"/>
                    </a:cubicBezTo>
                    <a:cubicBezTo>
                      <a:pt x="104" y="113"/>
                      <a:pt x="104" y="113"/>
                      <a:pt x="104" y="113"/>
                    </a:cubicBezTo>
                    <a:cubicBezTo>
                      <a:pt x="103" y="99"/>
                      <a:pt x="103" y="99"/>
                      <a:pt x="103" y="99"/>
                    </a:cubicBezTo>
                    <a:cubicBezTo>
                      <a:pt x="120" y="99"/>
                      <a:pt x="120" y="99"/>
                      <a:pt x="120" y="99"/>
                    </a:cubicBezTo>
                    <a:cubicBezTo>
                      <a:pt x="126" y="92"/>
                      <a:pt x="137" y="92"/>
                      <a:pt x="138" y="83"/>
                    </a:cubicBezTo>
                    <a:cubicBezTo>
                      <a:pt x="139" y="79"/>
                      <a:pt x="139" y="79"/>
                      <a:pt x="139" y="79"/>
                    </a:cubicBezTo>
                    <a:cubicBezTo>
                      <a:pt x="141" y="64"/>
                      <a:pt x="127" y="49"/>
                      <a:pt x="119" y="42"/>
                    </a:cubicBezTo>
                    <a:cubicBezTo>
                      <a:pt x="101" y="36"/>
                      <a:pt x="101" y="36"/>
                      <a:pt x="101" y="36"/>
                    </a:cubicBezTo>
                    <a:cubicBezTo>
                      <a:pt x="110" y="26"/>
                      <a:pt x="138" y="26"/>
                      <a:pt x="139" y="14"/>
                    </a:cubicBezTo>
                    <a:cubicBezTo>
                      <a:pt x="140" y="6"/>
                      <a:pt x="131" y="3"/>
                      <a:pt x="122" y="2"/>
                    </a:cubicBezTo>
                    <a:cubicBezTo>
                      <a:pt x="113" y="1"/>
                      <a:pt x="113" y="1"/>
                      <a:pt x="113" y="1"/>
                    </a:cubicBezTo>
                    <a:cubicBezTo>
                      <a:pt x="107" y="0"/>
                      <a:pt x="88" y="20"/>
                      <a:pt x="60" y="16"/>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ṥlíḍê">
                <a:extLst>
                  <a:ext uri="{FF2B5EF4-FFF2-40B4-BE49-F238E27FC236}">
                    <a16:creationId xmlns:a16="http://schemas.microsoft.com/office/drawing/2014/main" id="{B558432D-0BC7-4B71-A4FA-C3F8CF645897}"/>
                  </a:ext>
                </a:extLst>
              </p:cNvPr>
              <p:cNvSpPr/>
              <p:nvPr/>
            </p:nvSpPr>
            <p:spPr bwMode="auto">
              <a:xfrm>
                <a:off x="6992938" y="2933700"/>
                <a:ext cx="587375" cy="646113"/>
              </a:xfrm>
              <a:custGeom>
                <a:avLst/>
                <a:gdLst>
                  <a:gd name="T0" fmla="*/ 71 w 178"/>
                  <a:gd name="T1" fmla="*/ 145 h 195"/>
                  <a:gd name="T2" fmla="*/ 109 w 178"/>
                  <a:gd name="T3" fmla="*/ 85 h 195"/>
                  <a:gd name="T4" fmla="*/ 110 w 178"/>
                  <a:gd name="T5" fmla="*/ 108 h 195"/>
                  <a:gd name="T6" fmla="*/ 116 w 178"/>
                  <a:gd name="T7" fmla="*/ 121 h 195"/>
                  <a:gd name="T8" fmla="*/ 130 w 178"/>
                  <a:gd name="T9" fmla="*/ 106 h 195"/>
                  <a:gd name="T10" fmla="*/ 133 w 178"/>
                  <a:gd name="T11" fmla="*/ 114 h 195"/>
                  <a:gd name="T12" fmla="*/ 132 w 178"/>
                  <a:gd name="T13" fmla="*/ 138 h 195"/>
                  <a:gd name="T14" fmla="*/ 94 w 178"/>
                  <a:gd name="T15" fmla="*/ 128 h 195"/>
                  <a:gd name="T16" fmla="*/ 113 w 178"/>
                  <a:gd name="T17" fmla="*/ 163 h 195"/>
                  <a:gd name="T18" fmla="*/ 101 w 178"/>
                  <a:gd name="T19" fmla="*/ 166 h 195"/>
                  <a:gd name="T20" fmla="*/ 71 w 178"/>
                  <a:gd name="T21" fmla="*/ 145 h 195"/>
                  <a:gd name="T22" fmla="*/ 121 w 178"/>
                  <a:gd name="T23" fmla="*/ 18 h 195"/>
                  <a:gd name="T24" fmla="*/ 113 w 178"/>
                  <a:gd name="T25" fmla="*/ 69 h 195"/>
                  <a:gd name="T26" fmla="*/ 98 w 178"/>
                  <a:gd name="T27" fmla="*/ 71 h 195"/>
                  <a:gd name="T28" fmla="*/ 83 w 178"/>
                  <a:gd name="T29" fmla="*/ 87 h 195"/>
                  <a:gd name="T30" fmla="*/ 90 w 178"/>
                  <a:gd name="T31" fmla="*/ 45 h 195"/>
                  <a:gd name="T32" fmla="*/ 109 w 178"/>
                  <a:gd name="T33" fmla="*/ 10 h 195"/>
                  <a:gd name="T34" fmla="*/ 93 w 178"/>
                  <a:gd name="T35" fmla="*/ 8 h 195"/>
                  <a:gd name="T36" fmla="*/ 55 w 178"/>
                  <a:gd name="T37" fmla="*/ 49 h 195"/>
                  <a:gd name="T38" fmla="*/ 41 w 178"/>
                  <a:gd name="T39" fmla="*/ 50 h 195"/>
                  <a:gd name="T40" fmla="*/ 48 w 178"/>
                  <a:gd name="T41" fmla="*/ 62 h 195"/>
                  <a:gd name="T42" fmla="*/ 70 w 178"/>
                  <a:gd name="T43" fmla="*/ 61 h 195"/>
                  <a:gd name="T44" fmla="*/ 63 w 178"/>
                  <a:gd name="T45" fmla="*/ 98 h 195"/>
                  <a:gd name="T46" fmla="*/ 32 w 178"/>
                  <a:gd name="T47" fmla="*/ 116 h 195"/>
                  <a:gd name="T48" fmla="*/ 30 w 178"/>
                  <a:gd name="T49" fmla="*/ 117 h 195"/>
                  <a:gd name="T50" fmla="*/ 10 w 178"/>
                  <a:gd name="T51" fmla="*/ 117 h 195"/>
                  <a:gd name="T52" fmla="*/ 1 w 178"/>
                  <a:gd name="T53" fmla="*/ 142 h 195"/>
                  <a:gd name="T54" fmla="*/ 21 w 178"/>
                  <a:gd name="T55" fmla="*/ 158 h 195"/>
                  <a:gd name="T56" fmla="*/ 23 w 178"/>
                  <a:gd name="T57" fmla="*/ 158 h 195"/>
                  <a:gd name="T58" fmla="*/ 46 w 178"/>
                  <a:gd name="T59" fmla="*/ 151 h 195"/>
                  <a:gd name="T60" fmla="*/ 59 w 178"/>
                  <a:gd name="T61" fmla="*/ 176 h 195"/>
                  <a:gd name="T62" fmla="*/ 78 w 178"/>
                  <a:gd name="T63" fmla="*/ 195 h 195"/>
                  <a:gd name="T64" fmla="*/ 72 w 178"/>
                  <a:gd name="T65" fmla="*/ 166 h 195"/>
                  <a:gd name="T66" fmla="*/ 77 w 178"/>
                  <a:gd name="T67" fmla="*/ 165 h 195"/>
                  <a:gd name="T68" fmla="*/ 97 w 178"/>
                  <a:gd name="T69" fmla="*/ 183 h 195"/>
                  <a:gd name="T70" fmla="*/ 112 w 178"/>
                  <a:gd name="T71" fmla="*/ 181 h 195"/>
                  <a:gd name="T72" fmla="*/ 142 w 178"/>
                  <a:gd name="T73" fmla="*/ 179 h 195"/>
                  <a:gd name="T74" fmla="*/ 164 w 178"/>
                  <a:gd name="T75" fmla="*/ 193 h 195"/>
                  <a:gd name="T76" fmla="*/ 177 w 178"/>
                  <a:gd name="T77" fmla="*/ 177 h 195"/>
                  <a:gd name="T78" fmla="*/ 176 w 178"/>
                  <a:gd name="T79" fmla="*/ 173 h 195"/>
                  <a:gd name="T80" fmla="*/ 146 w 178"/>
                  <a:gd name="T81" fmla="*/ 145 h 195"/>
                  <a:gd name="T82" fmla="*/ 149 w 178"/>
                  <a:gd name="T83" fmla="*/ 107 h 195"/>
                  <a:gd name="T84" fmla="*/ 122 w 178"/>
                  <a:gd name="T85" fmla="*/ 90 h 195"/>
                  <a:gd name="T86" fmla="*/ 126 w 178"/>
                  <a:gd name="T87" fmla="*/ 80 h 195"/>
                  <a:gd name="T88" fmla="*/ 151 w 178"/>
                  <a:gd name="T89" fmla="*/ 64 h 195"/>
                  <a:gd name="T90" fmla="*/ 170 w 178"/>
                  <a:gd name="T91" fmla="*/ 40 h 195"/>
                  <a:gd name="T92" fmla="*/ 137 w 178"/>
                  <a:gd name="T93" fmla="*/ 25 h 195"/>
                  <a:gd name="T94" fmla="*/ 140 w 178"/>
                  <a:gd name="T95" fmla="*/ 15 h 195"/>
                  <a:gd name="T96" fmla="*/ 123 w 178"/>
                  <a:gd name="T97" fmla="*/ 1 h 195"/>
                  <a:gd name="T98" fmla="*/ 121 w 178"/>
                  <a:gd name="T99" fmla="*/ 18 h 195"/>
                  <a:gd name="T100" fmla="*/ 134 w 178"/>
                  <a:gd name="T101" fmla="*/ 40 h 195"/>
                  <a:gd name="T102" fmla="*/ 143 w 178"/>
                  <a:gd name="T103" fmla="*/ 47 h 195"/>
                  <a:gd name="T104" fmla="*/ 146 w 178"/>
                  <a:gd name="T105" fmla="*/ 57 h 195"/>
                  <a:gd name="T106" fmla="*/ 129 w 178"/>
                  <a:gd name="T107" fmla="*/ 60 h 195"/>
                  <a:gd name="T108" fmla="*/ 134 w 178"/>
                  <a:gd name="T109" fmla="*/ 4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 h="195">
                    <a:moveTo>
                      <a:pt x="71" y="145"/>
                    </a:moveTo>
                    <a:cubicBezTo>
                      <a:pt x="68" y="124"/>
                      <a:pt x="93" y="84"/>
                      <a:pt x="109" y="85"/>
                    </a:cubicBezTo>
                    <a:cubicBezTo>
                      <a:pt x="110" y="108"/>
                      <a:pt x="110" y="108"/>
                      <a:pt x="110" y="108"/>
                    </a:cubicBezTo>
                    <a:cubicBezTo>
                      <a:pt x="110" y="111"/>
                      <a:pt x="115" y="120"/>
                      <a:pt x="116" y="121"/>
                    </a:cubicBezTo>
                    <a:cubicBezTo>
                      <a:pt x="130" y="106"/>
                      <a:pt x="130" y="106"/>
                      <a:pt x="130" y="106"/>
                    </a:cubicBezTo>
                    <a:cubicBezTo>
                      <a:pt x="133" y="114"/>
                      <a:pt x="133" y="114"/>
                      <a:pt x="133" y="114"/>
                    </a:cubicBezTo>
                    <a:cubicBezTo>
                      <a:pt x="134" y="126"/>
                      <a:pt x="131" y="127"/>
                      <a:pt x="132" y="138"/>
                    </a:cubicBezTo>
                    <a:cubicBezTo>
                      <a:pt x="94" y="128"/>
                      <a:pt x="94" y="128"/>
                      <a:pt x="94" y="128"/>
                    </a:cubicBezTo>
                    <a:cubicBezTo>
                      <a:pt x="113" y="163"/>
                      <a:pt x="113" y="163"/>
                      <a:pt x="113" y="163"/>
                    </a:cubicBezTo>
                    <a:cubicBezTo>
                      <a:pt x="101" y="166"/>
                      <a:pt x="101" y="166"/>
                      <a:pt x="101" y="166"/>
                    </a:cubicBezTo>
                    <a:cubicBezTo>
                      <a:pt x="89" y="168"/>
                      <a:pt x="73" y="158"/>
                      <a:pt x="71" y="145"/>
                    </a:cubicBezTo>
                    <a:close/>
                    <a:moveTo>
                      <a:pt x="121" y="18"/>
                    </a:moveTo>
                    <a:cubicBezTo>
                      <a:pt x="122" y="24"/>
                      <a:pt x="114" y="53"/>
                      <a:pt x="113" y="69"/>
                    </a:cubicBezTo>
                    <a:cubicBezTo>
                      <a:pt x="98" y="71"/>
                      <a:pt x="98" y="71"/>
                      <a:pt x="98" y="71"/>
                    </a:cubicBezTo>
                    <a:cubicBezTo>
                      <a:pt x="88" y="73"/>
                      <a:pt x="93" y="82"/>
                      <a:pt x="83" y="87"/>
                    </a:cubicBezTo>
                    <a:cubicBezTo>
                      <a:pt x="87" y="74"/>
                      <a:pt x="86" y="56"/>
                      <a:pt x="90" y="45"/>
                    </a:cubicBezTo>
                    <a:cubicBezTo>
                      <a:pt x="97" y="27"/>
                      <a:pt x="108" y="27"/>
                      <a:pt x="109" y="10"/>
                    </a:cubicBezTo>
                    <a:cubicBezTo>
                      <a:pt x="105" y="9"/>
                      <a:pt x="99" y="7"/>
                      <a:pt x="93" y="8"/>
                    </a:cubicBezTo>
                    <a:cubicBezTo>
                      <a:pt x="81" y="10"/>
                      <a:pt x="88" y="44"/>
                      <a:pt x="55" y="49"/>
                    </a:cubicBezTo>
                    <a:cubicBezTo>
                      <a:pt x="47" y="51"/>
                      <a:pt x="51" y="48"/>
                      <a:pt x="41" y="50"/>
                    </a:cubicBezTo>
                    <a:cubicBezTo>
                      <a:pt x="48" y="62"/>
                      <a:pt x="48" y="62"/>
                      <a:pt x="48" y="62"/>
                    </a:cubicBezTo>
                    <a:cubicBezTo>
                      <a:pt x="70" y="61"/>
                      <a:pt x="70" y="61"/>
                      <a:pt x="70" y="61"/>
                    </a:cubicBezTo>
                    <a:cubicBezTo>
                      <a:pt x="70" y="63"/>
                      <a:pt x="64" y="93"/>
                      <a:pt x="63" y="98"/>
                    </a:cubicBezTo>
                    <a:cubicBezTo>
                      <a:pt x="60" y="108"/>
                      <a:pt x="45" y="114"/>
                      <a:pt x="32" y="116"/>
                    </a:cubicBezTo>
                    <a:cubicBezTo>
                      <a:pt x="30" y="117"/>
                      <a:pt x="30" y="117"/>
                      <a:pt x="30" y="117"/>
                    </a:cubicBezTo>
                    <a:cubicBezTo>
                      <a:pt x="10" y="117"/>
                      <a:pt x="10" y="117"/>
                      <a:pt x="10" y="117"/>
                    </a:cubicBezTo>
                    <a:cubicBezTo>
                      <a:pt x="3" y="131"/>
                      <a:pt x="0" y="135"/>
                      <a:pt x="1" y="142"/>
                    </a:cubicBezTo>
                    <a:cubicBezTo>
                      <a:pt x="7" y="151"/>
                      <a:pt x="7" y="160"/>
                      <a:pt x="21" y="158"/>
                    </a:cubicBezTo>
                    <a:cubicBezTo>
                      <a:pt x="23" y="158"/>
                      <a:pt x="23" y="158"/>
                      <a:pt x="23" y="158"/>
                    </a:cubicBezTo>
                    <a:cubicBezTo>
                      <a:pt x="46" y="151"/>
                      <a:pt x="46" y="151"/>
                      <a:pt x="46" y="151"/>
                    </a:cubicBezTo>
                    <a:cubicBezTo>
                      <a:pt x="49" y="169"/>
                      <a:pt x="53" y="165"/>
                      <a:pt x="59" y="176"/>
                    </a:cubicBezTo>
                    <a:cubicBezTo>
                      <a:pt x="69" y="195"/>
                      <a:pt x="57" y="188"/>
                      <a:pt x="78" y="195"/>
                    </a:cubicBezTo>
                    <a:cubicBezTo>
                      <a:pt x="72" y="166"/>
                      <a:pt x="72" y="166"/>
                      <a:pt x="72" y="166"/>
                    </a:cubicBezTo>
                    <a:cubicBezTo>
                      <a:pt x="77" y="165"/>
                      <a:pt x="77" y="165"/>
                      <a:pt x="77" y="165"/>
                    </a:cubicBezTo>
                    <a:cubicBezTo>
                      <a:pt x="80" y="175"/>
                      <a:pt x="85" y="185"/>
                      <a:pt x="97" y="183"/>
                    </a:cubicBezTo>
                    <a:cubicBezTo>
                      <a:pt x="112" y="181"/>
                      <a:pt x="112" y="181"/>
                      <a:pt x="112" y="181"/>
                    </a:cubicBezTo>
                    <a:cubicBezTo>
                      <a:pt x="124" y="179"/>
                      <a:pt x="133" y="171"/>
                      <a:pt x="142" y="179"/>
                    </a:cubicBezTo>
                    <a:cubicBezTo>
                      <a:pt x="149" y="185"/>
                      <a:pt x="151" y="195"/>
                      <a:pt x="164" y="193"/>
                    </a:cubicBezTo>
                    <a:cubicBezTo>
                      <a:pt x="170" y="192"/>
                      <a:pt x="178" y="184"/>
                      <a:pt x="177" y="177"/>
                    </a:cubicBezTo>
                    <a:cubicBezTo>
                      <a:pt x="176" y="173"/>
                      <a:pt x="176" y="173"/>
                      <a:pt x="176" y="173"/>
                    </a:cubicBezTo>
                    <a:cubicBezTo>
                      <a:pt x="174" y="153"/>
                      <a:pt x="147" y="151"/>
                      <a:pt x="146" y="145"/>
                    </a:cubicBezTo>
                    <a:cubicBezTo>
                      <a:pt x="145" y="137"/>
                      <a:pt x="151" y="121"/>
                      <a:pt x="149" y="107"/>
                    </a:cubicBezTo>
                    <a:cubicBezTo>
                      <a:pt x="147" y="95"/>
                      <a:pt x="132" y="93"/>
                      <a:pt x="122" y="90"/>
                    </a:cubicBezTo>
                    <a:cubicBezTo>
                      <a:pt x="126" y="80"/>
                      <a:pt x="126" y="80"/>
                      <a:pt x="126" y="80"/>
                    </a:cubicBezTo>
                    <a:cubicBezTo>
                      <a:pt x="144" y="77"/>
                      <a:pt x="141" y="71"/>
                      <a:pt x="151" y="64"/>
                    </a:cubicBezTo>
                    <a:cubicBezTo>
                      <a:pt x="162" y="56"/>
                      <a:pt x="172" y="56"/>
                      <a:pt x="170" y="40"/>
                    </a:cubicBezTo>
                    <a:cubicBezTo>
                      <a:pt x="155" y="39"/>
                      <a:pt x="145" y="36"/>
                      <a:pt x="137" y="25"/>
                    </a:cubicBezTo>
                    <a:cubicBezTo>
                      <a:pt x="140" y="15"/>
                      <a:pt x="140" y="15"/>
                      <a:pt x="140" y="15"/>
                    </a:cubicBezTo>
                    <a:cubicBezTo>
                      <a:pt x="136" y="8"/>
                      <a:pt x="133" y="0"/>
                      <a:pt x="123" y="1"/>
                    </a:cubicBezTo>
                    <a:cubicBezTo>
                      <a:pt x="111" y="3"/>
                      <a:pt x="120" y="13"/>
                      <a:pt x="121" y="18"/>
                    </a:cubicBezTo>
                    <a:close/>
                    <a:moveTo>
                      <a:pt x="134" y="40"/>
                    </a:moveTo>
                    <a:cubicBezTo>
                      <a:pt x="138" y="38"/>
                      <a:pt x="140" y="42"/>
                      <a:pt x="143" y="47"/>
                    </a:cubicBezTo>
                    <a:cubicBezTo>
                      <a:pt x="150" y="51"/>
                      <a:pt x="146" y="57"/>
                      <a:pt x="146" y="57"/>
                    </a:cubicBezTo>
                    <a:cubicBezTo>
                      <a:pt x="146" y="57"/>
                      <a:pt x="132" y="64"/>
                      <a:pt x="129" y="60"/>
                    </a:cubicBezTo>
                    <a:cubicBezTo>
                      <a:pt x="126" y="56"/>
                      <a:pt x="131" y="41"/>
                      <a:pt x="134" y="4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ṧḻîďè">
                <a:extLst>
                  <a:ext uri="{FF2B5EF4-FFF2-40B4-BE49-F238E27FC236}">
                    <a16:creationId xmlns:a16="http://schemas.microsoft.com/office/drawing/2014/main" id="{5D246EE8-E0AD-4402-9ABD-9E1BA72DB94D}"/>
                  </a:ext>
                </a:extLst>
              </p:cNvPr>
              <p:cNvSpPr/>
              <p:nvPr/>
            </p:nvSpPr>
            <p:spPr bwMode="auto">
              <a:xfrm>
                <a:off x="7794625" y="2903538"/>
                <a:ext cx="468313" cy="663575"/>
              </a:xfrm>
              <a:custGeom>
                <a:avLst/>
                <a:gdLst>
                  <a:gd name="T0" fmla="*/ 59 w 142"/>
                  <a:gd name="T1" fmla="*/ 83 h 200"/>
                  <a:gd name="T2" fmla="*/ 31 w 142"/>
                  <a:gd name="T3" fmla="*/ 82 h 200"/>
                  <a:gd name="T4" fmla="*/ 34 w 142"/>
                  <a:gd name="T5" fmla="*/ 98 h 200"/>
                  <a:gd name="T6" fmla="*/ 54 w 142"/>
                  <a:gd name="T7" fmla="*/ 105 h 200"/>
                  <a:gd name="T8" fmla="*/ 59 w 142"/>
                  <a:gd name="T9" fmla="*/ 101 h 200"/>
                  <a:gd name="T10" fmla="*/ 61 w 142"/>
                  <a:gd name="T11" fmla="*/ 110 h 200"/>
                  <a:gd name="T12" fmla="*/ 43 w 142"/>
                  <a:gd name="T13" fmla="*/ 111 h 200"/>
                  <a:gd name="T14" fmla="*/ 41 w 142"/>
                  <a:gd name="T15" fmla="*/ 113 h 200"/>
                  <a:gd name="T16" fmla="*/ 14 w 142"/>
                  <a:gd name="T17" fmla="*/ 141 h 200"/>
                  <a:gd name="T18" fmla="*/ 3 w 142"/>
                  <a:gd name="T19" fmla="*/ 176 h 200"/>
                  <a:gd name="T20" fmla="*/ 12 w 142"/>
                  <a:gd name="T21" fmla="*/ 195 h 200"/>
                  <a:gd name="T22" fmla="*/ 21 w 142"/>
                  <a:gd name="T23" fmla="*/ 194 h 200"/>
                  <a:gd name="T24" fmla="*/ 42 w 142"/>
                  <a:gd name="T25" fmla="*/ 157 h 200"/>
                  <a:gd name="T26" fmla="*/ 56 w 142"/>
                  <a:gd name="T27" fmla="*/ 156 h 200"/>
                  <a:gd name="T28" fmla="*/ 59 w 142"/>
                  <a:gd name="T29" fmla="*/ 191 h 200"/>
                  <a:gd name="T30" fmla="*/ 71 w 142"/>
                  <a:gd name="T31" fmla="*/ 200 h 200"/>
                  <a:gd name="T32" fmla="*/ 77 w 142"/>
                  <a:gd name="T33" fmla="*/ 146 h 200"/>
                  <a:gd name="T34" fmla="*/ 88 w 142"/>
                  <a:gd name="T35" fmla="*/ 178 h 200"/>
                  <a:gd name="T36" fmla="*/ 110 w 142"/>
                  <a:gd name="T37" fmla="*/ 180 h 200"/>
                  <a:gd name="T38" fmla="*/ 117 w 142"/>
                  <a:gd name="T39" fmla="*/ 170 h 200"/>
                  <a:gd name="T40" fmla="*/ 105 w 142"/>
                  <a:gd name="T41" fmla="*/ 128 h 200"/>
                  <a:gd name="T42" fmla="*/ 88 w 142"/>
                  <a:gd name="T43" fmla="*/ 117 h 200"/>
                  <a:gd name="T44" fmla="*/ 73 w 142"/>
                  <a:gd name="T45" fmla="*/ 128 h 200"/>
                  <a:gd name="T46" fmla="*/ 76 w 142"/>
                  <a:gd name="T47" fmla="*/ 92 h 200"/>
                  <a:gd name="T48" fmla="*/ 78 w 142"/>
                  <a:gd name="T49" fmla="*/ 93 h 200"/>
                  <a:gd name="T50" fmla="*/ 122 w 142"/>
                  <a:gd name="T51" fmla="*/ 67 h 200"/>
                  <a:gd name="T52" fmla="*/ 122 w 142"/>
                  <a:gd name="T53" fmla="*/ 69 h 200"/>
                  <a:gd name="T54" fmla="*/ 122 w 142"/>
                  <a:gd name="T55" fmla="*/ 61 h 200"/>
                  <a:gd name="T56" fmla="*/ 95 w 142"/>
                  <a:gd name="T57" fmla="*/ 55 h 200"/>
                  <a:gd name="T58" fmla="*/ 93 w 142"/>
                  <a:gd name="T59" fmla="*/ 69 h 200"/>
                  <a:gd name="T60" fmla="*/ 87 w 142"/>
                  <a:gd name="T61" fmla="*/ 73 h 200"/>
                  <a:gd name="T62" fmla="*/ 81 w 142"/>
                  <a:gd name="T63" fmla="*/ 74 h 200"/>
                  <a:gd name="T64" fmla="*/ 69 w 142"/>
                  <a:gd name="T65" fmla="*/ 13 h 200"/>
                  <a:gd name="T66" fmla="*/ 59 w 142"/>
                  <a:gd name="T67" fmla="*/ 83 h 200"/>
                  <a:gd name="T68" fmla="*/ 102 w 142"/>
                  <a:gd name="T69" fmla="*/ 21 h 200"/>
                  <a:gd name="T70" fmla="*/ 98 w 142"/>
                  <a:gd name="T71" fmla="*/ 10 h 200"/>
                  <a:gd name="T72" fmla="*/ 138 w 142"/>
                  <a:gd name="T73" fmla="*/ 25 h 200"/>
                  <a:gd name="T74" fmla="*/ 132 w 142"/>
                  <a:gd name="T75" fmla="*/ 45 h 200"/>
                  <a:gd name="T76" fmla="*/ 116 w 142"/>
                  <a:gd name="T77" fmla="*/ 46 h 200"/>
                  <a:gd name="T78" fmla="*/ 115 w 142"/>
                  <a:gd name="T79" fmla="*/ 39 h 200"/>
                  <a:gd name="T80" fmla="*/ 108 w 142"/>
                  <a:gd name="T81" fmla="*/ 33 h 200"/>
                  <a:gd name="T82" fmla="*/ 102 w 142"/>
                  <a:gd name="T83" fmla="*/ 21 h 200"/>
                  <a:gd name="T84" fmla="*/ 42 w 142"/>
                  <a:gd name="T85" fmla="*/ 137 h 200"/>
                  <a:gd name="T86" fmla="*/ 50 w 142"/>
                  <a:gd name="T87" fmla="*/ 122 h 200"/>
                  <a:gd name="T88" fmla="*/ 57 w 142"/>
                  <a:gd name="T89" fmla="*/ 128 h 200"/>
                  <a:gd name="T90" fmla="*/ 42 w 142"/>
                  <a:gd name="T91" fmla="*/ 13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2" h="200">
                    <a:moveTo>
                      <a:pt x="59" y="83"/>
                    </a:moveTo>
                    <a:cubicBezTo>
                      <a:pt x="48" y="90"/>
                      <a:pt x="38" y="83"/>
                      <a:pt x="31" y="82"/>
                    </a:cubicBezTo>
                    <a:cubicBezTo>
                      <a:pt x="33" y="90"/>
                      <a:pt x="31" y="91"/>
                      <a:pt x="34" y="98"/>
                    </a:cubicBezTo>
                    <a:cubicBezTo>
                      <a:pt x="39" y="108"/>
                      <a:pt x="45" y="110"/>
                      <a:pt x="54" y="105"/>
                    </a:cubicBezTo>
                    <a:cubicBezTo>
                      <a:pt x="59" y="101"/>
                      <a:pt x="59" y="101"/>
                      <a:pt x="59" y="101"/>
                    </a:cubicBezTo>
                    <a:cubicBezTo>
                      <a:pt x="61" y="110"/>
                      <a:pt x="61" y="110"/>
                      <a:pt x="61" y="110"/>
                    </a:cubicBezTo>
                    <a:cubicBezTo>
                      <a:pt x="54" y="113"/>
                      <a:pt x="47" y="109"/>
                      <a:pt x="43" y="111"/>
                    </a:cubicBezTo>
                    <a:cubicBezTo>
                      <a:pt x="41" y="113"/>
                      <a:pt x="41" y="113"/>
                      <a:pt x="41" y="113"/>
                    </a:cubicBezTo>
                    <a:cubicBezTo>
                      <a:pt x="29" y="120"/>
                      <a:pt x="23" y="131"/>
                      <a:pt x="14" y="141"/>
                    </a:cubicBezTo>
                    <a:cubicBezTo>
                      <a:pt x="0" y="156"/>
                      <a:pt x="10" y="160"/>
                      <a:pt x="3" y="176"/>
                    </a:cubicBezTo>
                    <a:cubicBezTo>
                      <a:pt x="12" y="195"/>
                      <a:pt x="12" y="195"/>
                      <a:pt x="12" y="195"/>
                    </a:cubicBezTo>
                    <a:cubicBezTo>
                      <a:pt x="16" y="195"/>
                      <a:pt x="17" y="197"/>
                      <a:pt x="21" y="194"/>
                    </a:cubicBezTo>
                    <a:cubicBezTo>
                      <a:pt x="35" y="185"/>
                      <a:pt x="37" y="160"/>
                      <a:pt x="42" y="157"/>
                    </a:cubicBezTo>
                    <a:cubicBezTo>
                      <a:pt x="49" y="153"/>
                      <a:pt x="51" y="154"/>
                      <a:pt x="56" y="156"/>
                    </a:cubicBezTo>
                    <a:cubicBezTo>
                      <a:pt x="55" y="168"/>
                      <a:pt x="51" y="176"/>
                      <a:pt x="59" y="191"/>
                    </a:cubicBezTo>
                    <a:cubicBezTo>
                      <a:pt x="63" y="199"/>
                      <a:pt x="65" y="199"/>
                      <a:pt x="71" y="200"/>
                    </a:cubicBezTo>
                    <a:cubicBezTo>
                      <a:pt x="76" y="185"/>
                      <a:pt x="62" y="157"/>
                      <a:pt x="77" y="146"/>
                    </a:cubicBezTo>
                    <a:cubicBezTo>
                      <a:pt x="88" y="178"/>
                      <a:pt x="88" y="178"/>
                      <a:pt x="88" y="178"/>
                    </a:cubicBezTo>
                    <a:cubicBezTo>
                      <a:pt x="90" y="186"/>
                      <a:pt x="105" y="184"/>
                      <a:pt x="110" y="180"/>
                    </a:cubicBezTo>
                    <a:cubicBezTo>
                      <a:pt x="116" y="177"/>
                      <a:pt x="116" y="174"/>
                      <a:pt x="117" y="170"/>
                    </a:cubicBezTo>
                    <a:cubicBezTo>
                      <a:pt x="111" y="158"/>
                      <a:pt x="107" y="144"/>
                      <a:pt x="105" y="128"/>
                    </a:cubicBezTo>
                    <a:cubicBezTo>
                      <a:pt x="103" y="121"/>
                      <a:pt x="90" y="115"/>
                      <a:pt x="88" y="117"/>
                    </a:cubicBezTo>
                    <a:cubicBezTo>
                      <a:pt x="73" y="128"/>
                      <a:pt x="73" y="128"/>
                      <a:pt x="73" y="128"/>
                    </a:cubicBezTo>
                    <a:cubicBezTo>
                      <a:pt x="76" y="92"/>
                      <a:pt x="76" y="92"/>
                      <a:pt x="76" y="92"/>
                    </a:cubicBezTo>
                    <a:cubicBezTo>
                      <a:pt x="78" y="93"/>
                      <a:pt x="78" y="93"/>
                      <a:pt x="78" y="93"/>
                    </a:cubicBezTo>
                    <a:cubicBezTo>
                      <a:pt x="122" y="67"/>
                      <a:pt x="122" y="67"/>
                      <a:pt x="122" y="67"/>
                    </a:cubicBezTo>
                    <a:cubicBezTo>
                      <a:pt x="122" y="69"/>
                      <a:pt x="122" y="69"/>
                      <a:pt x="122" y="69"/>
                    </a:cubicBezTo>
                    <a:cubicBezTo>
                      <a:pt x="122" y="61"/>
                      <a:pt x="122" y="61"/>
                      <a:pt x="122" y="61"/>
                    </a:cubicBezTo>
                    <a:cubicBezTo>
                      <a:pt x="95" y="55"/>
                      <a:pt x="95" y="55"/>
                      <a:pt x="95" y="55"/>
                    </a:cubicBezTo>
                    <a:cubicBezTo>
                      <a:pt x="97" y="61"/>
                      <a:pt x="99" y="66"/>
                      <a:pt x="93" y="69"/>
                    </a:cubicBezTo>
                    <a:cubicBezTo>
                      <a:pt x="87" y="73"/>
                      <a:pt x="87" y="73"/>
                      <a:pt x="87" y="73"/>
                    </a:cubicBezTo>
                    <a:cubicBezTo>
                      <a:pt x="80" y="77"/>
                      <a:pt x="87" y="74"/>
                      <a:pt x="81" y="74"/>
                    </a:cubicBezTo>
                    <a:cubicBezTo>
                      <a:pt x="80" y="71"/>
                      <a:pt x="93" y="0"/>
                      <a:pt x="69" y="13"/>
                    </a:cubicBezTo>
                    <a:cubicBezTo>
                      <a:pt x="72" y="23"/>
                      <a:pt x="65" y="79"/>
                      <a:pt x="59" y="83"/>
                    </a:cubicBezTo>
                    <a:close/>
                    <a:moveTo>
                      <a:pt x="102" y="21"/>
                    </a:moveTo>
                    <a:cubicBezTo>
                      <a:pt x="99" y="16"/>
                      <a:pt x="100" y="15"/>
                      <a:pt x="98" y="10"/>
                    </a:cubicBezTo>
                    <a:cubicBezTo>
                      <a:pt x="123" y="12"/>
                      <a:pt x="117" y="9"/>
                      <a:pt x="138" y="25"/>
                    </a:cubicBezTo>
                    <a:cubicBezTo>
                      <a:pt x="139" y="34"/>
                      <a:pt x="142" y="38"/>
                      <a:pt x="132" y="45"/>
                    </a:cubicBezTo>
                    <a:cubicBezTo>
                      <a:pt x="125" y="49"/>
                      <a:pt x="122" y="47"/>
                      <a:pt x="116" y="46"/>
                    </a:cubicBezTo>
                    <a:cubicBezTo>
                      <a:pt x="115" y="39"/>
                      <a:pt x="115" y="39"/>
                      <a:pt x="115" y="39"/>
                    </a:cubicBezTo>
                    <a:cubicBezTo>
                      <a:pt x="111" y="37"/>
                      <a:pt x="110" y="38"/>
                      <a:pt x="108" y="33"/>
                    </a:cubicBezTo>
                    <a:cubicBezTo>
                      <a:pt x="102" y="21"/>
                      <a:pt x="102" y="21"/>
                      <a:pt x="102" y="21"/>
                    </a:cubicBezTo>
                    <a:close/>
                    <a:moveTo>
                      <a:pt x="42" y="137"/>
                    </a:moveTo>
                    <a:cubicBezTo>
                      <a:pt x="34" y="134"/>
                      <a:pt x="44" y="126"/>
                      <a:pt x="50" y="122"/>
                    </a:cubicBezTo>
                    <a:cubicBezTo>
                      <a:pt x="55" y="119"/>
                      <a:pt x="54" y="119"/>
                      <a:pt x="57" y="128"/>
                    </a:cubicBezTo>
                    <a:cubicBezTo>
                      <a:pt x="59" y="136"/>
                      <a:pt x="50" y="141"/>
                      <a:pt x="42" y="13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ļïḑe">
                <a:extLst>
                  <a:ext uri="{FF2B5EF4-FFF2-40B4-BE49-F238E27FC236}">
                    <a16:creationId xmlns:a16="http://schemas.microsoft.com/office/drawing/2014/main" id="{49302D5D-E707-4B25-8C5C-552217317D6D}"/>
                  </a:ext>
                </a:extLst>
              </p:cNvPr>
              <p:cNvSpPr/>
              <p:nvPr/>
            </p:nvSpPr>
            <p:spPr bwMode="auto">
              <a:xfrm>
                <a:off x="8455025" y="2909888"/>
                <a:ext cx="461963" cy="633413"/>
              </a:xfrm>
              <a:custGeom>
                <a:avLst/>
                <a:gdLst>
                  <a:gd name="T0" fmla="*/ 52 w 140"/>
                  <a:gd name="T1" fmla="*/ 80 h 191"/>
                  <a:gd name="T2" fmla="*/ 0 w 140"/>
                  <a:gd name="T3" fmla="*/ 90 h 191"/>
                  <a:gd name="T4" fmla="*/ 12 w 140"/>
                  <a:gd name="T5" fmla="*/ 108 h 191"/>
                  <a:gd name="T6" fmla="*/ 16 w 140"/>
                  <a:gd name="T7" fmla="*/ 111 h 191"/>
                  <a:gd name="T8" fmla="*/ 36 w 140"/>
                  <a:gd name="T9" fmla="*/ 140 h 191"/>
                  <a:gd name="T10" fmla="*/ 8 w 140"/>
                  <a:gd name="T11" fmla="*/ 154 h 191"/>
                  <a:gd name="T12" fmla="*/ 10 w 140"/>
                  <a:gd name="T13" fmla="*/ 164 h 191"/>
                  <a:gd name="T14" fmla="*/ 12 w 140"/>
                  <a:gd name="T15" fmla="*/ 166 h 191"/>
                  <a:gd name="T16" fmla="*/ 46 w 140"/>
                  <a:gd name="T17" fmla="*/ 161 h 191"/>
                  <a:gd name="T18" fmla="*/ 53 w 140"/>
                  <a:gd name="T19" fmla="*/ 151 h 191"/>
                  <a:gd name="T20" fmla="*/ 67 w 140"/>
                  <a:gd name="T21" fmla="*/ 103 h 191"/>
                  <a:gd name="T22" fmla="*/ 100 w 140"/>
                  <a:gd name="T23" fmla="*/ 84 h 191"/>
                  <a:gd name="T24" fmla="*/ 135 w 140"/>
                  <a:gd name="T25" fmla="*/ 70 h 191"/>
                  <a:gd name="T26" fmla="*/ 137 w 140"/>
                  <a:gd name="T27" fmla="*/ 68 h 191"/>
                  <a:gd name="T28" fmla="*/ 138 w 140"/>
                  <a:gd name="T29" fmla="*/ 57 h 191"/>
                  <a:gd name="T30" fmla="*/ 108 w 140"/>
                  <a:gd name="T31" fmla="*/ 54 h 191"/>
                  <a:gd name="T32" fmla="*/ 92 w 140"/>
                  <a:gd name="T33" fmla="*/ 47 h 191"/>
                  <a:gd name="T34" fmla="*/ 90 w 140"/>
                  <a:gd name="T35" fmla="*/ 44 h 191"/>
                  <a:gd name="T36" fmla="*/ 97 w 140"/>
                  <a:gd name="T37" fmla="*/ 61 h 191"/>
                  <a:gd name="T38" fmla="*/ 100 w 140"/>
                  <a:gd name="T39" fmla="*/ 63 h 191"/>
                  <a:gd name="T40" fmla="*/ 74 w 140"/>
                  <a:gd name="T41" fmla="*/ 71 h 191"/>
                  <a:gd name="T42" fmla="*/ 61 w 140"/>
                  <a:gd name="T43" fmla="*/ 4 h 191"/>
                  <a:gd name="T44" fmla="*/ 48 w 140"/>
                  <a:gd name="T45" fmla="*/ 1 h 191"/>
                  <a:gd name="T46" fmla="*/ 44 w 140"/>
                  <a:gd name="T47" fmla="*/ 8 h 191"/>
                  <a:gd name="T48" fmla="*/ 52 w 140"/>
                  <a:gd name="T49" fmla="*/ 80 h 191"/>
                  <a:gd name="T50" fmla="*/ 106 w 140"/>
                  <a:gd name="T51" fmla="*/ 184 h 191"/>
                  <a:gd name="T52" fmla="*/ 94 w 140"/>
                  <a:gd name="T53" fmla="*/ 161 h 191"/>
                  <a:gd name="T54" fmla="*/ 73 w 140"/>
                  <a:gd name="T55" fmla="*/ 140 h 191"/>
                  <a:gd name="T56" fmla="*/ 88 w 140"/>
                  <a:gd name="T57" fmla="*/ 126 h 191"/>
                  <a:gd name="T58" fmla="*/ 120 w 140"/>
                  <a:gd name="T59" fmla="*/ 145 h 191"/>
                  <a:gd name="T60" fmla="*/ 134 w 140"/>
                  <a:gd name="T61" fmla="*/ 175 h 191"/>
                  <a:gd name="T62" fmla="*/ 117 w 140"/>
                  <a:gd name="T63" fmla="*/ 191 h 191"/>
                  <a:gd name="T64" fmla="*/ 106 w 140"/>
                  <a:gd name="T65" fmla="*/ 18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91">
                    <a:moveTo>
                      <a:pt x="52" y="80"/>
                    </a:moveTo>
                    <a:cubicBezTo>
                      <a:pt x="42" y="95"/>
                      <a:pt x="9" y="87"/>
                      <a:pt x="0" y="90"/>
                    </a:cubicBezTo>
                    <a:cubicBezTo>
                      <a:pt x="0" y="98"/>
                      <a:pt x="3" y="102"/>
                      <a:pt x="12" y="108"/>
                    </a:cubicBezTo>
                    <a:cubicBezTo>
                      <a:pt x="16" y="111"/>
                      <a:pt x="16" y="111"/>
                      <a:pt x="16" y="111"/>
                    </a:cubicBezTo>
                    <a:cubicBezTo>
                      <a:pt x="27" y="118"/>
                      <a:pt x="69" y="92"/>
                      <a:pt x="36" y="140"/>
                    </a:cubicBezTo>
                    <a:cubicBezTo>
                      <a:pt x="32" y="146"/>
                      <a:pt x="15" y="143"/>
                      <a:pt x="8" y="154"/>
                    </a:cubicBezTo>
                    <a:cubicBezTo>
                      <a:pt x="5" y="159"/>
                      <a:pt x="5" y="161"/>
                      <a:pt x="10" y="164"/>
                    </a:cubicBezTo>
                    <a:cubicBezTo>
                      <a:pt x="12" y="166"/>
                      <a:pt x="12" y="166"/>
                      <a:pt x="12" y="166"/>
                    </a:cubicBezTo>
                    <a:cubicBezTo>
                      <a:pt x="23" y="173"/>
                      <a:pt x="38" y="173"/>
                      <a:pt x="46" y="161"/>
                    </a:cubicBezTo>
                    <a:cubicBezTo>
                      <a:pt x="53" y="151"/>
                      <a:pt x="53" y="151"/>
                      <a:pt x="53" y="151"/>
                    </a:cubicBezTo>
                    <a:cubicBezTo>
                      <a:pt x="63" y="136"/>
                      <a:pt x="66" y="116"/>
                      <a:pt x="67" y="103"/>
                    </a:cubicBezTo>
                    <a:cubicBezTo>
                      <a:pt x="80" y="96"/>
                      <a:pt x="86" y="90"/>
                      <a:pt x="100" y="84"/>
                    </a:cubicBezTo>
                    <a:cubicBezTo>
                      <a:pt x="105" y="82"/>
                      <a:pt x="134" y="71"/>
                      <a:pt x="135" y="70"/>
                    </a:cubicBezTo>
                    <a:cubicBezTo>
                      <a:pt x="137" y="68"/>
                      <a:pt x="137" y="68"/>
                      <a:pt x="137" y="68"/>
                    </a:cubicBezTo>
                    <a:cubicBezTo>
                      <a:pt x="140" y="63"/>
                      <a:pt x="138" y="62"/>
                      <a:pt x="138" y="57"/>
                    </a:cubicBezTo>
                    <a:cubicBezTo>
                      <a:pt x="129" y="50"/>
                      <a:pt x="121" y="55"/>
                      <a:pt x="108" y="54"/>
                    </a:cubicBezTo>
                    <a:cubicBezTo>
                      <a:pt x="103" y="54"/>
                      <a:pt x="96" y="47"/>
                      <a:pt x="92" y="47"/>
                    </a:cubicBezTo>
                    <a:cubicBezTo>
                      <a:pt x="90" y="44"/>
                      <a:pt x="90" y="44"/>
                      <a:pt x="90" y="44"/>
                    </a:cubicBezTo>
                    <a:cubicBezTo>
                      <a:pt x="97" y="61"/>
                      <a:pt x="97" y="61"/>
                      <a:pt x="97" y="61"/>
                    </a:cubicBezTo>
                    <a:cubicBezTo>
                      <a:pt x="100" y="63"/>
                      <a:pt x="100" y="63"/>
                      <a:pt x="100" y="63"/>
                    </a:cubicBezTo>
                    <a:cubicBezTo>
                      <a:pt x="74" y="71"/>
                      <a:pt x="74" y="71"/>
                      <a:pt x="74" y="71"/>
                    </a:cubicBezTo>
                    <a:cubicBezTo>
                      <a:pt x="69" y="57"/>
                      <a:pt x="80" y="17"/>
                      <a:pt x="61" y="4"/>
                    </a:cubicBezTo>
                    <a:cubicBezTo>
                      <a:pt x="55" y="0"/>
                      <a:pt x="59" y="5"/>
                      <a:pt x="48" y="1"/>
                    </a:cubicBezTo>
                    <a:cubicBezTo>
                      <a:pt x="44" y="8"/>
                      <a:pt x="44" y="8"/>
                      <a:pt x="44" y="8"/>
                    </a:cubicBezTo>
                    <a:cubicBezTo>
                      <a:pt x="41" y="12"/>
                      <a:pt x="64" y="62"/>
                      <a:pt x="52" y="80"/>
                    </a:cubicBezTo>
                    <a:close/>
                    <a:moveTo>
                      <a:pt x="106" y="184"/>
                    </a:moveTo>
                    <a:cubicBezTo>
                      <a:pt x="102" y="181"/>
                      <a:pt x="99" y="167"/>
                      <a:pt x="94" y="161"/>
                    </a:cubicBezTo>
                    <a:cubicBezTo>
                      <a:pt x="89" y="154"/>
                      <a:pt x="79" y="147"/>
                      <a:pt x="73" y="140"/>
                    </a:cubicBezTo>
                    <a:cubicBezTo>
                      <a:pt x="72" y="132"/>
                      <a:pt x="74" y="124"/>
                      <a:pt x="88" y="126"/>
                    </a:cubicBezTo>
                    <a:cubicBezTo>
                      <a:pt x="105" y="136"/>
                      <a:pt x="104" y="128"/>
                      <a:pt x="120" y="145"/>
                    </a:cubicBezTo>
                    <a:cubicBezTo>
                      <a:pt x="127" y="152"/>
                      <a:pt x="139" y="168"/>
                      <a:pt x="134" y="175"/>
                    </a:cubicBezTo>
                    <a:cubicBezTo>
                      <a:pt x="128" y="184"/>
                      <a:pt x="124" y="185"/>
                      <a:pt x="117" y="191"/>
                    </a:cubicBezTo>
                    <a:lnTo>
                      <a:pt x="106" y="18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Sḷîḓê">
                <a:extLst>
                  <a:ext uri="{FF2B5EF4-FFF2-40B4-BE49-F238E27FC236}">
                    <a16:creationId xmlns:a16="http://schemas.microsoft.com/office/drawing/2014/main" id="{A2AC2725-CFED-4FBE-BD9D-4BAE26F1D66B}"/>
                  </a:ext>
                </a:extLst>
              </p:cNvPr>
              <p:cNvSpPr/>
              <p:nvPr/>
            </p:nvSpPr>
            <p:spPr bwMode="auto">
              <a:xfrm>
                <a:off x="9128125" y="2794000"/>
                <a:ext cx="434975" cy="882650"/>
              </a:xfrm>
              <a:custGeom>
                <a:avLst/>
                <a:gdLst>
                  <a:gd name="T0" fmla="*/ 10 w 132"/>
                  <a:gd name="T1" fmla="*/ 53 h 266"/>
                  <a:gd name="T2" fmla="*/ 23 w 132"/>
                  <a:gd name="T3" fmla="*/ 79 h 266"/>
                  <a:gd name="T4" fmla="*/ 35 w 132"/>
                  <a:gd name="T5" fmla="*/ 78 h 266"/>
                  <a:gd name="T6" fmla="*/ 32 w 132"/>
                  <a:gd name="T7" fmla="*/ 30 h 266"/>
                  <a:gd name="T8" fmla="*/ 10 w 132"/>
                  <a:gd name="T9" fmla="*/ 53 h 266"/>
                  <a:gd name="T10" fmla="*/ 15 w 132"/>
                  <a:gd name="T11" fmla="*/ 185 h 266"/>
                  <a:gd name="T12" fmla="*/ 5 w 132"/>
                  <a:gd name="T13" fmla="*/ 165 h 266"/>
                  <a:gd name="T14" fmla="*/ 0 w 132"/>
                  <a:gd name="T15" fmla="*/ 146 h 266"/>
                  <a:gd name="T16" fmla="*/ 13 w 132"/>
                  <a:gd name="T17" fmla="*/ 139 h 266"/>
                  <a:gd name="T18" fmla="*/ 27 w 132"/>
                  <a:gd name="T19" fmla="*/ 127 h 266"/>
                  <a:gd name="T20" fmla="*/ 80 w 132"/>
                  <a:gd name="T21" fmla="*/ 81 h 266"/>
                  <a:gd name="T22" fmla="*/ 61 w 132"/>
                  <a:gd name="T23" fmla="*/ 82 h 266"/>
                  <a:gd name="T24" fmla="*/ 53 w 132"/>
                  <a:gd name="T25" fmla="*/ 53 h 266"/>
                  <a:gd name="T26" fmla="*/ 71 w 132"/>
                  <a:gd name="T27" fmla="*/ 61 h 266"/>
                  <a:gd name="T28" fmla="*/ 122 w 132"/>
                  <a:gd name="T29" fmla="*/ 54 h 266"/>
                  <a:gd name="T30" fmla="*/ 129 w 132"/>
                  <a:gd name="T31" fmla="*/ 77 h 266"/>
                  <a:gd name="T32" fmla="*/ 128 w 132"/>
                  <a:gd name="T33" fmla="*/ 79 h 266"/>
                  <a:gd name="T34" fmla="*/ 100 w 132"/>
                  <a:gd name="T35" fmla="*/ 88 h 266"/>
                  <a:gd name="T36" fmla="*/ 76 w 132"/>
                  <a:gd name="T37" fmla="*/ 103 h 266"/>
                  <a:gd name="T38" fmla="*/ 107 w 132"/>
                  <a:gd name="T39" fmla="*/ 112 h 266"/>
                  <a:gd name="T40" fmla="*/ 124 w 132"/>
                  <a:gd name="T41" fmla="*/ 141 h 266"/>
                  <a:gd name="T42" fmla="*/ 123 w 132"/>
                  <a:gd name="T43" fmla="*/ 143 h 266"/>
                  <a:gd name="T44" fmla="*/ 96 w 132"/>
                  <a:gd name="T45" fmla="*/ 156 h 266"/>
                  <a:gd name="T46" fmla="*/ 97 w 132"/>
                  <a:gd name="T47" fmla="*/ 170 h 266"/>
                  <a:gd name="T48" fmla="*/ 93 w 132"/>
                  <a:gd name="T49" fmla="*/ 176 h 266"/>
                  <a:gd name="T50" fmla="*/ 86 w 132"/>
                  <a:gd name="T51" fmla="*/ 200 h 266"/>
                  <a:gd name="T52" fmla="*/ 123 w 132"/>
                  <a:gd name="T53" fmla="*/ 193 h 266"/>
                  <a:gd name="T54" fmla="*/ 125 w 132"/>
                  <a:gd name="T55" fmla="*/ 194 h 266"/>
                  <a:gd name="T56" fmla="*/ 127 w 132"/>
                  <a:gd name="T57" fmla="*/ 211 h 266"/>
                  <a:gd name="T58" fmla="*/ 89 w 132"/>
                  <a:gd name="T59" fmla="*/ 224 h 266"/>
                  <a:gd name="T60" fmla="*/ 89 w 132"/>
                  <a:gd name="T61" fmla="*/ 248 h 266"/>
                  <a:gd name="T62" fmla="*/ 35 w 132"/>
                  <a:gd name="T63" fmla="*/ 257 h 266"/>
                  <a:gd name="T64" fmla="*/ 13 w 132"/>
                  <a:gd name="T65" fmla="*/ 231 h 266"/>
                  <a:gd name="T66" fmla="*/ 78 w 132"/>
                  <a:gd name="T67" fmla="*/ 223 h 266"/>
                  <a:gd name="T68" fmla="*/ 9 w 132"/>
                  <a:gd name="T69" fmla="*/ 217 h 266"/>
                  <a:gd name="T70" fmla="*/ 39 w 132"/>
                  <a:gd name="T71" fmla="*/ 206 h 266"/>
                  <a:gd name="T72" fmla="*/ 71 w 132"/>
                  <a:gd name="T73" fmla="*/ 202 h 266"/>
                  <a:gd name="T74" fmla="*/ 79 w 132"/>
                  <a:gd name="T75" fmla="*/ 168 h 266"/>
                  <a:gd name="T76" fmla="*/ 55 w 132"/>
                  <a:gd name="T77" fmla="*/ 171 h 266"/>
                  <a:gd name="T78" fmla="*/ 54 w 132"/>
                  <a:gd name="T79" fmla="*/ 163 h 266"/>
                  <a:gd name="T80" fmla="*/ 55 w 132"/>
                  <a:gd name="T81" fmla="*/ 161 h 266"/>
                  <a:gd name="T82" fmla="*/ 81 w 132"/>
                  <a:gd name="T83" fmla="*/ 151 h 266"/>
                  <a:gd name="T84" fmla="*/ 105 w 132"/>
                  <a:gd name="T85" fmla="*/ 136 h 266"/>
                  <a:gd name="T86" fmla="*/ 103 w 132"/>
                  <a:gd name="T87" fmla="*/ 126 h 266"/>
                  <a:gd name="T88" fmla="*/ 86 w 132"/>
                  <a:gd name="T89" fmla="*/ 120 h 266"/>
                  <a:gd name="T90" fmla="*/ 57 w 132"/>
                  <a:gd name="T91" fmla="*/ 130 h 266"/>
                  <a:gd name="T92" fmla="*/ 31 w 132"/>
                  <a:gd name="T93" fmla="*/ 150 h 266"/>
                  <a:gd name="T94" fmla="*/ 36 w 132"/>
                  <a:gd name="T95" fmla="*/ 186 h 266"/>
                  <a:gd name="T96" fmla="*/ 28 w 132"/>
                  <a:gd name="T97" fmla="*/ 190 h 266"/>
                  <a:gd name="T98" fmla="*/ 21 w 132"/>
                  <a:gd name="T99" fmla="*/ 183 h 266"/>
                  <a:gd name="T100" fmla="*/ 15 w 132"/>
                  <a:gd name="T101" fmla="*/ 18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266">
                    <a:moveTo>
                      <a:pt x="10" y="53"/>
                    </a:moveTo>
                    <a:cubicBezTo>
                      <a:pt x="11" y="60"/>
                      <a:pt x="15" y="75"/>
                      <a:pt x="23" y="79"/>
                    </a:cubicBezTo>
                    <a:cubicBezTo>
                      <a:pt x="29" y="82"/>
                      <a:pt x="31" y="80"/>
                      <a:pt x="35" y="78"/>
                    </a:cubicBezTo>
                    <a:cubicBezTo>
                      <a:pt x="40" y="61"/>
                      <a:pt x="37" y="46"/>
                      <a:pt x="32" y="30"/>
                    </a:cubicBezTo>
                    <a:cubicBezTo>
                      <a:pt x="24" y="0"/>
                      <a:pt x="18" y="39"/>
                      <a:pt x="10" y="53"/>
                    </a:cubicBezTo>
                    <a:close/>
                    <a:moveTo>
                      <a:pt x="15" y="185"/>
                    </a:moveTo>
                    <a:cubicBezTo>
                      <a:pt x="5" y="165"/>
                      <a:pt x="5" y="165"/>
                      <a:pt x="5" y="165"/>
                    </a:cubicBezTo>
                    <a:cubicBezTo>
                      <a:pt x="6" y="157"/>
                      <a:pt x="4" y="151"/>
                      <a:pt x="0" y="146"/>
                    </a:cubicBezTo>
                    <a:cubicBezTo>
                      <a:pt x="3" y="144"/>
                      <a:pt x="9" y="141"/>
                      <a:pt x="13" y="139"/>
                    </a:cubicBezTo>
                    <a:cubicBezTo>
                      <a:pt x="19" y="135"/>
                      <a:pt x="22" y="131"/>
                      <a:pt x="27" y="127"/>
                    </a:cubicBezTo>
                    <a:cubicBezTo>
                      <a:pt x="45" y="111"/>
                      <a:pt x="66" y="95"/>
                      <a:pt x="80" y="81"/>
                    </a:cubicBezTo>
                    <a:cubicBezTo>
                      <a:pt x="61" y="82"/>
                      <a:pt x="61" y="82"/>
                      <a:pt x="61" y="82"/>
                    </a:cubicBezTo>
                    <a:cubicBezTo>
                      <a:pt x="57" y="71"/>
                      <a:pt x="48" y="63"/>
                      <a:pt x="53" y="53"/>
                    </a:cubicBezTo>
                    <a:cubicBezTo>
                      <a:pt x="71" y="61"/>
                      <a:pt x="71" y="61"/>
                      <a:pt x="71" y="61"/>
                    </a:cubicBezTo>
                    <a:cubicBezTo>
                      <a:pt x="90" y="73"/>
                      <a:pt x="102" y="43"/>
                      <a:pt x="122" y="54"/>
                    </a:cubicBezTo>
                    <a:cubicBezTo>
                      <a:pt x="128" y="58"/>
                      <a:pt x="132" y="71"/>
                      <a:pt x="129" y="77"/>
                    </a:cubicBezTo>
                    <a:cubicBezTo>
                      <a:pt x="128" y="79"/>
                      <a:pt x="128" y="79"/>
                      <a:pt x="128" y="79"/>
                    </a:cubicBezTo>
                    <a:cubicBezTo>
                      <a:pt x="124" y="87"/>
                      <a:pt x="108" y="85"/>
                      <a:pt x="100" y="88"/>
                    </a:cubicBezTo>
                    <a:cubicBezTo>
                      <a:pt x="92" y="91"/>
                      <a:pt x="83" y="98"/>
                      <a:pt x="76" y="103"/>
                    </a:cubicBezTo>
                    <a:cubicBezTo>
                      <a:pt x="87" y="106"/>
                      <a:pt x="92" y="104"/>
                      <a:pt x="107" y="112"/>
                    </a:cubicBezTo>
                    <a:cubicBezTo>
                      <a:pt x="116" y="117"/>
                      <a:pt x="129" y="132"/>
                      <a:pt x="124" y="141"/>
                    </a:cubicBezTo>
                    <a:cubicBezTo>
                      <a:pt x="123" y="143"/>
                      <a:pt x="123" y="143"/>
                      <a:pt x="123" y="143"/>
                    </a:cubicBezTo>
                    <a:cubicBezTo>
                      <a:pt x="118" y="153"/>
                      <a:pt x="104" y="148"/>
                      <a:pt x="96" y="156"/>
                    </a:cubicBezTo>
                    <a:cubicBezTo>
                      <a:pt x="101" y="161"/>
                      <a:pt x="101" y="162"/>
                      <a:pt x="97" y="170"/>
                    </a:cubicBezTo>
                    <a:cubicBezTo>
                      <a:pt x="93" y="176"/>
                      <a:pt x="93" y="176"/>
                      <a:pt x="93" y="176"/>
                    </a:cubicBezTo>
                    <a:cubicBezTo>
                      <a:pt x="88" y="186"/>
                      <a:pt x="75" y="194"/>
                      <a:pt x="86" y="200"/>
                    </a:cubicBezTo>
                    <a:cubicBezTo>
                      <a:pt x="94" y="204"/>
                      <a:pt x="107" y="184"/>
                      <a:pt x="123" y="193"/>
                    </a:cubicBezTo>
                    <a:cubicBezTo>
                      <a:pt x="125" y="194"/>
                      <a:pt x="125" y="194"/>
                      <a:pt x="125" y="194"/>
                    </a:cubicBezTo>
                    <a:cubicBezTo>
                      <a:pt x="132" y="198"/>
                      <a:pt x="130" y="205"/>
                      <a:pt x="127" y="211"/>
                    </a:cubicBezTo>
                    <a:cubicBezTo>
                      <a:pt x="124" y="216"/>
                      <a:pt x="102" y="217"/>
                      <a:pt x="89" y="224"/>
                    </a:cubicBezTo>
                    <a:cubicBezTo>
                      <a:pt x="90" y="229"/>
                      <a:pt x="92" y="243"/>
                      <a:pt x="89" y="248"/>
                    </a:cubicBezTo>
                    <a:cubicBezTo>
                      <a:pt x="85" y="257"/>
                      <a:pt x="52" y="266"/>
                      <a:pt x="35" y="257"/>
                    </a:cubicBezTo>
                    <a:cubicBezTo>
                      <a:pt x="22" y="250"/>
                      <a:pt x="14" y="242"/>
                      <a:pt x="13" y="231"/>
                    </a:cubicBezTo>
                    <a:cubicBezTo>
                      <a:pt x="40" y="239"/>
                      <a:pt x="60" y="256"/>
                      <a:pt x="78" y="223"/>
                    </a:cubicBezTo>
                    <a:cubicBezTo>
                      <a:pt x="59" y="214"/>
                      <a:pt x="46" y="238"/>
                      <a:pt x="9" y="217"/>
                    </a:cubicBezTo>
                    <a:cubicBezTo>
                      <a:pt x="14" y="199"/>
                      <a:pt x="24" y="207"/>
                      <a:pt x="39" y="206"/>
                    </a:cubicBezTo>
                    <a:cubicBezTo>
                      <a:pt x="55" y="206"/>
                      <a:pt x="56" y="202"/>
                      <a:pt x="71" y="202"/>
                    </a:cubicBezTo>
                    <a:cubicBezTo>
                      <a:pt x="69" y="183"/>
                      <a:pt x="70" y="187"/>
                      <a:pt x="79" y="168"/>
                    </a:cubicBezTo>
                    <a:cubicBezTo>
                      <a:pt x="64" y="164"/>
                      <a:pt x="65" y="177"/>
                      <a:pt x="55" y="171"/>
                    </a:cubicBezTo>
                    <a:cubicBezTo>
                      <a:pt x="52" y="170"/>
                      <a:pt x="52" y="166"/>
                      <a:pt x="54" y="163"/>
                    </a:cubicBezTo>
                    <a:cubicBezTo>
                      <a:pt x="55" y="161"/>
                      <a:pt x="55" y="161"/>
                      <a:pt x="55" y="161"/>
                    </a:cubicBezTo>
                    <a:cubicBezTo>
                      <a:pt x="59" y="154"/>
                      <a:pt x="74" y="153"/>
                      <a:pt x="81" y="151"/>
                    </a:cubicBezTo>
                    <a:cubicBezTo>
                      <a:pt x="90" y="148"/>
                      <a:pt x="97" y="141"/>
                      <a:pt x="105" y="136"/>
                    </a:cubicBezTo>
                    <a:cubicBezTo>
                      <a:pt x="103" y="126"/>
                      <a:pt x="103" y="126"/>
                      <a:pt x="103" y="126"/>
                    </a:cubicBezTo>
                    <a:cubicBezTo>
                      <a:pt x="86" y="120"/>
                      <a:pt x="86" y="120"/>
                      <a:pt x="86" y="120"/>
                    </a:cubicBezTo>
                    <a:cubicBezTo>
                      <a:pt x="78" y="124"/>
                      <a:pt x="69" y="123"/>
                      <a:pt x="57" y="130"/>
                    </a:cubicBezTo>
                    <a:cubicBezTo>
                      <a:pt x="48" y="134"/>
                      <a:pt x="39" y="144"/>
                      <a:pt x="31" y="150"/>
                    </a:cubicBezTo>
                    <a:cubicBezTo>
                      <a:pt x="30" y="171"/>
                      <a:pt x="48" y="164"/>
                      <a:pt x="36" y="186"/>
                    </a:cubicBezTo>
                    <a:cubicBezTo>
                      <a:pt x="35" y="187"/>
                      <a:pt x="30" y="189"/>
                      <a:pt x="28" y="190"/>
                    </a:cubicBezTo>
                    <a:cubicBezTo>
                      <a:pt x="21" y="183"/>
                      <a:pt x="21" y="183"/>
                      <a:pt x="21" y="183"/>
                    </a:cubicBezTo>
                    <a:lnTo>
                      <a:pt x="15" y="1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1" name="ïṧlîdê">
              <a:extLst>
                <a:ext uri="{FF2B5EF4-FFF2-40B4-BE49-F238E27FC236}">
                  <a16:creationId xmlns:a16="http://schemas.microsoft.com/office/drawing/2014/main" id="{E589CFAC-9033-4C15-BB1D-0FD44C1374BD}"/>
                </a:ext>
              </a:extLst>
            </p:cNvPr>
            <p:cNvGrpSpPr/>
            <p:nvPr/>
          </p:nvGrpSpPr>
          <p:grpSpPr>
            <a:xfrm>
              <a:off x="3297965" y="3875131"/>
              <a:ext cx="7801548" cy="384358"/>
              <a:chOff x="4152900" y="3738563"/>
              <a:chExt cx="5413376" cy="266700"/>
            </a:xfrm>
          </p:grpSpPr>
          <p:sp>
            <p:nvSpPr>
              <p:cNvPr id="82" name="iṩľiďe">
                <a:extLst>
                  <a:ext uri="{FF2B5EF4-FFF2-40B4-BE49-F238E27FC236}">
                    <a16:creationId xmlns:a16="http://schemas.microsoft.com/office/drawing/2014/main" id="{35966991-DFCE-45C5-9915-9FA7CD14FC8D}"/>
                  </a:ext>
                </a:extLst>
              </p:cNvPr>
              <p:cNvSpPr/>
              <p:nvPr/>
            </p:nvSpPr>
            <p:spPr bwMode="auto">
              <a:xfrm>
                <a:off x="4152900" y="3743325"/>
                <a:ext cx="177800" cy="201613"/>
              </a:xfrm>
              <a:custGeom>
                <a:avLst/>
                <a:gdLst>
                  <a:gd name="T0" fmla="*/ 0 w 54"/>
                  <a:gd name="T1" fmla="*/ 0 h 61"/>
                  <a:gd name="T2" fmla="*/ 27 w 54"/>
                  <a:gd name="T3" fmla="*/ 0 h 61"/>
                  <a:gd name="T4" fmla="*/ 27 w 54"/>
                  <a:gd name="T5" fmla="*/ 2 h 61"/>
                  <a:gd name="T6" fmla="*/ 26 w 54"/>
                  <a:gd name="T7" fmla="*/ 2 h 61"/>
                  <a:gd name="T8" fmla="*/ 22 w 54"/>
                  <a:gd name="T9" fmla="*/ 3 h 61"/>
                  <a:gd name="T10" fmla="*/ 20 w 54"/>
                  <a:gd name="T11" fmla="*/ 5 h 61"/>
                  <a:gd name="T12" fmla="*/ 20 w 54"/>
                  <a:gd name="T13" fmla="*/ 11 h 61"/>
                  <a:gd name="T14" fmla="*/ 20 w 54"/>
                  <a:gd name="T15" fmla="*/ 40 h 61"/>
                  <a:gd name="T16" fmla="*/ 21 w 54"/>
                  <a:gd name="T17" fmla="*/ 51 h 61"/>
                  <a:gd name="T18" fmla="*/ 24 w 54"/>
                  <a:gd name="T19" fmla="*/ 55 h 61"/>
                  <a:gd name="T20" fmla="*/ 30 w 54"/>
                  <a:gd name="T21" fmla="*/ 57 h 61"/>
                  <a:gd name="T22" fmla="*/ 38 w 54"/>
                  <a:gd name="T23" fmla="*/ 55 h 61"/>
                  <a:gd name="T24" fmla="*/ 42 w 54"/>
                  <a:gd name="T25" fmla="*/ 49 h 61"/>
                  <a:gd name="T26" fmla="*/ 44 w 54"/>
                  <a:gd name="T27" fmla="*/ 35 h 61"/>
                  <a:gd name="T28" fmla="*/ 44 w 54"/>
                  <a:gd name="T29" fmla="*/ 11 h 61"/>
                  <a:gd name="T30" fmla="*/ 43 w 54"/>
                  <a:gd name="T31" fmla="*/ 5 h 61"/>
                  <a:gd name="T32" fmla="*/ 41 w 54"/>
                  <a:gd name="T33" fmla="*/ 3 h 61"/>
                  <a:gd name="T34" fmla="*/ 36 w 54"/>
                  <a:gd name="T35" fmla="*/ 2 h 61"/>
                  <a:gd name="T36" fmla="*/ 36 w 54"/>
                  <a:gd name="T37" fmla="*/ 0 h 61"/>
                  <a:gd name="T38" fmla="*/ 54 w 54"/>
                  <a:gd name="T39" fmla="*/ 0 h 61"/>
                  <a:gd name="T40" fmla="*/ 54 w 54"/>
                  <a:gd name="T41" fmla="*/ 2 h 61"/>
                  <a:gd name="T42" fmla="*/ 53 w 54"/>
                  <a:gd name="T43" fmla="*/ 2 h 61"/>
                  <a:gd name="T44" fmla="*/ 50 w 54"/>
                  <a:gd name="T45" fmla="*/ 3 h 61"/>
                  <a:gd name="T46" fmla="*/ 47 w 54"/>
                  <a:gd name="T47" fmla="*/ 6 h 61"/>
                  <a:gd name="T48" fmla="*/ 47 w 54"/>
                  <a:gd name="T49" fmla="*/ 11 h 61"/>
                  <a:gd name="T50" fmla="*/ 47 w 54"/>
                  <a:gd name="T51" fmla="*/ 34 h 61"/>
                  <a:gd name="T52" fmla="*/ 46 w 54"/>
                  <a:gd name="T53" fmla="*/ 49 h 61"/>
                  <a:gd name="T54" fmla="*/ 40 w 54"/>
                  <a:gd name="T55" fmla="*/ 57 h 61"/>
                  <a:gd name="T56" fmla="*/ 27 w 54"/>
                  <a:gd name="T57" fmla="*/ 61 h 61"/>
                  <a:gd name="T58" fmla="*/ 16 w 54"/>
                  <a:gd name="T59" fmla="*/ 59 h 61"/>
                  <a:gd name="T60" fmla="*/ 9 w 54"/>
                  <a:gd name="T61" fmla="*/ 52 h 61"/>
                  <a:gd name="T62" fmla="*/ 7 w 54"/>
                  <a:gd name="T63" fmla="*/ 40 h 61"/>
                  <a:gd name="T64" fmla="*/ 7 w 54"/>
                  <a:gd name="T65" fmla="*/ 11 h 61"/>
                  <a:gd name="T66" fmla="*/ 7 w 54"/>
                  <a:gd name="T67" fmla="*/ 5 h 61"/>
                  <a:gd name="T68" fmla="*/ 5 w 54"/>
                  <a:gd name="T69" fmla="*/ 3 h 61"/>
                  <a:gd name="T70" fmla="*/ 0 w 54"/>
                  <a:gd name="T71" fmla="*/ 2 h 61"/>
                  <a:gd name="T72" fmla="*/ 0 w 54"/>
                  <a:gd name="T7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61">
                    <a:moveTo>
                      <a:pt x="0" y="0"/>
                    </a:moveTo>
                    <a:cubicBezTo>
                      <a:pt x="27" y="0"/>
                      <a:pt x="27" y="0"/>
                      <a:pt x="27" y="0"/>
                    </a:cubicBezTo>
                    <a:cubicBezTo>
                      <a:pt x="27" y="2"/>
                      <a:pt x="27" y="2"/>
                      <a:pt x="27" y="2"/>
                    </a:cubicBezTo>
                    <a:cubicBezTo>
                      <a:pt x="26" y="2"/>
                      <a:pt x="26" y="2"/>
                      <a:pt x="26" y="2"/>
                    </a:cubicBezTo>
                    <a:cubicBezTo>
                      <a:pt x="24" y="2"/>
                      <a:pt x="23" y="2"/>
                      <a:pt x="22" y="3"/>
                    </a:cubicBezTo>
                    <a:cubicBezTo>
                      <a:pt x="21" y="3"/>
                      <a:pt x="21" y="4"/>
                      <a:pt x="20" y="5"/>
                    </a:cubicBezTo>
                    <a:cubicBezTo>
                      <a:pt x="20" y="6"/>
                      <a:pt x="20" y="8"/>
                      <a:pt x="20" y="11"/>
                    </a:cubicBezTo>
                    <a:cubicBezTo>
                      <a:pt x="20" y="40"/>
                      <a:pt x="20" y="40"/>
                      <a:pt x="20" y="40"/>
                    </a:cubicBezTo>
                    <a:cubicBezTo>
                      <a:pt x="20" y="45"/>
                      <a:pt x="20" y="49"/>
                      <a:pt x="21" y="51"/>
                    </a:cubicBezTo>
                    <a:cubicBezTo>
                      <a:pt x="21" y="52"/>
                      <a:pt x="23" y="54"/>
                      <a:pt x="24" y="55"/>
                    </a:cubicBezTo>
                    <a:cubicBezTo>
                      <a:pt x="26" y="56"/>
                      <a:pt x="28" y="57"/>
                      <a:pt x="30" y="57"/>
                    </a:cubicBezTo>
                    <a:cubicBezTo>
                      <a:pt x="33" y="57"/>
                      <a:pt x="36" y="56"/>
                      <a:pt x="38" y="55"/>
                    </a:cubicBezTo>
                    <a:cubicBezTo>
                      <a:pt x="40" y="53"/>
                      <a:pt x="41" y="51"/>
                      <a:pt x="42" y="49"/>
                    </a:cubicBezTo>
                    <a:cubicBezTo>
                      <a:pt x="43" y="46"/>
                      <a:pt x="44" y="42"/>
                      <a:pt x="44" y="35"/>
                    </a:cubicBezTo>
                    <a:cubicBezTo>
                      <a:pt x="44" y="11"/>
                      <a:pt x="44" y="11"/>
                      <a:pt x="44" y="11"/>
                    </a:cubicBezTo>
                    <a:cubicBezTo>
                      <a:pt x="44" y="8"/>
                      <a:pt x="43" y="6"/>
                      <a:pt x="43" y="5"/>
                    </a:cubicBezTo>
                    <a:cubicBezTo>
                      <a:pt x="42" y="4"/>
                      <a:pt x="42" y="3"/>
                      <a:pt x="41" y="3"/>
                    </a:cubicBezTo>
                    <a:cubicBezTo>
                      <a:pt x="40" y="2"/>
                      <a:pt x="38" y="2"/>
                      <a:pt x="36" y="2"/>
                    </a:cubicBezTo>
                    <a:cubicBezTo>
                      <a:pt x="36" y="0"/>
                      <a:pt x="36" y="0"/>
                      <a:pt x="36" y="0"/>
                    </a:cubicBezTo>
                    <a:cubicBezTo>
                      <a:pt x="54" y="0"/>
                      <a:pt x="54" y="0"/>
                      <a:pt x="54" y="0"/>
                    </a:cubicBezTo>
                    <a:cubicBezTo>
                      <a:pt x="54" y="2"/>
                      <a:pt x="54" y="2"/>
                      <a:pt x="54" y="2"/>
                    </a:cubicBezTo>
                    <a:cubicBezTo>
                      <a:pt x="53" y="2"/>
                      <a:pt x="53" y="2"/>
                      <a:pt x="53" y="2"/>
                    </a:cubicBezTo>
                    <a:cubicBezTo>
                      <a:pt x="52" y="2"/>
                      <a:pt x="51" y="2"/>
                      <a:pt x="50" y="3"/>
                    </a:cubicBezTo>
                    <a:cubicBezTo>
                      <a:pt x="49" y="4"/>
                      <a:pt x="48" y="5"/>
                      <a:pt x="47" y="6"/>
                    </a:cubicBezTo>
                    <a:cubicBezTo>
                      <a:pt x="47" y="7"/>
                      <a:pt x="47" y="9"/>
                      <a:pt x="47" y="11"/>
                    </a:cubicBezTo>
                    <a:cubicBezTo>
                      <a:pt x="47" y="34"/>
                      <a:pt x="47" y="34"/>
                      <a:pt x="47" y="34"/>
                    </a:cubicBezTo>
                    <a:cubicBezTo>
                      <a:pt x="47" y="41"/>
                      <a:pt x="47" y="46"/>
                      <a:pt x="46" y="49"/>
                    </a:cubicBezTo>
                    <a:cubicBezTo>
                      <a:pt x="45" y="52"/>
                      <a:pt x="43" y="55"/>
                      <a:pt x="40" y="57"/>
                    </a:cubicBezTo>
                    <a:cubicBezTo>
                      <a:pt x="37" y="60"/>
                      <a:pt x="32" y="61"/>
                      <a:pt x="27" y="61"/>
                    </a:cubicBezTo>
                    <a:cubicBezTo>
                      <a:pt x="22" y="61"/>
                      <a:pt x="19" y="61"/>
                      <a:pt x="16" y="59"/>
                    </a:cubicBezTo>
                    <a:cubicBezTo>
                      <a:pt x="13" y="57"/>
                      <a:pt x="11" y="55"/>
                      <a:pt x="9" y="52"/>
                    </a:cubicBezTo>
                    <a:cubicBezTo>
                      <a:pt x="8" y="49"/>
                      <a:pt x="7" y="45"/>
                      <a:pt x="7" y="40"/>
                    </a:cubicBezTo>
                    <a:cubicBezTo>
                      <a:pt x="7" y="11"/>
                      <a:pt x="7" y="11"/>
                      <a:pt x="7" y="11"/>
                    </a:cubicBezTo>
                    <a:cubicBezTo>
                      <a:pt x="7" y="8"/>
                      <a:pt x="7" y="6"/>
                      <a:pt x="7" y="5"/>
                    </a:cubicBezTo>
                    <a:cubicBezTo>
                      <a:pt x="6" y="4"/>
                      <a:pt x="6" y="3"/>
                      <a:pt x="5" y="3"/>
                    </a:cubicBezTo>
                    <a:cubicBezTo>
                      <a:pt x="4" y="2"/>
                      <a:pt x="2" y="2"/>
                      <a:pt x="0" y="2"/>
                    </a:cubicBezTo>
                    <a:lnTo>
                      <a:pt x="0"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ṡḻiḍé">
                <a:extLst>
                  <a:ext uri="{FF2B5EF4-FFF2-40B4-BE49-F238E27FC236}">
                    <a16:creationId xmlns:a16="http://schemas.microsoft.com/office/drawing/2014/main" id="{2CCAE96F-A000-4A9B-89E5-CD264A5D7FDB}"/>
                  </a:ext>
                </a:extLst>
              </p:cNvPr>
              <p:cNvSpPr/>
              <p:nvPr/>
            </p:nvSpPr>
            <p:spPr bwMode="auto">
              <a:xfrm>
                <a:off x="4354513"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ṩ1íďè">
                <a:extLst>
                  <a:ext uri="{FF2B5EF4-FFF2-40B4-BE49-F238E27FC236}">
                    <a16:creationId xmlns:a16="http://schemas.microsoft.com/office/drawing/2014/main" id="{9F131B0C-CC9B-4F47-B21B-95D3EAA3E89C}"/>
                  </a:ext>
                </a:extLst>
              </p:cNvPr>
              <p:cNvSpPr/>
              <p:nvPr/>
            </p:nvSpPr>
            <p:spPr bwMode="auto">
              <a:xfrm>
                <a:off x="4502150" y="3738563"/>
                <a:ext cx="66675" cy="203200"/>
              </a:xfrm>
              <a:custGeom>
                <a:avLst/>
                <a:gdLst>
                  <a:gd name="T0" fmla="*/ 10 w 20"/>
                  <a:gd name="T1" fmla="*/ 0 h 61"/>
                  <a:gd name="T2" fmla="*/ 14 w 20"/>
                  <a:gd name="T3" fmla="*/ 2 h 61"/>
                  <a:gd name="T4" fmla="*/ 16 w 20"/>
                  <a:gd name="T5" fmla="*/ 7 h 61"/>
                  <a:gd name="T6" fmla="*/ 14 w 20"/>
                  <a:gd name="T7" fmla="*/ 12 h 61"/>
                  <a:gd name="T8" fmla="*/ 10 w 20"/>
                  <a:gd name="T9" fmla="*/ 14 h 61"/>
                  <a:gd name="T10" fmla="*/ 6 w 20"/>
                  <a:gd name="T11" fmla="*/ 12 h 61"/>
                  <a:gd name="T12" fmla="*/ 4 w 20"/>
                  <a:gd name="T13" fmla="*/ 7 h 61"/>
                  <a:gd name="T14" fmla="*/ 6 w 20"/>
                  <a:gd name="T15" fmla="*/ 2 h 61"/>
                  <a:gd name="T16" fmla="*/ 10 w 20"/>
                  <a:gd name="T17" fmla="*/ 0 h 61"/>
                  <a:gd name="T18" fmla="*/ 16 w 20"/>
                  <a:gd name="T19" fmla="*/ 20 h 61"/>
                  <a:gd name="T20" fmla="*/ 16 w 20"/>
                  <a:gd name="T21" fmla="*/ 52 h 61"/>
                  <a:gd name="T22" fmla="*/ 16 w 20"/>
                  <a:gd name="T23" fmla="*/ 58 h 61"/>
                  <a:gd name="T24" fmla="*/ 20 w 20"/>
                  <a:gd name="T25" fmla="*/ 59 h 61"/>
                  <a:gd name="T26" fmla="*/ 20 w 20"/>
                  <a:gd name="T27" fmla="*/ 61 h 61"/>
                  <a:gd name="T28" fmla="*/ 0 w 20"/>
                  <a:gd name="T29" fmla="*/ 61 h 61"/>
                  <a:gd name="T30" fmla="*/ 0 w 20"/>
                  <a:gd name="T31" fmla="*/ 59 h 61"/>
                  <a:gd name="T32" fmla="*/ 4 w 20"/>
                  <a:gd name="T33" fmla="*/ 58 h 61"/>
                  <a:gd name="T34" fmla="*/ 5 w 20"/>
                  <a:gd name="T35" fmla="*/ 52 h 61"/>
                  <a:gd name="T36" fmla="*/ 5 w 20"/>
                  <a:gd name="T37" fmla="*/ 28 h 61"/>
                  <a:gd name="T38" fmla="*/ 4 w 20"/>
                  <a:gd name="T39" fmla="*/ 23 h 61"/>
                  <a:gd name="T40" fmla="*/ 0 w 20"/>
                  <a:gd name="T41" fmla="*/ 21 h 61"/>
                  <a:gd name="T42" fmla="*/ 0 w 20"/>
                  <a:gd name="T43" fmla="*/ 20 h 61"/>
                  <a:gd name="T44" fmla="*/ 16 w 20"/>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61">
                    <a:moveTo>
                      <a:pt x="10" y="0"/>
                    </a:moveTo>
                    <a:cubicBezTo>
                      <a:pt x="12" y="0"/>
                      <a:pt x="13" y="1"/>
                      <a:pt x="14" y="2"/>
                    </a:cubicBezTo>
                    <a:cubicBezTo>
                      <a:pt x="16" y="3"/>
                      <a:pt x="16" y="5"/>
                      <a:pt x="16" y="7"/>
                    </a:cubicBezTo>
                    <a:cubicBezTo>
                      <a:pt x="16" y="9"/>
                      <a:pt x="16" y="10"/>
                      <a:pt x="14" y="12"/>
                    </a:cubicBezTo>
                    <a:cubicBezTo>
                      <a:pt x="13" y="13"/>
                      <a:pt x="12" y="14"/>
                      <a:pt x="10" y="14"/>
                    </a:cubicBezTo>
                    <a:cubicBezTo>
                      <a:pt x="9" y="14"/>
                      <a:pt x="7" y="13"/>
                      <a:pt x="6" y="12"/>
                    </a:cubicBezTo>
                    <a:cubicBezTo>
                      <a:pt x="5" y="10"/>
                      <a:pt x="4" y="9"/>
                      <a:pt x="4" y="7"/>
                    </a:cubicBezTo>
                    <a:cubicBezTo>
                      <a:pt x="4" y="5"/>
                      <a:pt x="5" y="3"/>
                      <a:pt x="6" y="2"/>
                    </a:cubicBezTo>
                    <a:cubicBezTo>
                      <a:pt x="7" y="1"/>
                      <a:pt x="9" y="0"/>
                      <a:pt x="10" y="0"/>
                    </a:cubicBezTo>
                    <a:close/>
                    <a:moveTo>
                      <a:pt x="16" y="20"/>
                    </a:moveTo>
                    <a:cubicBezTo>
                      <a:pt x="16" y="52"/>
                      <a:pt x="16" y="52"/>
                      <a:pt x="16" y="52"/>
                    </a:cubicBezTo>
                    <a:cubicBezTo>
                      <a:pt x="16" y="55"/>
                      <a:pt x="16" y="57"/>
                      <a:pt x="16" y="58"/>
                    </a:cubicBezTo>
                    <a:cubicBezTo>
                      <a:pt x="17" y="59"/>
                      <a:pt x="18" y="59"/>
                      <a:pt x="20" y="59"/>
                    </a:cubicBezTo>
                    <a:cubicBezTo>
                      <a:pt x="20" y="61"/>
                      <a:pt x="20" y="61"/>
                      <a:pt x="20" y="61"/>
                    </a:cubicBezTo>
                    <a:cubicBezTo>
                      <a:pt x="0" y="61"/>
                      <a:pt x="0" y="61"/>
                      <a:pt x="0" y="61"/>
                    </a:cubicBezTo>
                    <a:cubicBezTo>
                      <a:pt x="0" y="59"/>
                      <a:pt x="0" y="59"/>
                      <a:pt x="0" y="59"/>
                    </a:cubicBezTo>
                    <a:cubicBezTo>
                      <a:pt x="2" y="59"/>
                      <a:pt x="3" y="59"/>
                      <a:pt x="4" y="58"/>
                    </a:cubicBezTo>
                    <a:cubicBezTo>
                      <a:pt x="4" y="57"/>
                      <a:pt x="5" y="55"/>
                      <a:pt x="5" y="52"/>
                    </a:cubicBezTo>
                    <a:cubicBezTo>
                      <a:pt x="5" y="28"/>
                      <a:pt x="5" y="28"/>
                      <a:pt x="5" y="28"/>
                    </a:cubicBezTo>
                    <a:cubicBezTo>
                      <a:pt x="5" y="25"/>
                      <a:pt x="4" y="24"/>
                      <a:pt x="4" y="23"/>
                    </a:cubicBezTo>
                    <a:cubicBezTo>
                      <a:pt x="3" y="22"/>
                      <a:pt x="2" y="22"/>
                      <a:pt x="0" y="21"/>
                    </a:cubicBezTo>
                    <a:cubicBezTo>
                      <a:pt x="0" y="20"/>
                      <a:pt x="0" y="20"/>
                      <a:pt x="0" y="20"/>
                    </a:cubicBezTo>
                    <a:lnTo>
                      <a:pt x="16"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ŝľïḋé">
                <a:extLst>
                  <a:ext uri="{FF2B5EF4-FFF2-40B4-BE49-F238E27FC236}">
                    <a16:creationId xmlns:a16="http://schemas.microsoft.com/office/drawing/2014/main" id="{DDC07692-9FB3-46E0-8262-B60345815133}"/>
                  </a:ext>
                </a:extLst>
              </p:cNvPr>
              <p:cNvSpPr/>
              <p:nvPr/>
            </p:nvSpPr>
            <p:spPr bwMode="auto">
              <a:xfrm>
                <a:off x="4581525" y="3805238"/>
                <a:ext cx="125413" cy="139700"/>
              </a:xfrm>
              <a:custGeom>
                <a:avLst/>
                <a:gdLst>
                  <a:gd name="T0" fmla="*/ 18 w 38"/>
                  <a:gd name="T1" fmla="*/ 42 h 42"/>
                  <a:gd name="T2" fmla="*/ 6 w 38"/>
                  <a:gd name="T3" fmla="*/ 10 h 42"/>
                  <a:gd name="T4" fmla="*/ 3 w 38"/>
                  <a:gd name="T5" fmla="*/ 3 h 42"/>
                  <a:gd name="T6" fmla="*/ 0 w 38"/>
                  <a:gd name="T7" fmla="*/ 1 h 42"/>
                  <a:gd name="T8" fmla="*/ 0 w 38"/>
                  <a:gd name="T9" fmla="*/ 0 h 42"/>
                  <a:gd name="T10" fmla="*/ 19 w 38"/>
                  <a:gd name="T11" fmla="*/ 0 h 42"/>
                  <a:gd name="T12" fmla="*/ 19 w 38"/>
                  <a:gd name="T13" fmla="*/ 1 h 42"/>
                  <a:gd name="T14" fmla="*/ 17 w 38"/>
                  <a:gd name="T15" fmla="*/ 2 h 42"/>
                  <a:gd name="T16" fmla="*/ 16 w 38"/>
                  <a:gd name="T17" fmla="*/ 4 h 42"/>
                  <a:gd name="T18" fmla="*/ 18 w 38"/>
                  <a:gd name="T19" fmla="*/ 11 h 42"/>
                  <a:gd name="T20" fmla="*/ 24 w 38"/>
                  <a:gd name="T21" fmla="*/ 26 h 42"/>
                  <a:gd name="T22" fmla="*/ 28 w 38"/>
                  <a:gd name="T23" fmla="*/ 13 h 42"/>
                  <a:gd name="T24" fmla="*/ 30 w 38"/>
                  <a:gd name="T25" fmla="*/ 5 h 42"/>
                  <a:gd name="T26" fmla="*/ 30 w 38"/>
                  <a:gd name="T27" fmla="*/ 2 h 42"/>
                  <a:gd name="T28" fmla="*/ 26 w 38"/>
                  <a:gd name="T29" fmla="*/ 1 h 42"/>
                  <a:gd name="T30" fmla="*/ 26 w 38"/>
                  <a:gd name="T31" fmla="*/ 0 h 42"/>
                  <a:gd name="T32" fmla="*/ 38 w 38"/>
                  <a:gd name="T33" fmla="*/ 0 h 42"/>
                  <a:gd name="T34" fmla="*/ 38 w 38"/>
                  <a:gd name="T35" fmla="*/ 1 h 42"/>
                  <a:gd name="T36" fmla="*/ 35 w 38"/>
                  <a:gd name="T37" fmla="*/ 3 h 42"/>
                  <a:gd name="T38" fmla="*/ 32 w 38"/>
                  <a:gd name="T39" fmla="*/ 10 h 42"/>
                  <a:gd name="T40" fmla="*/ 20 w 38"/>
                  <a:gd name="T41" fmla="*/ 42 h 42"/>
                  <a:gd name="T42" fmla="*/ 18 w 38"/>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42">
                    <a:moveTo>
                      <a:pt x="18" y="42"/>
                    </a:moveTo>
                    <a:cubicBezTo>
                      <a:pt x="6" y="10"/>
                      <a:pt x="6" y="10"/>
                      <a:pt x="6" y="10"/>
                    </a:cubicBezTo>
                    <a:cubicBezTo>
                      <a:pt x="5" y="6"/>
                      <a:pt x="4" y="4"/>
                      <a:pt x="3" y="3"/>
                    </a:cubicBezTo>
                    <a:cubicBezTo>
                      <a:pt x="2" y="2"/>
                      <a:pt x="1" y="2"/>
                      <a:pt x="0" y="1"/>
                    </a:cubicBezTo>
                    <a:cubicBezTo>
                      <a:pt x="0" y="0"/>
                      <a:pt x="0" y="0"/>
                      <a:pt x="0" y="0"/>
                    </a:cubicBezTo>
                    <a:cubicBezTo>
                      <a:pt x="19" y="0"/>
                      <a:pt x="19" y="0"/>
                      <a:pt x="19" y="0"/>
                    </a:cubicBezTo>
                    <a:cubicBezTo>
                      <a:pt x="19" y="1"/>
                      <a:pt x="19" y="1"/>
                      <a:pt x="19" y="1"/>
                    </a:cubicBezTo>
                    <a:cubicBezTo>
                      <a:pt x="18" y="1"/>
                      <a:pt x="17" y="2"/>
                      <a:pt x="17" y="2"/>
                    </a:cubicBezTo>
                    <a:cubicBezTo>
                      <a:pt x="16" y="3"/>
                      <a:pt x="16" y="4"/>
                      <a:pt x="16" y="4"/>
                    </a:cubicBezTo>
                    <a:cubicBezTo>
                      <a:pt x="16" y="6"/>
                      <a:pt x="16" y="8"/>
                      <a:pt x="18" y="11"/>
                    </a:cubicBezTo>
                    <a:cubicBezTo>
                      <a:pt x="24" y="26"/>
                      <a:pt x="24" y="26"/>
                      <a:pt x="24" y="26"/>
                    </a:cubicBezTo>
                    <a:cubicBezTo>
                      <a:pt x="28" y="13"/>
                      <a:pt x="28" y="13"/>
                      <a:pt x="28" y="13"/>
                    </a:cubicBezTo>
                    <a:cubicBezTo>
                      <a:pt x="30" y="9"/>
                      <a:pt x="30" y="6"/>
                      <a:pt x="30" y="5"/>
                    </a:cubicBezTo>
                    <a:cubicBezTo>
                      <a:pt x="30" y="4"/>
                      <a:pt x="30" y="3"/>
                      <a:pt x="30" y="2"/>
                    </a:cubicBezTo>
                    <a:cubicBezTo>
                      <a:pt x="29" y="2"/>
                      <a:pt x="28" y="1"/>
                      <a:pt x="26" y="1"/>
                    </a:cubicBezTo>
                    <a:cubicBezTo>
                      <a:pt x="26" y="0"/>
                      <a:pt x="26" y="0"/>
                      <a:pt x="26" y="0"/>
                    </a:cubicBezTo>
                    <a:cubicBezTo>
                      <a:pt x="38" y="0"/>
                      <a:pt x="38" y="0"/>
                      <a:pt x="38" y="0"/>
                    </a:cubicBezTo>
                    <a:cubicBezTo>
                      <a:pt x="38" y="1"/>
                      <a:pt x="38" y="1"/>
                      <a:pt x="38" y="1"/>
                    </a:cubicBezTo>
                    <a:cubicBezTo>
                      <a:pt x="37" y="2"/>
                      <a:pt x="36" y="2"/>
                      <a:pt x="35" y="3"/>
                    </a:cubicBezTo>
                    <a:cubicBezTo>
                      <a:pt x="35" y="4"/>
                      <a:pt x="34" y="6"/>
                      <a:pt x="32" y="10"/>
                    </a:cubicBezTo>
                    <a:cubicBezTo>
                      <a:pt x="20" y="42"/>
                      <a:pt x="20" y="42"/>
                      <a:pt x="20" y="42"/>
                    </a:cubicBezTo>
                    <a:lnTo>
                      <a:pt x="18"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ļîďe">
                <a:extLst>
                  <a:ext uri="{FF2B5EF4-FFF2-40B4-BE49-F238E27FC236}">
                    <a16:creationId xmlns:a16="http://schemas.microsoft.com/office/drawing/2014/main" id="{057BAEE3-CD7A-4A70-8BA9-FDF9EA9A1549}"/>
                  </a:ext>
                </a:extLst>
              </p:cNvPr>
              <p:cNvSpPr/>
              <p:nvPr/>
            </p:nvSpPr>
            <p:spPr bwMode="auto">
              <a:xfrm>
                <a:off x="47307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ṥḻiḋê">
                <a:extLst>
                  <a:ext uri="{FF2B5EF4-FFF2-40B4-BE49-F238E27FC236}">
                    <a16:creationId xmlns:a16="http://schemas.microsoft.com/office/drawing/2014/main" id="{1A5027B0-F442-4F42-ADCB-0DD7EE26BB97}"/>
                  </a:ext>
                </a:extLst>
              </p:cNvPr>
              <p:cNvSpPr/>
              <p:nvPr/>
            </p:nvSpPr>
            <p:spPr bwMode="auto">
              <a:xfrm>
                <a:off x="4852988" y="3802063"/>
                <a:ext cx="101600" cy="139700"/>
              </a:xfrm>
              <a:custGeom>
                <a:avLst/>
                <a:gdLst>
                  <a:gd name="T0" fmla="*/ 15 w 31"/>
                  <a:gd name="T1" fmla="*/ 1 h 42"/>
                  <a:gd name="T2" fmla="*/ 15 w 31"/>
                  <a:gd name="T3" fmla="*/ 10 h 42"/>
                  <a:gd name="T4" fmla="*/ 21 w 31"/>
                  <a:gd name="T5" fmla="*/ 2 h 42"/>
                  <a:gd name="T6" fmla="*/ 26 w 31"/>
                  <a:gd name="T7" fmla="*/ 0 h 42"/>
                  <a:gd name="T8" fmla="*/ 30 w 31"/>
                  <a:gd name="T9" fmla="*/ 1 h 42"/>
                  <a:gd name="T10" fmla="*/ 31 w 31"/>
                  <a:gd name="T11" fmla="*/ 5 h 42"/>
                  <a:gd name="T12" fmla="*/ 30 w 31"/>
                  <a:gd name="T13" fmla="*/ 10 h 42"/>
                  <a:gd name="T14" fmla="*/ 27 w 31"/>
                  <a:gd name="T15" fmla="*/ 12 h 42"/>
                  <a:gd name="T16" fmla="*/ 23 w 31"/>
                  <a:gd name="T17" fmla="*/ 10 h 42"/>
                  <a:gd name="T18" fmla="*/ 22 w 31"/>
                  <a:gd name="T19" fmla="*/ 8 h 42"/>
                  <a:gd name="T20" fmla="*/ 21 w 31"/>
                  <a:gd name="T21" fmla="*/ 8 h 42"/>
                  <a:gd name="T22" fmla="*/ 19 w 31"/>
                  <a:gd name="T23" fmla="*/ 9 h 42"/>
                  <a:gd name="T24" fmla="*/ 16 w 31"/>
                  <a:gd name="T25" fmla="*/ 13 h 42"/>
                  <a:gd name="T26" fmla="*/ 15 w 31"/>
                  <a:gd name="T27" fmla="*/ 23 h 42"/>
                  <a:gd name="T28" fmla="*/ 15 w 31"/>
                  <a:gd name="T29" fmla="*/ 32 h 42"/>
                  <a:gd name="T30" fmla="*/ 15 w 31"/>
                  <a:gd name="T31" fmla="*/ 35 h 42"/>
                  <a:gd name="T32" fmla="*/ 15 w 31"/>
                  <a:gd name="T33" fmla="*/ 38 h 42"/>
                  <a:gd name="T34" fmla="*/ 17 w 31"/>
                  <a:gd name="T35" fmla="*/ 40 h 42"/>
                  <a:gd name="T36" fmla="*/ 20 w 31"/>
                  <a:gd name="T37" fmla="*/ 40 h 42"/>
                  <a:gd name="T38" fmla="*/ 20 w 31"/>
                  <a:gd name="T39" fmla="*/ 42 h 42"/>
                  <a:gd name="T40" fmla="*/ 0 w 31"/>
                  <a:gd name="T41" fmla="*/ 42 h 42"/>
                  <a:gd name="T42" fmla="*/ 0 w 31"/>
                  <a:gd name="T43" fmla="*/ 40 h 42"/>
                  <a:gd name="T44" fmla="*/ 3 w 31"/>
                  <a:gd name="T45" fmla="*/ 39 h 42"/>
                  <a:gd name="T46" fmla="*/ 4 w 31"/>
                  <a:gd name="T47" fmla="*/ 32 h 42"/>
                  <a:gd name="T48" fmla="*/ 4 w 31"/>
                  <a:gd name="T49" fmla="*/ 9 h 42"/>
                  <a:gd name="T50" fmla="*/ 4 w 31"/>
                  <a:gd name="T51" fmla="*/ 5 h 42"/>
                  <a:gd name="T52" fmla="*/ 3 w 31"/>
                  <a:gd name="T53" fmla="*/ 3 h 42"/>
                  <a:gd name="T54" fmla="*/ 0 w 31"/>
                  <a:gd name="T55" fmla="*/ 2 h 42"/>
                  <a:gd name="T56" fmla="*/ 0 w 31"/>
                  <a:gd name="T57" fmla="*/ 1 h 42"/>
                  <a:gd name="T58" fmla="*/ 15 w 31"/>
                  <a:gd name="T59"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42">
                    <a:moveTo>
                      <a:pt x="15" y="1"/>
                    </a:moveTo>
                    <a:cubicBezTo>
                      <a:pt x="15" y="10"/>
                      <a:pt x="15" y="10"/>
                      <a:pt x="15" y="10"/>
                    </a:cubicBezTo>
                    <a:cubicBezTo>
                      <a:pt x="17" y="6"/>
                      <a:pt x="19" y="3"/>
                      <a:pt x="21" y="2"/>
                    </a:cubicBezTo>
                    <a:cubicBezTo>
                      <a:pt x="23" y="0"/>
                      <a:pt x="25" y="0"/>
                      <a:pt x="26" y="0"/>
                    </a:cubicBezTo>
                    <a:cubicBezTo>
                      <a:pt x="28" y="0"/>
                      <a:pt x="29" y="0"/>
                      <a:pt x="30" y="1"/>
                    </a:cubicBezTo>
                    <a:cubicBezTo>
                      <a:pt x="31" y="2"/>
                      <a:pt x="31" y="4"/>
                      <a:pt x="31" y="5"/>
                    </a:cubicBezTo>
                    <a:cubicBezTo>
                      <a:pt x="31" y="7"/>
                      <a:pt x="31" y="9"/>
                      <a:pt x="30" y="10"/>
                    </a:cubicBezTo>
                    <a:cubicBezTo>
                      <a:pt x="29" y="11"/>
                      <a:pt x="28" y="12"/>
                      <a:pt x="27" y="12"/>
                    </a:cubicBezTo>
                    <a:cubicBezTo>
                      <a:pt x="26" y="12"/>
                      <a:pt x="24" y="11"/>
                      <a:pt x="23" y="10"/>
                    </a:cubicBezTo>
                    <a:cubicBezTo>
                      <a:pt x="22" y="9"/>
                      <a:pt x="22" y="9"/>
                      <a:pt x="22" y="8"/>
                    </a:cubicBezTo>
                    <a:cubicBezTo>
                      <a:pt x="21" y="8"/>
                      <a:pt x="21" y="8"/>
                      <a:pt x="21" y="8"/>
                    </a:cubicBezTo>
                    <a:cubicBezTo>
                      <a:pt x="20" y="8"/>
                      <a:pt x="19" y="8"/>
                      <a:pt x="19" y="9"/>
                    </a:cubicBezTo>
                    <a:cubicBezTo>
                      <a:pt x="17" y="10"/>
                      <a:pt x="17" y="12"/>
                      <a:pt x="16" y="13"/>
                    </a:cubicBezTo>
                    <a:cubicBezTo>
                      <a:pt x="15" y="16"/>
                      <a:pt x="15" y="19"/>
                      <a:pt x="15" y="23"/>
                    </a:cubicBezTo>
                    <a:cubicBezTo>
                      <a:pt x="15" y="32"/>
                      <a:pt x="15" y="32"/>
                      <a:pt x="15" y="32"/>
                    </a:cubicBezTo>
                    <a:cubicBezTo>
                      <a:pt x="15" y="35"/>
                      <a:pt x="15" y="35"/>
                      <a:pt x="15" y="35"/>
                    </a:cubicBezTo>
                    <a:cubicBezTo>
                      <a:pt x="15" y="36"/>
                      <a:pt x="15" y="37"/>
                      <a:pt x="15" y="38"/>
                    </a:cubicBezTo>
                    <a:cubicBezTo>
                      <a:pt x="15" y="39"/>
                      <a:pt x="16" y="39"/>
                      <a:pt x="17" y="40"/>
                    </a:cubicBezTo>
                    <a:cubicBezTo>
                      <a:pt x="17" y="40"/>
                      <a:pt x="18" y="40"/>
                      <a:pt x="20" y="40"/>
                    </a:cubicBezTo>
                    <a:cubicBezTo>
                      <a:pt x="20" y="42"/>
                      <a:pt x="20" y="42"/>
                      <a:pt x="20" y="42"/>
                    </a:cubicBezTo>
                    <a:cubicBezTo>
                      <a:pt x="0" y="42"/>
                      <a:pt x="0" y="42"/>
                      <a:pt x="0" y="42"/>
                    </a:cubicBezTo>
                    <a:cubicBezTo>
                      <a:pt x="0" y="40"/>
                      <a:pt x="0" y="40"/>
                      <a:pt x="0" y="40"/>
                    </a:cubicBezTo>
                    <a:cubicBezTo>
                      <a:pt x="2" y="40"/>
                      <a:pt x="3" y="40"/>
                      <a:pt x="3" y="39"/>
                    </a:cubicBezTo>
                    <a:cubicBezTo>
                      <a:pt x="4" y="38"/>
                      <a:pt x="4" y="36"/>
                      <a:pt x="4" y="32"/>
                    </a:cubicBezTo>
                    <a:cubicBezTo>
                      <a:pt x="4" y="9"/>
                      <a:pt x="4" y="9"/>
                      <a:pt x="4" y="9"/>
                    </a:cubicBezTo>
                    <a:cubicBezTo>
                      <a:pt x="4" y="7"/>
                      <a:pt x="4" y="6"/>
                      <a:pt x="4" y="5"/>
                    </a:cubicBezTo>
                    <a:cubicBezTo>
                      <a:pt x="4" y="4"/>
                      <a:pt x="3" y="4"/>
                      <a:pt x="3" y="3"/>
                    </a:cubicBezTo>
                    <a:cubicBezTo>
                      <a:pt x="2"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ŝḻïḍè">
                <a:extLst>
                  <a:ext uri="{FF2B5EF4-FFF2-40B4-BE49-F238E27FC236}">
                    <a16:creationId xmlns:a16="http://schemas.microsoft.com/office/drawing/2014/main" id="{7EFBF74B-3835-4CFB-A7C8-4E1E99D5D7FF}"/>
                  </a:ext>
                </a:extLst>
              </p:cNvPr>
              <p:cNvSpPr/>
              <p:nvPr/>
            </p:nvSpPr>
            <p:spPr bwMode="auto">
              <a:xfrm>
                <a:off x="4978400" y="3802063"/>
                <a:ext cx="80963" cy="142875"/>
              </a:xfrm>
              <a:custGeom>
                <a:avLst/>
                <a:gdLst>
                  <a:gd name="T0" fmla="*/ 22 w 25"/>
                  <a:gd name="T1" fmla="*/ 0 h 43"/>
                  <a:gd name="T2" fmla="*/ 23 w 25"/>
                  <a:gd name="T3" fmla="*/ 14 h 43"/>
                  <a:gd name="T4" fmla="*/ 22 w 25"/>
                  <a:gd name="T5" fmla="*/ 14 h 43"/>
                  <a:gd name="T6" fmla="*/ 17 w 25"/>
                  <a:gd name="T7" fmla="*/ 5 h 43"/>
                  <a:gd name="T8" fmla="*/ 12 w 25"/>
                  <a:gd name="T9" fmla="*/ 3 h 43"/>
                  <a:gd name="T10" fmla="*/ 9 w 25"/>
                  <a:gd name="T11" fmla="*/ 4 h 43"/>
                  <a:gd name="T12" fmla="*/ 8 w 25"/>
                  <a:gd name="T13" fmla="*/ 7 h 43"/>
                  <a:gd name="T14" fmla="*/ 9 w 25"/>
                  <a:gd name="T15" fmla="*/ 9 h 43"/>
                  <a:gd name="T16" fmla="*/ 16 w 25"/>
                  <a:gd name="T17" fmla="*/ 15 h 43"/>
                  <a:gd name="T18" fmla="*/ 23 w 25"/>
                  <a:gd name="T19" fmla="*/ 23 h 43"/>
                  <a:gd name="T20" fmla="*/ 25 w 25"/>
                  <a:gd name="T21" fmla="*/ 30 h 43"/>
                  <a:gd name="T22" fmla="*/ 23 w 25"/>
                  <a:gd name="T23" fmla="*/ 36 h 43"/>
                  <a:gd name="T24" fmla="*/ 19 w 25"/>
                  <a:gd name="T25" fmla="*/ 41 h 43"/>
                  <a:gd name="T26" fmla="*/ 13 w 25"/>
                  <a:gd name="T27" fmla="*/ 43 h 43"/>
                  <a:gd name="T28" fmla="*/ 6 w 25"/>
                  <a:gd name="T29" fmla="*/ 41 h 43"/>
                  <a:gd name="T30" fmla="*/ 5 w 25"/>
                  <a:gd name="T31" fmla="*/ 41 h 43"/>
                  <a:gd name="T32" fmla="*/ 2 w 25"/>
                  <a:gd name="T33" fmla="*/ 43 h 43"/>
                  <a:gd name="T34" fmla="*/ 1 w 25"/>
                  <a:gd name="T35" fmla="*/ 43 h 43"/>
                  <a:gd name="T36" fmla="*/ 1 w 25"/>
                  <a:gd name="T37" fmla="*/ 28 h 43"/>
                  <a:gd name="T38" fmla="*/ 2 w 25"/>
                  <a:gd name="T39" fmla="*/ 28 h 43"/>
                  <a:gd name="T40" fmla="*/ 7 w 25"/>
                  <a:gd name="T41" fmla="*/ 37 h 43"/>
                  <a:gd name="T42" fmla="*/ 12 w 25"/>
                  <a:gd name="T43" fmla="*/ 40 h 43"/>
                  <a:gd name="T44" fmla="*/ 15 w 25"/>
                  <a:gd name="T45" fmla="*/ 38 h 43"/>
                  <a:gd name="T46" fmla="*/ 17 w 25"/>
                  <a:gd name="T47" fmla="*/ 35 h 43"/>
                  <a:gd name="T48" fmla="*/ 15 w 25"/>
                  <a:gd name="T49" fmla="*/ 32 h 43"/>
                  <a:gd name="T50" fmla="*/ 10 w 25"/>
                  <a:gd name="T51" fmla="*/ 27 h 43"/>
                  <a:gd name="T52" fmla="*/ 3 w 25"/>
                  <a:gd name="T53" fmla="*/ 20 h 43"/>
                  <a:gd name="T54" fmla="*/ 0 w 25"/>
                  <a:gd name="T55" fmla="*/ 12 h 43"/>
                  <a:gd name="T56" fmla="*/ 3 w 25"/>
                  <a:gd name="T57" fmla="*/ 3 h 43"/>
                  <a:gd name="T58" fmla="*/ 11 w 25"/>
                  <a:gd name="T59" fmla="*/ 0 h 43"/>
                  <a:gd name="T60" fmla="*/ 17 w 25"/>
                  <a:gd name="T61" fmla="*/ 1 h 43"/>
                  <a:gd name="T62" fmla="*/ 19 w 25"/>
                  <a:gd name="T63" fmla="*/ 2 h 43"/>
                  <a:gd name="T64" fmla="*/ 20 w 25"/>
                  <a:gd name="T65" fmla="*/ 2 h 43"/>
                  <a:gd name="T66" fmla="*/ 21 w 25"/>
                  <a:gd name="T67" fmla="*/ 0 h 43"/>
                  <a:gd name="T68" fmla="*/ 22 w 25"/>
                  <a:gd name="T6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43">
                    <a:moveTo>
                      <a:pt x="22" y="0"/>
                    </a:moveTo>
                    <a:cubicBezTo>
                      <a:pt x="23" y="14"/>
                      <a:pt x="23" y="14"/>
                      <a:pt x="23" y="14"/>
                    </a:cubicBezTo>
                    <a:cubicBezTo>
                      <a:pt x="22" y="14"/>
                      <a:pt x="22" y="14"/>
                      <a:pt x="22" y="14"/>
                    </a:cubicBezTo>
                    <a:cubicBezTo>
                      <a:pt x="20" y="10"/>
                      <a:pt x="18" y="7"/>
                      <a:pt x="17" y="5"/>
                    </a:cubicBezTo>
                    <a:cubicBezTo>
                      <a:pt x="15" y="4"/>
                      <a:pt x="13" y="3"/>
                      <a:pt x="12" y="3"/>
                    </a:cubicBezTo>
                    <a:cubicBezTo>
                      <a:pt x="11" y="3"/>
                      <a:pt x="10" y="3"/>
                      <a:pt x="9" y="4"/>
                    </a:cubicBezTo>
                    <a:cubicBezTo>
                      <a:pt x="8" y="5"/>
                      <a:pt x="8" y="6"/>
                      <a:pt x="8" y="7"/>
                    </a:cubicBezTo>
                    <a:cubicBezTo>
                      <a:pt x="8" y="8"/>
                      <a:pt x="8" y="8"/>
                      <a:pt x="9" y="9"/>
                    </a:cubicBezTo>
                    <a:cubicBezTo>
                      <a:pt x="10" y="10"/>
                      <a:pt x="12" y="12"/>
                      <a:pt x="16" y="15"/>
                    </a:cubicBezTo>
                    <a:cubicBezTo>
                      <a:pt x="19" y="18"/>
                      <a:pt x="22" y="21"/>
                      <a:pt x="23" y="23"/>
                    </a:cubicBezTo>
                    <a:cubicBezTo>
                      <a:pt x="24" y="25"/>
                      <a:pt x="25" y="27"/>
                      <a:pt x="25" y="30"/>
                    </a:cubicBezTo>
                    <a:cubicBezTo>
                      <a:pt x="25" y="32"/>
                      <a:pt x="24" y="34"/>
                      <a:pt x="23" y="36"/>
                    </a:cubicBezTo>
                    <a:cubicBezTo>
                      <a:pt x="22" y="38"/>
                      <a:pt x="21" y="40"/>
                      <a:pt x="19" y="41"/>
                    </a:cubicBezTo>
                    <a:cubicBezTo>
                      <a:pt x="17" y="42"/>
                      <a:pt x="15" y="43"/>
                      <a:pt x="13" y="43"/>
                    </a:cubicBezTo>
                    <a:cubicBezTo>
                      <a:pt x="11" y="43"/>
                      <a:pt x="9" y="42"/>
                      <a:pt x="6" y="41"/>
                    </a:cubicBezTo>
                    <a:cubicBezTo>
                      <a:pt x="5" y="41"/>
                      <a:pt x="5" y="41"/>
                      <a:pt x="5" y="41"/>
                    </a:cubicBezTo>
                    <a:cubicBezTo>
                      <a:pt x="4" y="41"/>
                      <a:pt x="3" y="41"/>
                      <a:pt x="2" y="43"/>
                    </a:cubicBezTo>
                    <a:cubicBezTo>
                      <a:pt x="1" y="43"/>
                      <a:pt x="1" y="43"/>
                      <a:pt x="1" y="43"/>
                    </a:cubicBezTo>
                    <a:cubicBezTo>
                      <a:pt x="1" y="28"/>
                      <a:pt x="1" y="28"/>
                      <a:pt x="1" y="28"/>
                    </a:cubicBezTo>
                    <a:cubicBezTo>
                      <a:pt x="2" y="28"/>
                      <a:pt x="2" y="28"/>
                      <a:pt x="2" y="28"/>
                    </a:cubicBezTo>
                    <a:cubicBezTo>
                      <a:pt x="3" y="32"/>
                      <a:pt x="5" y="35"/>
                      <a:pt x="7" y="37"/>
                    </a:cubicBezTo>
                    <a:cubicBezTo>
                      <a:pt x="9" y="39"/>
                      <a:pt x="11" y="40"/>
                      <a:pt x="12" y="40"/>
                    </a:cubicBezTo>
                    <a:cubicBezTo>
                      <a:pt x="14" y="40"/>
                      <a:pt x="15" y="39"/>
                      <a:pt x="15" y="38"/>
                    </a:cubicBezTo>
                    <a:cubicBezTo>
                      <a:pt x="16" y="38"/>
                      <a:pt x="17" y="37"/>
                      <a:pt x="17" y="35"/>
                    </a:cubicBezTo>
                    <a:cubicBezTo>
                      <a:pt x="17" y="34"/>
                      <a:pt x="16" y="33"/>
                      <a:pt x="15" y="32"/>
                    </a:cubicBezTo>
                    <a:cubicBezTo>
                      <a:pt x="15" y="31"/>
                      <a:pt x="13" y="29"/>
                      <a:pt x="10" y="27"/>
                    </a:cubicBezTo>
                    <a:cubicBezTo>
                      <a:pt x="6" y="24"/>
                      <a:pt x="4" y="22"/>
                      <a:pt x="3" y="20"/>
                    </a:cubicBezTo>
                    <a:cubicBezTo>
                      <a:pt x="1" y="18"/>
                      <a:pt x="0" y="15"/>
                      <a:pt x="0" y="12"/>
                    </a:cubicBezTo>
                    <a:cubicBezTo>
                      <a:pt x="0" y="9"/>
                      <a:pt x="1" y="6"/>
                      <a:pt x="3" y="3"/>
                    </a:cubicBezTo>
                    <a:cubicBezTo>
                      <a:pt x="5" y="1"/>
                      <a:pt x="8" y="0"/>
                      <a:pt x="11" y="0"/>
                    </a:cubicBezTo>
                    <a:cubicBezTo>
                      <a:pt x="13" y="0"/>
                      <a:pt x="15" y="0"/>
                      <a:pt x="17" y="1"/>
                    </a:cubicBezTo>
                    <a:cubicBezTo>
                      <a:pt x="18" y="2"/>
                      <a:pt x="18" y="2"/>
                      <a:pt x="19" y="2"/>
                    </a:cubicBezTo>
                    <a:cubicBezTo>
                      <a:pt x="19" y="2"/>
                      <a:pt x="19" y="2"/>
                      <a:pt x="20" y="2"/>
                    </a:cubicBezTo>
                    <a:cubicBezTo>
                      <a:pt x="20" y="1"/>
                      <a:pt x="20" y="1"/>
                      <a:pt x="21" y="0"/>
                    </a:cubicBezTo>
                    <a:lnTo>
                      <a:pt x="22"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šḷïḓe">
                <a:extLst>
                  <a:ext uri="{FF2B5EF4-FFF2-40B4-BE49-F238E27FC236}">
                    <a16:creationId xmlns:a16="http://schemas.microsoft.com/office/drawing/2014/main" id="{AE4146B2-9B18-4408-A492-0A97C5A3727B}"/>
                  </a:ext>
                </a:extLst>
              </p:cNvPr>
              <p:cNvSpPr/>
              <p:nvPr/>
            </p:nvSpPr>
            <p:spPr bwMode="auto">
              <a:xfrm>
                <a:off x="5083175" y="3738563"/>
                <a:ext cx="61913" cy="203200"/>
              </a:xfrm>
              <a:custGeom>
                <a:avLst/>
                <a:gdLst>
                  <a:gd name="T0" fmla="*/ 10 w 19"/>
                  <a:gd name="T1" fmla="*/ 0 h 61"/>
                  <a:gd name="T2" fmla="*/ 14 w 19"/>
                  <a:gd name="T3" fmla="*/ 2 h 61"/>
                  <a:gd name="T4" fmla="*/ 16 w 19"/>
                  <a:gd name="T5" fmla="*/ 7 h 61"/>
                  <a:gd name="T6" fmla="*/ 14 w 19"/>
                  <a:gd name="T7" fmla="*/ 12 h 61"/>
                  <a:gd name="T8" fmla="*/ 10 w 19"/>
                  <a:gd name="T9" fmla="*/ 14 h 61"/>
                  <a:gd name="T10" fmla="*/ 5 w 19"/>
                  <a:gd name="T11" fmla="*/ 12 h 61"/>
                  <a:gd name="T12" fmla="*/ 4 w 19"/>
                  <a:gd name="T13" fmla="*/ 7 h 61"/>
                  <a:gd name="T14" fmla="*/ 5 w 19"/>
                  <a:gd name="T15" fmla="*/ 2 h 61"/>
                  <a:gd name="T16" fmla="*/ 10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10" y="0"/>
                    </a:moveTo>
                    <a:cubicBezTo>
                      <a:pt x="11" y="0"/>
                      <a:pt x="13" y="1"/>
                      <a:pt x="14" y="2"/>
                    </a:cubicBezTo>
                    <a:cubicBezTo>
                      <a:pt x="15" y="3"/>
                      <a:pt x="16" y="5"/>
                      <a:pt x="16" y="7"/>
                    </a:cubicBezTo>
                    <a:cubicBezTo>
                      <a:pt x="16" y="9"/>
                      <a:pt x="15" y="10"/>
                      <a:pt x="14" y="12"/>
                    </a:cubicBezTo>
                    <a:cubicBezTo>
                      <a:pt x="13" y="13"/>
                      <a:pt x="11" y="14"/>
                      <a:pt x="10" y="14"/>
                    </a:cubicBezTo>
                    <a:cubicBezTo>
                      <a:pt x="8" y="14"/>
                      <a:pt x="7" y="13"/>
                      <a:pt x="5" y="12"/>
                    </a:cubicBezTo>
                    <a:cubicBezTo>
                      <a:pt x="4" y="10"/>
                      <a:pt x="4" y="9"/>
                      <a:pt x="4" y="7"/>
                    </a:cubicBezTo>
                    <a:cubicBezTo>
                      <a:pt x="4" y="5"/>
                      <a:pt x="4" y="3"/>
                      <a:pt x="5" y="2"/>
                    </a:cubicBezTo>
                    <a:cubicBezTo>
                      <a:pt x="7" y="1"/>
                      <a:pt x="8" y="0"/>
                      <a:pt x="10" y="0"/>
                    </a:cubicBezTo>
                    <a:close/>
                    <a:moveTo>
                      <a:pt x="15" y="20"/>
                    </a:moveTo>
                    <a:cubicBezTo>
                      <a:pt x="15" y="52"/>
                      <a:pt x="15" y="52"/>
                      <a:pt x="15" y="52"/>
                    </a:cubicBezTo>
                    <a:cubicBezTo>
                      <a:pt x="15" y="55"/>
                      <a:pt x="15" y="57"/>
                      <a:pt x="16" y="58"/>
                    </a:cubicBezTo>
                    <a:cubicBezTo>
                      <a:pt x="17" y="59"/>
                      <a:pt x="18" y="59"/>
                      <a:pt x="19" y="59"/>
                    </a:cubicBezTo>
                    <a:cubicBezTo>
                      <a:pt x="19" y="61"/>
                      <a:pt x="19" y="61"/>
                      <a:pt x="19" y="61"/>
                    </a:cubicBezTo>
                    <a:cubicBezTo>
                      <a:pt x="0" y="61"/>
                      <a:pt x="0" y="61"/>
                      <a:pt x="0" y="61"/>
                    </a:cubicBezTo>
                    <a:cubicBezTo>
                      <a:pt x="0" y="59"/>
                      <a:pt x="0" y="59"/>
                      <a:pt x="0" y="59"/>
                    </a:cubicBezTo>
                    <a:cubicBezTo>
                      <a:pt x="1" y="59"/>
                      <a:pt x="3" y="59"/>
                      <a:pt x="3" y="58"/>
                    </a:cubicBezTo>
                    <a:cubicBezTo>
                      <a:pt x="4" y="57"/>
                      <a:pt x="4" y="55"/>
                      <a:pt x="4" y="52"/>
                    </a:cubicBezTo>
                    <a:cubicBezTo>
                      <a:pt x="4" y="28"/>
                      <a:pt x="4" y="28"/>
                      <a:pt x="4" y="28"/>
                    </a:cubicBezTo>
                    <a:cubicBezTo>
                      <a:pt x="4" y="25"/>
                      <a:pt x="4" y="24"/>
                      <a:pt x="3" y="23"/>
                    </a:cubicBezTo>
                    <a:cubicBezTo>
                      <a:pt x="3" y="22"/>
                      <a:pt x="2"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šlídê">
                <a:extLst>
                  <a:ext uri="{FF2B5EF4-FFF2-40B4-BE49-F238E27FC236}">
                    <a16:creationId xmlns:a16="http://schemas.microsoft.com/office/drawing/2014/main" id="{21E81088-229B-47DB-9D7E-E83C8FA2CAEC}"/>
                  </a:ext>
                </a:extLst>
              </p:cNvPr>
              <p:cNvSpPr/>
              <p:nvPr/>
            </p:nvSpPr>
            <p:spPr bwMode="auto">
              <a:xfrm>
                <a:off x="5162550" y="3756025"/>
                <a:ext cx="79375" cy="185738"/>
              </a:xfrm>
              <a:custGeom>
                <a:avLst/>
                <a:gdLst>
                  <a:gd name="T0" fmla="*/ 16 w 24"/>
                  <a:gd name="T1" fmla="*/ 0 h 56"/>
                  <a:gd name="T2" fmla="*/ 16 w 24"/>
                  <a:gd name="T3" fmla="*/ 15 h 56"/>
                  <a:gd name="T4" fmla="*/ 24 w 24"/>
                  <a:gd name="T5" fmla="*/ 15 h 56"/>
                  <a:gd name="T6" fmla="*/ 24 w 24"/>
                  <a:gd name="T7" fmla="*/ 19 h 56"/>
                  <a:gd name="T8" fmla="*/ 16 w 24"/>
                  <a:gd name="T9" fmla="*/ 19 h 56"/>
                  <a:gd name="T10" fmla="*/ 16 w 24"/>
                  <a:gd name="T11" fmla="*/ 44 h 56"/>
                  <a:gd name="T12" fmla="*/ 16 w 24"/>
                  <a:gd name="T13" fmla="*/ 49 h 56"/>
                  <a:gd name="T14" fmla="*/ 17 w 24"/>
                  <a:gd name="T15" fmla="*/ 51 h 56"/>
                  <a:gd name="T16" fmla="*/ 18 w 24"/>
                  <a:gd name="T17" fmla="*/ 51 h 56"/>
                  <a:gd name="T18" fmla="*/ 23 w 24"/>
                  <a:gd name="T19" fmla="*/ 47 h 56"/>
                  <a:gd name="T20" fmla="*/ 24 w 24"/>
                  <a:gd name="T21" fmla="*/ 48 h 56"/>
                  <a:gd name="T22" fmla="*/ 14 w 24"/>
                  <a:gd name="T23" fmla="*/ 56 h 56"/>
                  <a:gd name="T24" fmla="*/ 8 w 24"/>
                  <a:gd name="T25" fmla="*/ 54 h 56"/>
                  <a:gd name="T26" fmla="*/ 5 w 24"/>
                  <a:gd name="T27" fmla="*/ 49 h 56"/>
                  <a:gd name="T28" fmla="*/ 5 w 24"/>
                  <a:gd name="T29" fmla="*/ 41 h 56"/>
                  <a:gd name="T30" fmla="*/ 5 w 24"/>
                  <a:gd name="T31" fmla="*/ 19 h 56"/>
                  <a:gd name="T32" fmla="*/ 0 w 24"/>
                  <a:gd name="T33" fmla="*/ 19 h 56"/>
                  <a:gd name="T34" fmla="*/ 0 w 24"/>
                  <a:gd name="T35" fmla="*/ 18 h 56"/>
                  <a:gd name="T36" fmla="*/ 9 w 24"/>
                  <a:gd name="T37" fmla="*/ 9 h 56"/>
                  <a:gd name="T38" fmla="*/ 15 w 24"/>
                  <a:gd name="T39" fmla="*/ 0 h 56"/>
                  <a:gd name="T40" fmla="*/ 16 w 24"/>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6">
                    <a:moveTo>
                      <a:pt x="16" y="0"/>
                    </a:moveTo>
                    <a:cubicBezTo>
                      <a:pt x="16" y="15"/>
                      <a:pt x="16" y="15"/>
                      <a:pt x="16" y="15"/>
                    </a:cubicBezTo>
                    <a:cubicBezTo>
                      <a:pt x="24" y="15"/>
                      <a:pt x="24" y="15"/>
                      <a:pt x="24" y="15"/>
                    </a:cubicBezTo>
                    <a:cubicBezTo>
                      <a:pt x="24" y="19"/>
                      <a:pt x="24" y="19"/>
                      <a:pt x="24" y="19"/>
                    </a:cubicBezTo>
                    <a:cubicBezTo>
                      <a:pt x="16" y="19"/>
                      <a:pt x="16" y="19"/>
                      <a:pt x="16" y="19"/>
                    </a:cubicBezTo>
                    <a:cubicBezTo>
                      <a:pt x="16" y="44"/>
                      <a:pt x="16" y="44"/>
                      <a:pt x="16" y="44"/>
                    </a:cubicBezTo>
                    <a:cubicBezTo>
                      <a:pt x="16" y="47"/>
                      <a:pt x="16" y="48"/>
                      <a:pt x="16" y="49"/>
                    </a:cubicBezTo>
                    <a:cubicBezTo>
                      <a:pt x="16" y="50"/>
                      <a:pt x="17" y="50"/>
                      <a:pt x="17" y="51"/>
                    </a:cubicBezTo>
                    <a:cubicBezTo>
                      <a:pt x="18" y="51"/>
                      <a:pt x="18" y="51"/>
                      <a:pt x="18" y="51"/>
                    </a:cubicBezTo>
                    <a:cubicBezTo>
                      <a:pt x="20" y="51"/>
                      <a:pt x="22" y="50"/>
                      <a:pt x="23" y="47"/>
                    </a:cubicBezTo>
                    <a:cubicBezTo>
                      <a:pt x="24" y="48"/>
                      <a:pt x="24" y="48"/>
                      <a:pt x="24" y="48"/>
                    </a:cubicBezTo>
                    <a:cubicBezTo>
                      <a:pt x="22" y="54"/>
                      <a:pt x="19" y="56"/>
                      <a:pt x="14" y="56"/>
                    </a:cubicBezTo>
                    <a:cubicBezTo>
                      <a:pt x="12" y="56"/>
                      <a:pt x="10" y="56"/>
                      <a:pt x="8" y="54"/>
                    </a:cubicBezTo>
                    <a:cubicBezTo>
                      <a:pt x="7" y="53"/>
                      <a:pt x="6" y="51"/>
                      <a:pt x="5" y="49"/>
                    </a:cubicBezTo>
                    <a:cubicBezTo>
                      <a:pt x="5" y="48"/>
                      <a:pt x="5" y="46"/>
                      <a:pt x="5" y="41"/>
                    </a:cubicBezTo>
                    <a:cubicBezTo>
                      <a:pt x="5" y="19"/>
                      <a:pt x="5" y="19"/>
                      <a:pt x="5" y="19"/>
                    </a:cubicBezTo>
                    <a:cubicBezTo>
                      <a:pt x="0" y="19"/>
                      <a:pt x="0" y="19"/>
                      <a:pt x="0" y="19"/>
                    </a:cubicBezTo>
                    <a:cubicBezTo>
                      <a:pt x="0" y="18"/>
                      <a:pt x="0" y="18"/>
                      <a:pt x="0" y="18"/>
                    </a:cubicBezTo>
                    <a:cubicBezTo>
                      <a:pt x="3" y="15"/>
                      <a:pt x="6" y="12"/>
                      <a:pt x="9" y="9"/>
                    </a:cubicBezTo>
                    <a:cubicBezTo>
                      <a:pt x="11" y="7"/>
                      <a:pt x="13" y="3"/>
                      <a:pt x="15"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ṡlîdé">
                <a:extLst>
                  <a:ext uri="{FF2B5EF4-FFF2-40B4-BE49-F238E27FC236}">
                    <a16:creationId xmlns:a16="http://schemas.microsoft.com/office/drawing/2014/main" id="{BC3D0F7B-5E25-40F1-A39F-E3AB584A2B77}"/>
                  </a:ext>
                </a:extLst>
              </p:cNvPr>
              <p:cNvSpPr/>
              <p:nvPr/>
            </p:nvSpPr>
            <p:spPr bwMode="auto">
              <a:xfrm>
                <a:off x="52546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3" y="3"/>
                      <a:pt x="2"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3" y="57"/>
                      <a:pt x="2" y="55"/>
                      <a:pt x="2" y="53"/>
                    </a:cubicBezTo>
                    <a:cubicBezTo>
                      <a:pt x="2" y="51"/>
                      <a:pt x="2" y="50"/>
                      <a:pt x="3" y="49"/>
                    </a:cubicBezTo>
                    <a:cubicBezTo>
                      <a:pt x="4" y="48"/>
                      <a:pt x="5" y="47"/>
                      <a:pt x="7" y="47"/>
                    </a:cubicBezTo>
                    <a:cubicBezTo>
                      <a:pt x="8" y="47"/>
                      <a:pt x="9" y="48"/>
                      <a:pt x="10" y="49"/>
                    </a:cubicBezTo>
                    <a:cubicBezTo>
                      <a:pt x="11" y="50"/>
                      <a:pt x="11" y="51"/>
                      <a:pt x="11" y="53"/>
                    </a:cubicBezTo>
                    <a:cubicBezTo>
                      <a:pt x="11" y="54"/>
                      <a:pt x="11" y="55"/>
                      <a:pt x="11" y="55"/>
                    </a:cubicBezTo>
                    <a:cubicBezTo>
                      <a:pt x="12"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ṥľîḑê">
                <a:extLst>
                  <a:ext uri="{FF2B5EF4-FFF2-40B4-BE49-F238E27FC236}">
                    <a16:creationId xmlns:a16="http://schemas.microsoft.com/office/drawing/2014/main" id="{62B11F36-F220-4A2B-83B0-BAAED1DA85CB}"/>
                  </a:ext>
                </a:extLst>
              </p:cNvPr>
              <p:cNvSpPr/>
              <p:nvPr/>
            </p:nvSpPr>
            <p:spPr bwMode="auto">
              <a:xfrm>
                <a:off x="5456238" y="3802063"/>
                <a:ext cx="111125" cy="142875"/>
              </a:xfrm>
              <a:custGeom>
                <a:avLst/>
                <a:gdLst>
                  <a:gd name="T0" fmla="*/ 16 w 34"/>
                  <a:gd name="T1" fmla="*/ 0 h 43"/>
                  <a:gd name="T2" fmla="*/ 25 w 34"/>
                  <a:gd name="T3" fmla="*/ 2 h 43"/>
                  <a:gd name="T4" fmla="*/ 31 w 34"/>
                  <a:gd name="T5" fmla="*/ 10 h 43"/>
                  <a:gd name="T6" fmla="*/ 34 w 34"/>
                  <a:gd name="T7" fmla="*/ 21 h 43"/>
                  <a:gd name="T8" fmla="*/ 30 w 34"/>
                  <a:gd name="T9" fmla="*/ 36 h 43"/>
                  <a:gd name="T10" fmla="*/ 17 w 34"/>
                  <a:gd name="T11" fmla="*/ 43 h 43"/>
                  <a:gd name="T12" fmla="*/ 4 w 34"/>
                  <a:gd name="T13" fmla="*/ 37 h 43"/>
                  <a:gd name="T14" fmla="*/ 0 w 34"/>
                  <a:gd name="T15" fmla="*/ 22 h 43"/>
                  <a:gd name="T16" fmla="*/ 4 w 34"/>
                  <a:gd name="T17" fmla="*/ 6 h 43"/>
                  <a:gd name="T18" fmla="*/ 16 w 34"/>
                  <a:gd name="T19" fmla="*/ 0 h 43"/>
                  <a:gd name="T20" fmla="*/ 17 w 34"/>
                  <a:gd name="T21" fmla="*/ 3 h 43"/>
                  <a:gd name="T22" fmla="*/ 13 w 34"/>
                  <a:gd name="T23" fmla="*/ 4 h 43"/>
                  <a:gd name="T24" fmla="*/ 11 w 34"/>
                  <a:gd name="T25" fmla="*/ 11 h 43"/>
                  <a:gd name="T26" fmla="*/ 11 w 34"/>
                  <a:gd name="T27" fmla="*/ 25 h 43"/>
                  <a:gd name="T28" fmla="*/ 11 w 34"/>
                  <a:gd name="T29" fmla="*/ 34 h 43"/>
                  <a:gd name="T30" fmla="*/ 13 w 34"/>
                  <a:gd name="T31" fmla="*/ 38 h 43"/>
                  <a:gd name="T32" fmla="*/ 16 w 34"/>
                  <a:gd name="T33" fmla="*/ 40 h 43"/>
                  <a:gd name="T34" fmla="*/ 19 w 34"/>
                  <a:gd name="T35" fmla="*/ 39 h 43"/>
                  <a:gd name="T36" fmla="*/ 21 w 34"/>
                  <a:gd name="T37" fmla="*/ 35 h 43"/>
                  <a:gd name="T38" fmla="*/ 22 w 34"/>
                  <a:gd name="T39" fmla="*/ 18 h 43"/>
                  <a:gd name="T40" fmla="*/ 21 w 34"/>
                  <a:gd name="T41" fmla="*/ 8 h 43"/>
                  <a:gd name="T42" fmla="*/ 19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6" y="0"/>
                    </a:moveTo>
                    <a:cubicBezTo>
                      <a:pt x="20" y="0"/>
                      <a:pt x="23" y="1"/>
                      <a:pt x="25" y="2"/>
                    </a:cubicBezTo>
                    <a:cubicBezTo>
                      <a:pt x="28" y="4"/>
                      <a:pt x="30" y="7"/>
                      <a:pt x="31" y="10"/>
                    </a:cubicBezTo>
                    <a:cubicBezTo>
                      <a:pt x="33" y="14"/>
                      <a:pt x="34" y="17"/>
                      <a:pt x="34" y="21"/>
                    </a:cubicBezTo>
                    <a:cubicBezTo>
                      <a:pt x="34" y="27"/>
                      <a:pt x="32" y="32"/>
                      <a:pt x="30" y="36"/>
                    </a:cubicBezTo>
                    <a:cubicBezTo>
                      <a:pt x="26" y="41"/>
                      <a:pt x="22" y="43"/>
                      <a:pt x="17" y="43"/>
                    </a:cubicBezTo>
                    <a:cubicBezTo>
                      <a:pt x="11" y="43"/>
                      <a:pt x="7" y="41"/>
                      <a:pt x="4" y="37"/>
                    </a:cubicBezTo>
                    <a:cubicBezTo>
                      <a:pt x="1" y="32"/>
                      <a:pt x="0" y="27"/>
                      <a:pt x="0" y="22"/>
                    </a:cubicBezTo>
                    <a:cubicBezTo>
                      <a:pt x="0" y="16"/>
                      <a:pt x="1" y="11"/>
                      <a:pt x="4" y="6"/>
                    </a:cubicBezTo>
                    <a:cubicBezTo>
                      <a:pt x="7" y="2"/>
                      <a:pt x="11" y="0"/>
                      <a:pt x="16" y="0"/>
                    </a:cubicBezTo>
                    <a:close/>
                    <a:moveTo>
                      <a:pt x="17" y="3"/>
                    </a:moveTo>
                    <a:cubicBezTo>
                      <a:pt x="15" y="3"/>
                      <a:pt x="14" y="3"/>
                      <a:pt x="13" y="4"/>
                    </a:cubicBezTo>
                    <a:cubicBezTo>
                      <a:pt x="12" y="6"/>
                      <a:pt x="12" y="8"/>
                      <a:pt x="11" y="11"/>
                    </a:cubicBezTo>
                    <a:cubicBezTo>
                      <a:pt x="11" y="14"/>
                      <a:pt x="11" y="19"/>
                      <a:pt x="11" y="25"/>
                    </a:cubicBezTo>
                    <a:cubicBezTo>
                      <a:pt x="11" y="28"/>
                      <a:pt x="11" y="31"/>
                      <a:pt x="11" y="34"/>
                    </a:cubicBezTo>
                    <a:cubicBezTo>
                      <a:pt x="12" y="36"/>
                      <a:pt x="12" y="37"/>
                      <a:pt x="13" y="38"/>
                    </a:cubicBezTo>
                    <a:cubicBezTo>
                      <a:pt x="14" y="39"/>
                      <a:pt x="15" y="40"/>
                      <a:pt x="16" y="40"/>
                    </a:cubicBezTo>
                    <a:cubicBezTo>
                      <a:pt x="18" y="40"/>
                      <a:pt x="19" y="40"/>
                      <a:pt x="19" y="39"/>
                    </a:cubicBezTo>
                    <a:cubicBezTo>
                      <a:pt x="20" y="38"/>
                      <a:pt x="21" y="37"/>
                      <a:pt x="21" y="35"/>
                    </a:cubicBezTo>
                    <a:cubicBezTo>
                      <a:pt x="22" y="32"/>
                      <a:pt x="22" y="26"/>
                      <a:pt x="22" y="18"/>
                    </a:cubicBezTo>
                    <a:cubicBezTo>
                      <a:pt x="22" y="13"/>
                      <a:pt x="22" y="10"/>
                      <a:pt x="21" y="8"/>
                    </a:cubicBezTo>
                    <a:cubicBezTo>
                      <a:pt x="21" y="6"/>
                      <a:pt x="20" y="4"/>
                      <a:pt x="19"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Sliḑe">
                <a:extLst>
                  <a:ext uri="{FF2B5EF4-FFF2-40B4-BE49-F238E27FC236}">
                    <a16:creationId xmlns:a16="http://schemas.microsoft.com/office/drawing/2014/main" id="{A66EB034-9C49-4A6A-B415-04BFCC7BC5FF}"/>
                  </a:ext>
                </a:extLst>
              </p:cNvPr>
              <p:cNvSpPr/>
              <p:nvPr/>
            </p:nvSpPr>
            <p:spPr bwMode="auto">
              <a:xfrm>
                <a:off x="55911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1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20" y="59"/>
                      <a:pt x="22" y="59"/>
                    </a:cubicBezTo>
                    <a:cubicBezTo>
                      <a:pt x="22" y="61"/>
                      <a:pt x="22" y="61"/>
                      <a:pt x="22" y="61"/>
                    </a:cubicBezTo>
                    <a:cubicBezTo>
                      <a:pt x="0" y="61"/>
                      <a:pt x="0" y="61"/>
                      <a:pt x="0" y="61"/>
                    </a:cubicBezTo>
                    <a:cubicBezTo>
                      <a:pt x="0" y="59"/>
                      <a:pt x="0" y="59"/>
                      <a:pt x="0" y="59"/>
                    </a:cubicBezTo>
                    <a:cubicBezTo>
                      <a:pt x="2" y="59"/>
                      <a:pt x="3" y="59"/>
                      <a:pt x="4" y="59"/>
                    </a:cubicBezTo>
                    <a:cubicBezTo>
                      <a:pt x="5" y="58"/>
                      <a:pt x="5" y="58"/>
                      <a:pt x="5" y="57"/>
                    </a:cubicBezTo>
                    <a:cubicBezTo>
                      <a:pt x="6"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3" y="11"/>
                      <a:pt x="22" y="10"/>
                    </a:cubicBezTo>
                    <a:cubicBezTo>
                      <a:pt x="21" y="9"/>
                      <a:pt x="21" y="9"/>
                      <a:pt x="21" y="8"/>
                    </a:cubicBezTo>
                    <a:cubicBezTo>
                      <a:pt x="21" y="7"/>
                      <a:pt x="21" y="7"/>
                      <a:pt x="21" y="6"/>
                    </a:cubicBezTo>
                    <a:cubicBezTo>
                      <a:pt x="21" y="5"/>
                      <a:pt x="21" y="5"/>
                      <a:pt x="21" y="5"/>
                    </a:cubicBezTo>
                    <a:cubicBezTo>
                      <a:pt x="21" y="4"/>
                      <a:pt x="21" y="3"/>
                      <a:pt x="20" y="3"/>
                    </a:cubicBezTo>
                    <a:cubicBezTo>
                      <a:pt x="20" y="3"/>
                      <a:pt x="20"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šlïḋè">
                <a:extLst>
                  <a:ext uri="{FF2B5EF4-FFF2-40B4-BE49-F238E27FC236}">
                    <a16:creationId xmlns:a16="http://schemas.microsoft.com/office/drawing/2014/main" id="{01B72E10-949A-4405-ABA0-1D287812ADA6}"/>
                  </a:ext>
                </a:extLst>
              </p:cNvPr>
              <p:cNvSpPr/>
              <p:nvPr/>
            </p:nvSpPr>
            <p:spPr bwMode="auto">
              <a:xfrm>
                <a:off x="5746750" y="3738563"/>
                <a:ext cx="122238" cy="206375"/>
              </a:xfrm>
              <a:custGeom>
                <a:avLst/>
                <a:gdLst>
                  <a:gd name="T0" fmla="*/ 33 w 37"/>
                  <a:gd name="T1" fmla="*/ 0 h 62"/>
                  <a:gd name="T2" fmla="*/ 33 w 37"/>
                  <a:gd name="T3" fmla="*/ 20 h 62"/>
                  <a:gd name="T4" fmla="*/ 32 w 37"/>
                  <a:gd name="T5" fmla="*/ 20 h 62"/>
                  <a:gd name="T6" fmla="*/ 26 w 37"/>
                  <a:gd name="T7" fmla="*/ 8 h 62"/>
                  <a:gd name="T8" fmla="*/ 17 w 37"/>
                  <a:gd name="T9" fmla="*/ 3 h 62"/>
                  <a:gd name="T10" fmla="*/ 10 w 37"/>
                  <a:gd name="T11" fmla="*/ 6 h 62"/>
                  <a:gd name="T12" fmla="*/ 8 w 37"/>
                  <a:gd name="T13" fmla="*/ 11 h 62"/>
                  <a:gd name="T14" fmla="*/ 9 w 37"/>
                  <a:gd name="T15" fmla="*/ 15 h 62"/>
                  <a:gd name="T16" fmla="*/ 13 w 37"/>
                  <a:gd name="T17" fmla="*/ 19 h 62"/>
                  <a:gd name="T18" fmla="*/ 21 w 37"/>
                  <a:gd name="T19" fmla="*/ 24 h 62"/>
                  <a:gd name="T20" fmla="*/ 33 w 37"/>
                  <a:gd name="T21" fmla="*/ 34 h 62"/>
                  <a:gd name="T22" fmla="*/ 37 w 37"/>
                  <a:gd name="T23" fmla="*/ 44 h 62"/>
                  <a:gd name="T24" fmla="*/ 31 w 37"/>
                  <a:gd name="T25" fmla="*/ 57 h 62"/>
                  <a:gd name="T26" fmla="*/ 18 w 37"/>
                  <a:gd name="T27" fmla="*/ 62 h 62"/>
                  <a:gd name="T28" fmla="*/ 14 w 37"/>
                  <a:gd name="T29" fmla="*/ 62 h 62"/>
                  <a:gd name="T30" fmla="*/ 8 w 37"/>
                  <a:gd name="T31" fmla="*/ 59 h 62"/>
                  <a:gd name="T32" fmla="*/ 5 w 37"/>
                  <a:gd name="T33" fmla="*/ 59 h 62"/>
                  <a:gd name="T34" fmla="*/ 3 w 37"/>
                  <a:gd name="T35" fmla="*/ 59 h 62"/>
                  <a:gd name="T36" fmla="*/ 1 w 37"/>
                  <a:gd name="T37" fmla="*/ 62 h 62"/>
                  <a:gd name="T38" fmla="*/ 0 w 37"/>
                  <a:gd name="T39" fmla="*/ 62 h 62"/>
                  <a:gd name="T40" fmla="*/ 0 w 37"/>
                  <a:gd name="T41" fmla="*/ 40 h 62"/>
                  <a:gd name="T42" fmla="*/ 1 w 37"/>
                  <a:gd name="T43" fmla="*/ 40 h 62"/>
                  <a:gd name="T44" fmla="*/ 8 w 37"/>
                  <a:gd name="T45" fmla="*/ 54 h 62"/>
                  <a:gd name="T46" fmla="*/ 18 w 37"/>
                  <a:gd name="T47" fmla="*/ 59 h 62"/>
                  <a:gd name="T48" fmla="*/ 25 w 37"/>
                  <a:gd name="T49" fmla="*/ 56 h 62"/>
                  <a:gd name="T50" fmla="*/ 28 w 37"/>
                  <a:gd name="T51" fmla="*/ 50 h 62"/>
                  <a:gd name="T52" fmla="*/ 27 w 37"/>
                  <a:gd name="T53" fmla="*/ 46 h 62"/>
                  <a:gd name="T54" fmla="*/ 24 w 37"/>
                  <a:gd name="T55" fmla="*/ 42 h 62"/>
                  <a:gd name="T56" fmla="*/ 17 w 37"/>
                  <a:gd name="T57" fmla="*/ 38 h 62"/>
                  <a:gd name="T58" fmla="*/ 6 w 37"/>
                  <a:gd name="T59" fmla="*/ 31 h 62"/>
                  <a:gd name="T60" fmla="*/ 1 w 37"/>
                  <a:gd name="T61" fmla="*/ 25 h 62"/>
                  <a:gd name="T62" fmla="*/ 0 w 37"/>
                  <a:gd name="T63" fmla="*/ 17 h 62"/>
                  <a:gd name="T64" fmla="*/ 4 w 37"/>
                  <a:gd name="T65" fmla="*/ 5 h 62"/>
                  <a:gd name="T66" fmla="*/ 16 w 37"/>
                  <a:gd name="T67" fmla="*/ 0 h 62"/>
                  <a:gd name="T68" fmla="*/ 21 w 37"/>
                  <a:gd name="T69" fmla="*/ 1 h 62"/>
                  <a:gd name="T70" fmla="*/ 25 w 37"/>
                  <a:gd name="T71" fmla="*/ 3 h 62"/>
                  <a:gd name="T72" fmla="*/ 29 w 37"/>
                  <a:gd name="T73" fmla="*/ 4 h 62"/>
                  <a:gd name="T74" fmla="*/ 31 w 37"/>
                  <a:gd name="T75" fmla="*/ 3 h 62"/>
                  <a:gd name="T76" fmla="*/ 32 w 37"/>
                  <a:gd name="T77" fmla="*/ 0 h 62"/>
                  <a:gd name="T78" fmla="*/ 33 w 37"/>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62">
                    <a:moveTo>
                      <a:pt x="33" y="0"/>
                    </a:moveTo>
                    <a:cubicBezTo>
                      <a:pt x="33" y="20"/>
                      <a:pt x="33" y="20"/>
                      <a:pt x="33" y="20"/>
                    </a:cubicBezTo>
                    <a:cubicBezTo>
                      <a:pt x="32" y="20"/>
                      <a:pt x="32" y="20"/>
                      <a:pt x="32" y="20"/>
                    </a:cubicBezTo>
                    <a:cubicBezTo>
                      <a:pt x="31" y="15"/>
                      <a:pt x="29" y="11"/>
                      <a:pt x="26" y="8"/>
                    </a:cubicBezTo>
                    <a:cubicBezTo>
                      <a:pt x="23" y="5"/>
                      <a:pt x="20" y="3"/>
                      <a:pt x="17" y="3"/>
                    </a:cubicBezTo>
                    <a:cubicBezTo>
                      <a:pt x="14" y="3"/>
                      <a:pt x="12" y="4"/>
                      <a:pt x="10" y="6"/>
                    </a:cubicBezTo>
                    <a:cubicBezTo>
                      <a:pt x="9" y="7"/>
                      <a:pt x="8" y="9"/>
                      <a:pt x="8" y="11"/>
                    </a:cubicBezTo>
                    <a:cubicBezTo>
                      <a:pt x="8" y="12"/>
                      <a:pt x="8" y="14"/>
                      <a:pt x="9" y="15"/>
                    </a:cubicBezTo>
                    <a:cubicBezTo>
                      <a:pt x="10" y="16"/>
                      <a:pt x="11" y="17"/>
                      <a:pt x="13" y="19"/>
                    </a:cubicBezTo>
                    <a:cubicBezTo>
                      <a:pt x="14" y="20"/>
                      <a:pt x="17" y="21"/>
                      <a:pt x="21" y="24"/>
                    </a:cubicBezTo>
                    <a:cubicBezTo>
                      <a:pt x="27" y="27"/>
                      <a:pt x="31" y="31"/>
                      <a:pt x="33" y="34"/>
                    </a:cubicBezTo>
                    <a:cubicBezTo>
                      <a:pt x="36" y="37"/>
                      <a:pt x="37" y="40"/>
                      <a:pt x="37" y="44"/>
                    </a:cubicBezTo>
                    <a:cubicBezTo>
                      <a:pt x="37" y="49"/>
                      <a:pt x="35" y="53"/>
                      <a:pt x="31" y="57"/>
                    </a:cubicBezTo>
                    <a:cubicBezTo>
                      <a:pt x="28" y="60"/>
                      <a:pt x="24" y="62"/>
                      <a:pt x="18" y="62"/>
                    </a:cubicBezTo>
                    <a:cubicBezTo>
                      <a:pt x="17" y="62"/>
                      <a:pt x="15" y="62"/>
                      <a:pt x="14" y="62"/>
                    </a:cubicBezTo>
                    <a:cubicBezTo>
                      <a:pt x="12" y="61"/>
                      <a:pt x="10" y="61"/>
                      <a:pt x="8" y="59"/>
                    </a:cubicBezTo>
                    <a:cubicBezTo>
                      <a:pt x="7" y="59"/>
                      <a:pt x="6" y="59"/>
                      <a:pt x="5" y="59"/>
                    </a:cubicBezTo>
                    <a:cubicBezTo>
                      <a:pt x="4" y="59"/>
                      <a:pt x="4" y="59"/>
                      <a:pt x="3" y="59"/>
                    </a:cubicBezTo>
                    <a:cubicBezTo>
                      <a:pt x="2" y="60"/>
                      <a:pt x="2" y="61"/>
                      <a:pt x="1" y="62"/>
                    </a:cubicBezTo>
                    <a:cubicBezTo>
                      <a:pt x="0" y="62"/>
                      <a:pt x="0" y="62"/>
                      <a:pt x="0" y="62"/>
                    </a:cubicBezTo>
                    <a:cubicBezTo>
                      <a:pt x="0" y="40"/>
                      <a:pt x="0" y="40"/>
                      <a:pt x="0" y="40"/>
                    </a:cubicBezTo>
                    <a:cubicBezTo>
                      <a:pt x="1" y="40"/>
                      <a:pt x="1" y="40"/>
                      <a:pt x="1" y="40"/>
                    </a:cubicBezTo>
                    <a:cubicBezTo>
                      <a:pt x="2" y="46"/>
                      <a:pt x="4" y="51"/>
                      <a:pt x="8" y="54"/>
                    </a:cubicBezTo>
                    <a:cubicBezTo>
                      <a:pt x="11" y="57"/>
                      <a:pt x="14" y="59"/>
                      <a:pt x="18" y="59"/>
                    </a:cubicBezTo>
                    <a:cubicBezTo>
                      <a:pt x="21" y="59"/>
                      <a:pt x="23" y="58"/>
                      <a:pt x="25" y="56"/>
                    </a:cubicBezTo>
                    <a:cubicBezTo>
                      <a:pt x="27" y="55"/>
                      <a:pt x="28" y="53"/>
                      <a:pt x="28" y="50"/>
                    </a:cubicBezTo>
                    <a:cubicBezTo>
                      <a:pt x="28" y="49"/>
                      <a:pt x="27" y="47"/>
                      <a:pt x="27" y="46"/>
                    </a:cubicBezTo>
                    <a:cubicBezTo>
                      <a:pt x="26" y="45"/>
                      <a:pt x="25" y="44"/>
                      <a:pt x="24" y="42"/>
                    </a:cubicBezTo>
                    <a:cubicBezTo>
                      <a:pt x="22" y="41"/>
                      <a:pt x="20" y="40"/>
                      <a:pt x="17" y="38"/>
                    </a:cubicBezTo>
                    <a:cubicBezTo>
                      <a:pt x="12" y="35"/>
                      <a:pt x="8" y="33"/>
                      <a:pt x="6" y="31"/>
                    </a:cubicBezTo>
                    <a:cubicBezTo>
                      <a:pt x="4" y="29"/>
                      <a:pt x="3" y="27"/>
                      <a:pt x="1" y="25"/>
                    </a:cubicBezTo>
                    <a:cubicBezTo>
                      <a:pt x="0" y="22"/>
                      <a:pt x="0" y="20"/>
                      <a:pt x="0" y="17"/>
                    </a:cubicBezTo>
                    <a:cubicBezTo>
                      <a:pt x="0" y="12"/>
                      <a:pt x="1" y="8"/>
                      <a:pt x="4" y="5"/>
                    </a:cubicBezTo>
                    <a:cubicBezTo>
                      <a:pt x="7" y="2"/>
                      <a:pt x="11" y="0"/>
                      <a:pt x="16" y="0"/>
                    </a:cubicBezTo>
                    <a:cubicBezTo>
                      <a:pt x="18" y="0"/>
                      <a:pt x="19" y="0"/>
                      <a:pt x="21" y="1"/>
                    </a:cubicBezTo>
                    <a:cubicBezTo>
                      <a:pt x="22" y="1"/>
                      <a:pt x="24" y="2"/>
                      <a:pt x="25" y="3"/>
                    </a:cubicBezTo>
                    <a:cubicBezTo>
                      <a:pt x="27" y="4"/>
                      <a:pt x="28" y="4"/>
                      <a:pt x="29" y="4"/>
                    </a:cubicBezTo>
                    <a:cubicBezTo>
                      <a:pt x="30" y="4"/>
                      <a:pt x="30" y="4"/>
                      <a:pt x="31" y="3"/>
                    </a:cubicBezTo>
                    <a:cubicBezTo>
                      <a:pt x="31" y="3"/>
                      <a:pt x="31" y="2"/>
                      <a:pt x="32" y="0"/>
                    </a:cubicBezTo>
                    <a:lnTo>
                      <a:pt x="3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sľíḓe">
                <a:extLst>
                  <a:ext uri="{FF2B5EF4-FFF2-40B4-BE49-F238E27FC236}">
                    <a16:creationId xmlns:a16="http://schemas.microsoft.com/office/drawing/2014/main" id="{8BD926EC-652A-4704-8278-F76F675CC987}"/>
                  </a:ext>
                </a:extLst>
              </p:cNvPr>
              <p:cNvSpPr/>
              <p:nvPr/>
            </p:nvSpPr>
            <p:spPr bwMode="auto">
              <a:xfrm>
                <a:off x="5894388" y="3802063"/>
                <a:ext cx="103188" cy="142875"/>
              </a:xfrm>
              <a:custGeom>
                <a:avLst/>
                <a:gdLst>
                  <a:gd name="T0" fmla="*/ 29 w 31"/>
                  <a:gd name="T1" fmla="*/ 31 h 43"/>
                  <a:gd name="T2" fmla="*/ 31 w 31"/>
                  <a:gd name="T3" fmla="*/ 32 h 43"/>
                  <a:gd name="T4" fmla="*/ 24 w 31"/>
                  <a:gd name="T5" fmla="*/ 40 h 43"/>
                  <a:gd name="T6" fmla="*/ 16 w 31"/>
                  <a:gd name="T7" fmla="*/ 43 h 43"/>
                  <a:gd name="T8" fmla="*/ 5 w 31"/>
                  <a:gd name="T9" fmla="*/ 37 h 43"/>
                  <a:gd name="T10" fmla="*/ 0 w 31"/>
                  <a:gd name="T11" fmla="*/ 22 h 43"/>
                  <a:gd name="T12" fmla="*/ 4 w 31"/>
                  <a:gd name="T13" fmla="*/ 7 h 43"/>
                  <a:gd name="T14" fmla="*/ 17 w 31"/>
                  <a:gd name="T15" fmla="*/ 0 h 43"/>
                  <a:gd name="T16" fmla="*/ 26 w 31"/>
                  <a:gd name="T17" fmla="*/ 3 h 43"/>
                  <a:gd name="T18" fmla="*/ 30 w 31"/>
                  <a:gd name="T19" fmla="*/ 10 h 43"/>
                  <a:gd name="T20" fmla="*/ 28 w 31"/>
                  <a:gd name="T21" fmla="*/ 14 h 43"/>
                  <a:gd name="T22" fmla="*/ 25 w 31"/>
                  <a:gd name="T23" fmla="*/ 15 h 43"/>
                  <a:gd name="T24" fmla="*/ 21 w 31"/>
                  <a:gd name="T25" fmla="*/ 14 h 43"/>
                  <a:gd name="T26" fmla="*/ 19 w 31"/>
                  <a:gd name="T27" fmla="*/ 8 h 43"/>
                  <a:gd name="T28" fmla="*/ 18 w 31"/>
                  <a:gd name="T29" fmla="*/ 4 h 43"/>
                  <a:gd name="T30" fmla="*/ 16 w 31"/>
                  <a:gd name="T31" fmla="*/ 3 h 43"/>
                  <a:gd name="T32" fmla="*/ 13 w 31"/>
                  <a:gd name="T33" fmla="*/ 5 h 43"/>
                  <a:gd name="T34" fmla="*/ 11 w 31"/>
                  <a:gd name="T35" fmla="*/ 15 h 43"/>
                  <a:gd name="T36" fmla="*/ 12 w 31"/>
                  <a:gd name="T37" fmla="*/ 26 h 43"/>
                  <a:gd name="T38" fmla="*/ 17 w 31"/>
                  <a:gd name="T39" fmla="*/ 34 h 43"/>
                  <a:gd name="T40" fmla="*/ 22 w 31"/>
                  <a:gd name="T41" fmla="*/ 36 h 43"/>
                  <a:gd name="T42" fmla="*/ 25 w 31"/>
                  <a:gd name="T43" fmla="*/ 35 h 43"/>
                  <a:gd name="T44" fmla="*/ 29 w 31"/>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43">
                    <a:moveTo>
                      <a:pt x="29" y="31"/>
                    </a:moveTo>
                    <a:cubicBezTo>
                      <a:pt x="31" y="32"/>
                      <a:pt x="31" y="32"/>
                      <a:pt x="31" y="32"/>
                    </a:cubicBezTo>
                    <a:cubicBezTo>
                      <a:pt x="29" y="36"/>
                      <a:pt x="27" y="39"/>
                      <a:pt x="24" y="40"/>
                    </a:cubicBezTo>
                    <a:cubicBezTo>
                      <a:pt x="22" y="42"/>
                      <a:pt x="19" y="43"/>
                      <a:pt x="16" y="43"/>
                    </a:cubicBezTo>
                    <a:cubicBezTo>
                      <a:pt x="11" y="43"/>
                      <a:pt x="7" y="41"/>
                      <a:pt x="5" y="37"/>
                    </a:cubicBezTo>
                    <a:cubicBezTo>
                      <a:pt x="2" y="33"/>
                      <a:pt x="0" y="28"/>
                      <a:pt x="0" y="22"/>
                    </a:cubicBezTo>
                    <a:cubicBezTo>
                      <a:pt x="0" y="16"/>
                      <a:pt x="2" y="12"/>
                      <a:pt x="4" y="7"/>
                    </a:cubicBezTo>
                    <a:cubicBezTo>
                      <a:pt x="7" y="2"/>
                      <a:pt x="12" y="0"/>
                      <a:pt x="17" y="0"/>
                    </a:cubicBezTo>
                    <a:cubicBezTo>
                      <a:pt x="21" y="0"/>
                      <a:pt x="24" y="1"/>
                      <a:pt x="26" y="3"/>
                    </a:cubicBezTo>
                    <a:cubicBezTo>
                      <a:pt x="28" y="5"/>
                      <a:pt x="30" y="7"/>
                      <a:pt x="30" y="10"/>
                    </a:cubicBezTo>
                    <a:cubicBezTo>
                      <a:pt x="30" y="12"/>
                      <a:pt x="29" y="13"/>
                      <a:pt x="28" y="14"/>
                    </a:cubicBezTo>
                    <a:cubicBezTo>
                      <a:pt x="27" y="15"/>
                      <a:pt x="26" y="15"/>
                      <a:pt x="25" y="15"/>
                    </a:cubicBezTo>
                    <a:cubicBezTo>
                      <a:pt x="23" y="15"/>
                      <a:pt x="22" y="15"/>
                      <a:pt x="21" y="14"/>
                    </a:cubicBezTo>
                    <a:cubicBezTo>
                      <a:pt x="20" y="13"/>
                      <a:pt x="19" y="11"/>
                      <a:pt x="19" y="8"/>
                    </a:cubicBezTo>
                    <a:cubicBezTo>
                      <a:pt x="19" y="6"/>
                      <a:pt x="19" y="4"/>
                      <a:pt x="18" y="4"/>
                    </a:cubicBezTo>
                    <a:cubicBezTo>
                      <a:pt x="17" y="3"/>
                      <a:pt x="17" y="3"/>
                      <a:pt x="16" y="3"/>
                    </a:cubicBezTo>
                    <a:cubicBezTo>
                      <a:pt x="15" y="3"/>
                      <a:pt x="14" y="3"/>
                      <a:pt x="13" y="5"/>
                    </a:cubicBezTo>
                    <a:cubicBezTo>
                      <a:pt x="11" y="7"/>
                      <a:pt x="11" y="11"/>
                      <a:pt x="11" y="15"/>
                    </a:cubicBezTo>
                    <a:cubicBezTo>
                      <a:pt x="11" y="19"/>
                      <a:pt x="11" y="23"/>
                      <a:pt x="12" y="26"/>
                    </a:cubicBezTo>
                    <a:cubicBezTo>
                      <a:pt x="13" y="30"/>
                      <a:pt x="15" y="32"/>
                      <a:pt x="17" y="34"/>
                    </a:cubicBezTo>
                    <a:cubicBezTo>
                      <a:pt x="18" y="35"/>
                      <a:pt x="20" y="36"/>
                      <a:pt x="22" y="36"/>
                    </a:cubicBezTo>
                    <a:cubicBezTo>
                      <a:pt x="23" y="36"/>
                      <a:pt x="24" y="36"/>
                      <a:pt x="25" y="35"/>
                    </a:cubicBezTo>
                    <a:cubicBezTo>
                      <a:pt x="27" y="34"/>
                      <a:pt x="28"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ļïḑê">
                <a:extLst>
                  <a:ext uri="{FF2B5EF4-FFF2-40B4-BE49-F238E27FC236}">
                    <a16:creationId xmlns:a16="http://schemas.microsoft.com/office/drawing/2014/main" id="{69777A7D-66C2-496A-81F9-C9848412BBEC}"/>
                  </a:ext>
                </a:extLst>
              </p:cNvPr>
              <p:cNvSpPr/>
              <p:nvPr/>
            </p:nvSpPr>
            <p:spPr bwMode="auto">
              <a:xfrm>
                <a:off x="6016625" y="3738563"/>
                <a:ext cx="63500"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şļiḋê">
                <a:extLst>
                  <a:ext uri="{FF2B5EF4-FFF2-40B4-BE49-F238E27FC236}">
                    <a16:creationId xmlns:a16="http://schemas.microsoft.com/office/drawing/2014/main" id="{2002B9DC-D95A-43C6-BAAC-E95C278F0142}"/>
                  </a:ext>
                </a:extLst>
              </p:cNvPr>
              <p:cNvSpPr/>
              <p:nvPr/>
            </p:nvSpPr>
            <p:spPr bwMode="auto">
              <a:xfrm>
                <a:off x="61023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8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7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8"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7"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šľïḋé">
                <a:extLst>
                  <a:ext uri="{FF2B5EF4-FFF2-40B4-BE49-F238E27FC236}">
                    <a16:creationId xmlns:a16="http://schemas.microsoft.com/office/drawing/2014/main" id="{70E1BAD8-9B52-464E-A32F-EEC6D478FA2C}"/>
                  </a:ext>
                </a:extLst>
              </p:cNvPr>
              <p:cNvSpPr/>
              <p:nvPr/>
            </p:nvSpPr>
            <p:spPr bwMode="auto">
              <a:xfrm>
                <a:off x="6224588"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6"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şliďe">
                <a:extLst>
                  <a:ext uri="{FF2B5EF4-FFF2-40B4-BE49-F238E27FC236}">
                    <a16:creationId xmlns:a16="http://schemas.microsoft.com/office/drawing/2014/main" id="{D719C89E-DEB7-4696-9B90-0E09624FDEB2}"/>
                  </a:ext>
                </a:extLst>
              </p:cNvPr>
              <p:cNvSpPr/>
              <p:nvPr/>
            </p:nvSpPr>
            <p:spPr bwMode="auto">
              <a:xfrm>
                <a:off x="6380163"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8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9"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9" y="6"/>
                      <a:pt x="18" y="4"/>
                      <a:pt x="18"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ŝ1ïḓê">
                <a:extLst>
                  <a:ext uri="{FF2B5EF4-FFF2-40B4-BE49-F238E27FC236}">
                    <a16:creationId xmlns:a16="http://schemas.microsoft.com/office/drawing/2014/main" id="{1852059B-511A-4545-B2FA-04721F08F689}"/>
                  </a:ext>
                </a:extLst>
              </p:cNvPr>
              <p:cNvSpPr/>
              <p:nvPr/>
            </p:nvSpPr>
            <p:spPr bwMode="auto">
              <a:xfrm>
                <a:off x="6505575"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sḻíḑè">
                <a:extLst>
                  <a:ext uri="{FF2B5EF4-FFF2-40B4-BE49-F238E27FC236}">
                    <a16:creationId xmlns:a16="http://schemas.microsoft.com/office/drawing/2014/main" id="{6230A82A-FDC0-4B24-BF63-0D5E3A0158F2}"/>
                  </a:ext>
                </a:extLst>
              </p:cNvPr>
              <p:cNvSpPr/>
              <p:nvPr/>
            </p:nvSpPr>
            <p:spPr bwMode="auto">
              <a:xfrm>
                <a:off x="6683375" y="3802063"/>
                <a:ext cx="111125"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1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1"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šľíḋé">
                <a:extLst>
                  <a:ext uri="{FF2B5EF4-FFF2-40B4-BE49-F238E27FC236}">
                    <a16:creationId xmlns:a16="http://schemas.microsoft.com/office/drawing/2014/main" id="{F56576FF-1166-454C-98F6-137A2214428C}"/>
                  </a:ext>
                </a:extLst>
              </p:cNvPr>
              <p:cNvSpPr/>
              <p:nvPr/>
            </p:nvSpPr>
            <p:spPr bwMode="auto">
              <a:xfrm>
                <a:off x="6818313" y="3802063"/>
                <a:ext cx="128588" cy="139700"/>
              </a:xfrm>
              <a:custGeom>
                <a:avLst/>
                <a:gdLst>
                  <a:gd name="T0" fmla="*/ 15 w 39"/>
                  <a:gd name="T1" fmla="*/ 1 h 42"/>
                  <a:gd name="T2" fmla="*/ 15 w 39"/>
                  <a:gd name="T3" fmla="*/ 6 h 42"/>
                  <a:gd name="T4" fmla="*/ 20 w 39"/>
                  <a:gd name="T5" fmla="*/ 1 h 42"/>
                  <a:gd name="T6" fmla="*/ 26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6"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ļíḓè">
                <a:extLst>
                  <a:ext uri="{FF2B5EF4-FFF2-40B4-BE49-F238E27FC236}">
                    <a16:creationId xmlns:a16="http://schemas.microsoft.com/office/drawing/2014/main" id="{FFDC6DC6-6E4D-4CF7-8F27-19FBDABF7E81}"/>
                  </a:ext>
                </a:extLst>
              </p:cNvPr>
              <p:cNvSpPr/>
              <p:nvPr/>
            </p:nvSpPr>
            <p:spPr bwMode="auto">
              <a:xfrm>
                <a:off x="6973888" y="3743325"/>
                <a:ext cx="128588" cy="201613"/>
              </a:xfrm>
              <a:custGeom>
                <a:avLst/>
                <a:gdLst>
                  <a:gd name="T0" fmla="*/ 35 w 39"/>
                  <a:gd name="T1" fmla="*/ 0 h 61"/>
                  <a:gd name="T2" fmla="*/ 35 w 39"/>
                  <a:gd name="T3" fmla="*/ 48 h 61"/>
                  <a:gd name="T4" fmla="*/ 35 w 39"/>
                  <a:gd name="T5" fmla="*/ 53 h 61"/>
                  <a:gd name="T6" fmla="*/ 36 w 39"/>
                  <a:gd name="T7" fmla="*/ 55 h 61"/>
                  <a:gd name="T8" fmla="*/ 39 w 39"/>
                  <a:gd name="T9" fmla="*/ 56 h 61"/>
                  <a:gd name="T10" fmla="*/ 39 w 39"/>
                  <a:gd name="T11" fmla="*/ 58 h 61"/>
                  <a:gd name="T12" fmla="*/ 24 w 39"/>
                  <a:gd name="T13" fmla="*/ 61 h 61"/>
                  <a:gd name="T14" fmla="*/ 24 w 39"/>
                  <a:gd name="T15" fmla="*/ 55 h 61"/>
                  <a:gd name="T16" fmla="*/ 19 w 39"/>
                  <a:gd name="T17" fmla="*/ 60 h 61"/>
                  <a:gd name="T18" fmla="*/ 14 w 39"/>
                  <a:gd name="T19" fmla="*/ 61 h 61"/>
                  <a:gd name="T20" fmla="*/ 3 w 39"/>
                  <a:gd name="T21" fmla="*/ 54 h 61"/>
                  <a:gd name="T22" fmla="*/ 0 w 39"/>
                  <a:gd name="T23" fmla="*/ 40 h 61"/>
                  <a:gd name="T24" fmla="*/ 2 w 39"/>
                  <a:gd name="T25" fmla="*/ 28 h 61"/>
                  <a:gd name="T26" fmla="*/ 7 w 39"/>
                  <a:gd name="T27" fmla="*/ 20 h 61"/>
                  <a:gd name="T28" fmla="*/ 15 w 39"/>
                  <a:gd name="T29" fmla="*/ 18 h 61"/>
                  <a:gd name="T30" fmla="*/ 20 w 39"/>
                  <a:gd name="T31" fmla="*/ 19 h 61"/>
                  <a:gd name="T32" fmla="*/ 24 w 39"/>
                  <a:gd name="T33" fmla="*/ 23 h 61"/>
                  <a:gd name="T34" fmla="*/ 24 w 39"/>
                  <a:gd name="T35" fmla="*/ 10 h 61"/>
                  <a:gd name="T36" fmla="*/ 24 w 39"/>
                  <a:gd name="T37" fmla="*/ 5 h 61"/>
                  <a:gd name="T38" fmla="*/ 22 w 39"/>
                  <a:gd name="T39" fmla="*/ 3 h 61"/>
                  <a:gd name="T40" fmla="*/ 19 w 39"/>
                  <a:gd name="T41" fmla="*/ 2 h 61"/>
                  <a:gd name="T42" fmla="*/ 19 w 39"/>
                  <a:gd name="T43" fmla="*/ 0 h 61"/>
                  <a:gd name="T44" fmla="*/ 35 w 39"/>
                  <a:gd name="T45" fmla="*/ 0 h 61"/>
                  <a:gd name="T46" fmla="*/ 24 w 39"/>
                  <a:gd name="T47" fmla="*/ 28 h 61"/>
                  <a:gd name="T48" fmla="*/ 17 w 39"/>
                  <a:gd name="T49" fmla="*/ 22 h 61"/>
                  <a:gd name="T50" fmla="*/ 14 w 39"/>
                  <a:gd name="T51" fmla="*/ 23 h 61"/>
                  <a:gd name="T52" fmla="*/ 12 w 39"/>
                  <a:gd name="T53" fmla="*/ 28 h 61"/>
                  <a:gd name="T54" fmla="*/ 11 w 39"/>
                  <a:gd name="T55" fmla="*/ 38 h 61"/>
                  <a:gd name="T56" fmla="*/ 12 w 39"/>
                  <a:gd name="T57" fmla="*/ 50 h 61"/>
                  <a:gd name="T58" fmla="*/ 15 w 39"/>
                  <a:gd name="T59" fmla="*/ 55 h 61"/>
                  <a:gd name="T60" fmla="*/ 17 w 39"/>
                  <a:gd name="T61" fmla="*/ 56 h 61"/>
                  <a:gd name="T62" fmla="*/ 24 w 39"/>
                  <a:gd name="T63" fmla="*/ 50 h 61"/>
                  <a:gd name="T64" fmla="*/ 24 w 39"/>
                  <a:gd name="T65"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61">
                    <a:moveTo>
                      <a:pt x="35" y="0"/>
                    </a:moveTo>
                    <a:cubicBezTo>
                      <a:pt x="35" y="48"/>
                      <a:pt x="35" y="48"/>
                      <a:pt x="35" y="48"/>
                    </a:cubicBezTo>
                    <a:cubicBezTo>
                      <a:pt x="35" y="51"/>
                      <a:pt x="35" y="53"/>
                      <a:pt x="35" y="53"/>
                    </a:cubicBezTo>
                    <a:cubicBezTo>
                      <a:pt x="35" y="54"/>
                      <a:pt x="36" y="55"/>
                      <a:pt x="36" y="55"/>
                    </a:cubicBezTo>
                    <a:cubicBezTo>
                      <a:pt x="37" y="56"/>
                      <a:pt x="38" y="56"/>
                      <a:pt x="39" y="56"/>
                    </a:cubicBezTo>
                    <a:cubicBezTo>
                      <a:pt x="39" y="58"/>
                      <a:pt x="39" y="58"/>
                      <a:pt x="39" y="58"/>
                    </a:cubicBezTo>
                    <a:cubicBezTo>
                      <a:pt x="24" y="61"/>
                      <a:pt x="24" y="61"/>
                      <a:pt x="24" y="61"/>
                    </a:cubicBezTo>
                    <a:cubicBezTo>
                      <a:pt x="24" y="55"/>
                      <a:pt x="24" y="55"/>
                      <a:pt x="24" y="55"/>
                    </a:cubicBezTo>
                    <a:cubicBezTo>
                      <a:pt x="22" y="57"/>
                      <a:pt x="20" y="59"/>
                      <a:pt x="19" y="60"/>
                    </a:cubicBezTo>
                    <a:cubicBezTo>
                      <a:pt x="18" y="61"/>
                      <a:pt x="16" y="61"/>
                      <a:pt x="14" y="61"/>
                    </a:cubicBezTo>
                    <a:cubicBezTo>
                      <a:pt x="9" y="61"/>
                      <a:pt x="6" y="59"/>
                      <a:pt x="3" y="54"/>
                    </a:cubicBezTo>
                    <a:cubicBezTo>
                      <a:pt x="1" y="50"/>
                      <a:pt x="0" y="46"/>
                      <a:pt x="0" y="40"/>
                    </a:cubicBezTo>
                    <a:cubicBezTo>
                      <a:pt x="0" y="36"/>
                      <a:pt x="1" y="32"/>
                      <a:pt x="2" y="28"/>
                    </a:cubicBezTo>
                    <a:cubicBezTo>
                      <a:pt x="3" y="25"/>
                      <a:pt x="5" y="22"/>
                      <a:pt x="7" y="20"/>
                    </a:cubicBezTo>
                    <a:cubicBezTo>
                      <a:pt x="10" y="18"/>
                      <a:pt x="12" y="18"/>
                      <a:pt x="15" y="18"/>
                    </a:cubicBezTo>
                    <a:cubicBezTo>
                      <a:pt x="17" y="18"/>
                      <a:pt x="18" y="18"/>
                      <a:pt x="20" y="19"/>
                    </a:cubicBezTo>
                    <a:cubicBezTo>
                      <a:pt x="21" y="19"/>
                      <a:pt x="22" y="21"/>
                      <a:pt x="24" y="23"/>
                    </a:cubicBezTo>
                    <a:cubicBezTo>
                      <a:pt x="24" y="10"/>
                      <a:pt x="24" y="10"/>
                      <a:pt x="24" y="10"/>
                    </a:cubicBezTo>
                    <a:cubicBezTo>
                      <a:pt x="24" y="7"/>
                      <a:pt x="24" y="5"/>
                      <a:pt x="24" y="5"/>
                    </a:cubicBezTo>
                    <a:cubicBezTo>
                      <a:pt x="23" y="4"/>
                      <a:pt x="23" y="3"/>
                      <a:pt x="22" y="3"/>
                    </a:cubicBezTo>
                    <a:cubicBezTo>
                      <a:pt x="21" y="2"/>
                      <a:pt x="20" y="2"/>
                      <a:pt x="19" y="2"/>
                    </a:cubicBezTo>
                    <a:cubicBezTo>
                      <a:pt x="19" y="0"/>
                      <a:pt x="19" y="0"/>
                      <a:pt x="19" y="0"/>
                    </a:cubicBezTo>
                    <a:cubicBezTo>
                      <a:pt x="35" y="0"/>
                      <a:pt x="35" y="0"/>
                      <a:pt x="35" y="0"/>
                    </a:cubicBezTo>
                    <a:close/>
                    <a:moveTo>
                      <a:pt x="24" y="28"/>
                    </a:moveTo>
                    <a:cubicBezTo>
                      <a:pt x="22" y="24"/>
                      <a:pt x="20" y="22"/>
                      <a:pt x="17" y="22"/>
                    </a:cubicBezTo>
                    <a:cubicBezTo>
                      <a:pt x="16" y="22"/>
                      <a:pt x="15" y="22"/>
                      <a:pt x="14" y="23"/>
                    </a:cubicBezTo>
                    <a:cubicBezTo>
                      <a:pt x="14" y="24"/>
                      <a:pt x="13" y="25"/>
                      <a:pt x="12" y="28"/>
                    </a:cubicBezTo>
                    <a:cubicBezTo>
                      <a:pt x="12" y="30"/>
                      <a:pt x="11" y="33"/>
                      <a:pt x="11" y="38"/>
                    </a:cubicBezTo>
                    <a:cubicBezTo>
                      <a:pt x="11" y="43"/>
                      <a:pt x="12" y="47"/>
                      <a:pt x="12" y="50"/>
                    </a:cubicBezTo>
                    <a:cubicBezTo>
                      <a:pt x="13" y="52"/>
                      <a:pt x="14" y="54"/>
                      <a:pt x="15" y="55"/>
                    </a:cubicBezTo>
                    <a:cubicBezTo>
                      <a:pt x="16" y="55"/>
                      <a:pt x="16" y="56"/>
                      <a:pt x="17" y="56"/>
                    </a:cubicBezTo>
                    <a:cubicBezTo>
                      <a:pt x="20" y="56"/>
                      <a:pt x="22" y="54"/>
                      <a:pt x="24" y="50"/>
                    </a:cubicBezTo>
                    <a:lnTo>
                      <a:pt x="24" y="2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şḻîḑé">
                <a:extLst>
                  <a:ext uri="{FF2B5EF4-FFF2-40B4-BE49-F238E27FC236}">
                    <a16:creationId xmlns:a16="http://schemas.microsoft.com/office/drawing/2014/main" id="{761B4C71-C373-44E6-9839-25871CFC177B}"/>
                  </a:ext>
                </a:extLst>
              </p:cNvPr>
              <p:cNvSpPr/>
              <p:nvPr/>
            </p:nvSpPr>
            <p:spPr bwMode="auto">
              <a:xfrm>
                <a:off x="7173913" y="3743325"/>
                <a:ext cx="155575" cy="198438"/>
              </a:xfrm>
              <a:custGeom>
                <a:avLst/>
                <a:gdLst>
                  <a:gd name="T0" fmla="*/ 47 w 47"/>
                  <a:gd name="T1" fmla="*/ 0 h 60"/>
                  <a:gd name="T2" fmla="*/ 47 w 47"/>
                  <a:gd name="T3" fmla="*/ 16 h 60"/>
                  <a:gd name="T4" fmla="*/ 46 w 47"/>
                  <a:gd name="T5" fmla="*/ 16 h 60"/>
                  <a:gd name="T6" fmla="*/ 43 w 47"/>
                  <a:gd name="T7" fmla="*/ 8 h 60"/>
                  <a:gd name="T8" fmla="*/ 39 w 47"/>
                  <a:gd name="T9" fmla="*/ 5 h 60"/>
                  <a:gd name="T10" fmla="*/ 33 w 47"/>
                  <a:gd name="T11" fmla="*/ 4 h 60"/>
                  <a:gd name="T12" fmla="*/ 30 w 47"/>
                  <a:gd name="T13" fmla="*/ 4 h 60"/>
                  <a:gd name="T14" fmla="*/ 30 w 47"/>
                  <a:gd name="T15" fmla="*/ 50 h 60"/>
                  <a:gd name="T16" fmla="*/ 30 w 47"/>
                  <a:gd name="T17" fmla="*/ 55 h 60"/>
                  <a:gd name="T18" fmla="*/ 32 w 47"/>
                  <a:gd name="T19" fmla="*/ 57 h 60"/>
                  <a:gd name="T20" fmla="*/ 35 w 47"/>
                  <a:gd name="T21" fmla="*/ 58 h 60"/>
                  <a:gd name="T22" fmla="*/ 37 w 47"/>
                  <a:gd name="T23" fmla="*/ 58 h 60"/>
                  <a:gd name="T24" fmla="*/ 37 w 47"/>
                  <a:gd name="T25" fmla="*/ 60 h 60"/>
                  <a:gd name="T26" fmla="*/ 10 w 47"/>
                  <a:gd name="T27" fmla="*/ 60 h 60"/>
                  <a:gd name="T28" fmla="*/ 10 w 47"/>
                  <a:gd name="T29" fmla="*/ 58 h 60"/>
                  <a:gd name="T30" fmla="*/ 11 w 47"/>
                  <a:gd name="T31" fmla="*/ 58 h 60"/>
                  <a:gd name="T32" fmla="*/ 15 w 47"/>
                  <a:gd name="T33" fmla="*/ 57 h 60"/>
                  <a:gd name="T34" fmla="*/ 17 w 47"/>
                  <a:gd name="T35" fmla="*/ 55 h 60"/>
                  <a:gd name="T36" fmla="*/ 17 w 47"/>
                  <a:gd name="T37" fmla="*/ 50 h 60"/>
                  <a:gd name="T38" fmla="*/ 17 w 47"/>
                  <a:gd name="T39" fmla="*/ 4 h 60"/>
                  <a:gd name="T40" fmla="*/ 13 w 47"/>
                  <a:gd name="T41" fmla="*/ 4 h 60"/>
                  <a:gd name="T42" fmla="*/ 5 w 47"/>
                  <a:gd name="T43" fmla="*/ 6 h 60"/>
                  <a:gd name="T44" fmla="*/ 1 w 47"/>
                  <a:gd name="T45" fmla="*/ 16 h 60"/>
                  <a:gd name="T46" fmla="*/ 0 w 47"/>
                  <a:gd name="T47" fmla="*/ 16 h 60"/>
                  <a:gd name="T48" fmla="*/ 0 w 47"/>
                  <a:gd name="T49" fmla="*/ 0 h 60"/>
                  <a:gd name="T50" fmla="*/ 47 w 47"/>
                  <a:gd name="T5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0">
                    <a:moveTo>
                      <a:pt x="47" y="0"/>
                    </a:moveTo>
                    <a:cubicBezTo>
                      <a:pt x="47" y="16"/>
                      <a:pt x="47" y="16"/>
                      <a:pt x="47" y="16"/>
                    </a:cubicBezTo>
                    <a:cubicBezTo>
                      <a:pt x="46" y="16"/>
                      <a:pt x="46" y="16"/>
                      <a:pt x="46" y="16"/>
                    </a:cubicBezTo>
                    <a:cubicBezTo>
                      <a:pt x="45" y="13"/>
                      <a:pt x="44" y="10"/>
                      <a:pt x="43" y="8"/>
                    </a:cubicBezTo>
                    <a:cubicBezTo>
                      <a:pt x="42" y="7"/>
                      <a:pt x="40" y="6"/>
                      <a:pt x="39" y="5"/>
                    </a:cubicBezTo>
                    <a:cubicBezTo>
                      <a:pt x="38" y="4"/>
                      <a:pt x="36" y="4"/>
                      <a:pt x="33" y="4"/>
                    </a:cubicBezTo>
                    <a:cubicBezTo>
                      <a:pt x="30" y="4"/>
                      <a:pt x="30" y="4"/>
                      <a:pt x="30" y="4"/>
                    </a:cubicBezTo>
                    <a:cubicBezTo>
                      <a:pt x="30" y="50"/>
                      <a:pt x="30" y="50"/>
                      <a:pt x="30" y="50"/>
                    </a:cubicBezTo>
                    <a:cubicBezTo>
                      <a:pt x="30" y="53"/>
                      <a:pt x="30" y="55"/>
                      <a:pt x="30" y="55"/>
                    </a:cubicBezTo>
                    <a:cubicBezTo>
                      <a:pt x="30" y="56"/>
                      <a:pt x="31" y="57"/>
                      <a:pt x="32" y="57"/>
                    </a:cubicBezTo>
                    <a:cubicBezTo>
                      <a:pt x="33" y="58"/>
                      <a:pt x="34" y="58"/>
                      <a:pt x="35" y="58"/>
                    </a:cubicBezTo>
                    <a:cubicBezTo>
                      <a:pt x="37" y="58"/>
                      <a:pt x="37" y="58"/>
                      <a:pt x="37" y="58"/>
                    </a:cubicBezTo>
                    <a:cubicBezTo>
                      <a:pt x="37" y="60"/>
                      <a:pt x="37" y="60"/>
                      <a:pt x="37" y="60"/>
                    </a:cubicBezTo>
                    <a:cubicBezTo>
                      <a:pt x="10" y="60"/>
                      <a:pt x="10" y="60"/>
                      <a:pt x="10" y="60"/>
                    </a:cubicBezTo>
                    <a:cubicBezTo>
                      <a:pt x="10" y="58"/>
                      <a:pt x="10" y="58"/>
                      <a:pt x="10" y="58"/>
                    </a:cubicBezTo>
                    <a:cubicBezTo>
                      <a:pt x="11" y="58"/>
                      <a:pt x="11" y="58"/>
                      <a:pt x="11" y="58"/>
                    </a:cubicBezTo>
                    <a:cubicBezTo>
                      <a:pt x="13" y="58"/>
                      <a:pt x="14" y="58"/>
                      <a:pt x="15" y="57"/>
                    </a:cubicBezTo>
                    <a:cubicBezTo>
                      <a:pt x="16" y="57"/>
                      <a:pt x="16" y="56"/>
                      <a:pt x="17" y="55"/>
                    </a:cubicBezTo>
                    <a:cubicBezTo>
                      <a:pt x="17" y="54"/>
                      <a:pt x="17" y="53"/>
                      <a:pt x="17" y="50"/>
                    </a:cubicBezTo>
                    <a:cubicBezTo>
                      <a:pt x="17" y="4"/>
                      <a:pt x="17" y="4"/>
                      <a:pt x="17" y="4"/>
                    </a:cubicBezTo>
                    <a:cubicBezTo>
                      <a:pt x="13" y="4"/>
                      <a:pt x="13" y="4"/>
                      <a:pt x="13" y="4"/>
                    </a:cubicBezTo>
                    <a:cubicBezTo>
                      <a:pt x="10" y="4"/>
                      <a:pt x="7" y="5"/>
                      <a:pt x="5" y="6"/>
                    </a:cubicBezTo>
                    <a:cubicBezTo>
                      <a:pt x="3" y="9"/>
                      <a:pt x="2" y="12"/>
                      <a:pt x="1" y="16"/>
                    </a:cubicBezTo>
                    <a:cubicBezTo>
                      <a:pt x="0" y="16"/>
                      <a:pt x="0" y="16"/>
                      <a:pt x="0" y="16"/>
                    </a:cubicBezTo>
                    <a:cubicBezTo>
                      <a:pt x="0" y="0"/>
                      <a:pt x="0" y="0"/>
                      <a:pt x="0" y="0"/>
                    </a:cubicBezTo>
                    <a:lnTo>
                      <a:pt x="47"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şlíḋê">
                <a:extLst>
                  <a:ext uri="{FF2B5EF4-FFF2-40B4-BE49-F238E27FC236}">
                    <a16:creationId xmlns:a16="http://schemas.microsoft.com/office/drawing/2014/main" id="{A67ECC72-E668-40EA-90D2-90ED05BCF990}"/>
                  </a:ext>
                </a:extLst>
              </p:cNvPr>
              <p:cNvSpPr/>
              <p:nvPr/>
            </p:nvSpPr>
            <p:spPr bwMode="auto">
              <a:xfrm>
                <a:off x="7332663" y="3802063"/>
                <a:ext cx="98425" cy="142875"/>
              </a:xfrm>
              <a:custGeom>
                <a:avLst/>
                <a:gdLst>
                  <a:gd name="T0" fmla="*/ 30 w 30"/>
                  <a:gd name="T1" fmla="*/ 20 h 43"/>
                  <a:gd name="T2" fmla="*/ 10 w 30"/>
                  <a:gd name="T3" fmla="*/ 20 h 43"/>
                  <a:gd name="T4" fmla="*/ 14 w 30"/>
                  <a:gd name="T5" fmla="*/ 33 h 43"/>
                  <a:gd name="T6" fmla="*/ 21 w 30"/>
                  <a:gd name="T7" fmla="*/ 36 h 43"/>
                  <a:gd name="T8" fmla="*/ 25 w 30"/>
                  <a:gd name="T9" fmla="*/ 35 h 43"/>
                  <a:gd name="T10" fmla="*/ 29 w 30"/>
                  <a:gd name="T11" fmla="*/ 30 h 43"/>
                  <a:gd name="T12" fmla="*/ 30 w 30"/>
                  <a:gd name="T13" fmla="*/ 31 h 43"/>
                  <a:gd name="T14" fmla="*/ 24 w 30"/>
                  <a:gd name="T15" fmla="*/ 40 h 43"/>
                  <a:gd name="T16" fmla="*/ 16 w 30"/>
                  <a:gd name="T17" fmla="*/ 43 h 43"/>
                  <a:gd name="T18" fmla="*/ 3 w 30"/>
                  <a:gd name="T19" fmla="*/ 36 h 43"/>
                  <a:gd name="T20" fmla="*/ 0 w 30"/>
                  <a:gd name="T21" fmla="*/ 22 h 43"/>
                  <a:gd name="T22" fmla="*/ 5 w 30"/>
                  <a:gd name="T23" fmla="*/ 6 h 43"/>
                  <a:gd name="T24" fmla="*/ 16 w 30"/>
                  <a:gd name="T25" fmla="*/ 0 h 43"/>
                  <a:gd name="T26" fmla="*/ 26 w 30"/>
                  <a:gd name="T27" fmla="*/ 5 h 43"/>
                  <a:gd name="T28" fmla="*/ 30 w 30"/>
                  <a:gd name="T29" fmla="*/ 20 h 43"/>
                  <a:gd name="T30" fmla="*/ 21 w 30"/>
                  <a:gd name="T31" fmla="*/ 17 h 43"/>
                  <a:gd name="T32" fmla="*/ 20 w 30"/>
                  <a:gd name="T33" fmla="*/ 7 h 43"/>
                  <a:gd name="T34" fmla="*/ 18 w 30"/>
                  <a:gd name="T35" fmla="*/ 3 h 43"/>
                  <a:gd name="T36" fmla="*/ 16 w 30"/>
                  <a:gd name="T37" fmla="*/ 2 h 43"/>
                  <a:gd name="T38" fmla="*/ 13 w 30"/>
                  <a:gd name="T39" fmla="*/ 5 h 43"/>
                  <a:gd name="T40" fmla="*/ 10 w 30"/>
                  <a:gd name="T41" fmla="*/ 15 h 43"/>
                  <a:gd name="T42" fmla="*/ 10 w 30"/>
                  <a:gd name="T43" fmla="*/ 17 h 43"/>
                  <a:gd name="T44" fmla="*/ 21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1" y="25"/>
                      <a:pt x="12" y="30"/>
                      <a:pt x="14" y="33"/>
                    </a:cubicBezTo>
                    <a:cubicBezTo>
                      <a:pt x="16" y="35"/>
                      <a:pt x="18" y="36"/>
                      <a:pt x="21" y="36"/>
                    </a:cubicBezTo>
                    <a:cubicBezTo>
                      <a:pt x="22" y="36"/>
                      <a:pt x="24" y="36"/>
                      <a:pt x="25" y="35"/>
                    </a:cubicBezTo>
                    <a:cubicBezTo>
                      <a:pt x="26" y="34"/>
                      <a:pt x="28" y="32"/>
                      <a:pt x="29" y="30"/>
                    </a:cubicBezTo>
                    <a:cubicBezTo>
                      <a:pt x="30" y="31"/>
                      <a:pt x="30" y="31"/>
                      <a:pt x="30" y="31"/>
                    </a:cubicBezTo>
                    <a:cubicBezTo>
                      <a:pt x="28" y="35"/>
                      <a:pt x="26" y="38"/>
                      <a:pt x="24" y="40"/>
                    </a:cubicBezTo>
                    <a:cubicBezTo>
                      <a:pt x="21" y="42"/>
                      <a:pt x="19" y="43"/>
                      <a:pt x="16" y="43"/>
                    </a:cubicBezTo>
                    <a:cubicBezTo>
                      <a:pt x="10" y="43"/>
                      <a:pt x="6" y="41"/>
                      <a:pt x="3" y="36"/>
                    </a:cubicBezTo>
                    <a:cubicBezTo>
                      <a:pt x="1" y="32"/>
                      <a:pt x="0" y="28"/>
                      <a:pt x="0" y="22"/>
                    </a:cubicBezTo>
                    <a:cubicBezTo>
                      <a:pt x="0" y="15"/>
                      <a:pt x="2" y="10"/>
                      <a:pt x="5" y="6"/>
                    </a:cubicBezTo>
                    <a:cubicBezTo>
                      <a:pt x="8" y="2"/>
                      <a:pt x="12" y="0"/>
                      <a:pt x="16" y="0"/>
                    </a:cubicBezTo>
                    <a:cubicBezTo>
                      <a:pt x="20" y="0"/>
                      <a:pt x="23" y="1"/>
                      <a:pt x="26" y="5"/>
                    </a:cubicBezTo>
                    <a:cubicBezTo>
                      <a:pt x="29" y="8"/>
                      <a:pt x="30" y="13"/>
                      <a:pt x="30" y="20"/>
                    </a:cubicBezTo>
                    <a:close/>
                    <a:moveTo>
                      <a:pt x="21" y="17"/>
                    </a:moveTo>
                    <a:cubicBezTo>
                      <a:pt x="21" y="12"/>
                      <a:pt x="21" y="9"/>
                      <a:pt x="20" y="7"/>
                    </a:cubicBezTo>
                    <a:cubicBezTo>
                      <a:pt x="20" y="5"/>
                      <a:pt x="19" y="4"/>
                      <a:pt x="18" y="3"/>
                    </a:cubicBezTo>
                    <a:cubicBezTo>
                      <a:pt x="17" y="3"/>
                      <a:pt x="17" y="2"/>
                      <a:pt x="16" y="2"/>
                    </a:cubicBezTo>
                    <a:cubicBezTo>
                      <a:pt x="14" y="2"/>
                      <a:pt x="13" y="3"/>
                      <a:pt x="13" y="5"/>
                    </a:cubicBezTo>
                    <a:cubicBezTo>
                      <a:pt x="11" y="7"/>
                      <a:pt x="10" y="11"/>
                      <a:pt x="10" y="15"/>
                    </a:cubicBezTo>
                    <a:cubicBezTo>
                      <a:pt x="10" y="17"/>
                      <a:pt x="10" y="17"/>
                      <a:pt x="10" y="17"/>
                    </a:cubicBezTo>
                    <a:lnTo>
                      <a:pt x="21"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ş1îďe">
                <a:extLst>
                  <a:ext uri="{FF2B5EF4-FFF2-40B4-BE49-F238E27FC236}">
                    <a16:creationId xmlns:a16="http://schemas.microsoft.com/office/drawing/2014/main" id="{8354FF1C-DB0D-4C80-9B1D-AC951B271054}"/>
                  </a:ext>
                </a:extLst>
              </p:cNvPr>
              <p:cNvSpPr/>
              <p:nvPr/>
            </p:nvSpPr>
            <p:spPr bwMode="auto">
              <a:xfrm>
                <a:off x="7458075"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7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8"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8" y="6"/>
                      <a:pt x="18" y="4"/>
                      <a:pt x="17"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išliḑè">
                <a:extLst>
                  <a:ext uri="{FF2B5EF4-FFF2-40B4-BE49-F238E27FC236}">
                    <a16:creationId xmlns:a16="http://schemas.microsoft.com/office/drawing/2014/main" id="{080629A7-A2C1-420A-BC21-01BEB9243218}"/>
                  </a:ext>
                </a:extLst>
              </p:cNvPr>
              <p:cNvSpPr/>
              <p:nvPr/>
            </p:nvSpPr>
            <p:spPr bwMode="auto">
              <a:xfrm>
                <a:off x="7580313"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5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5"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ṥļîḑê">
                <a:extLst>
                  <a:ext uri="{FF2B5EF4-FFF2-40B4-BE49-F238E27FC236}">
                    <a16:creationId xmlns:a16="http://schemas.microsoft.com/office/drawing/2014/main" id="{D5BD7822-C2E8-41B0-902F-33023F472207}"/>
                  </a:ext>
                </a:extLst>
              </p:cNvPr>
              <p:cNvSpPr/>
              <p:nvPr/>
            </p:nvSpPr>
            <p:spPr bwMode="auto">
              <a:xfrm>
                <a:off x="7735888" y="3802063"/>
                <a:ext cx="128588" cy="139700"/>
              </a:xfrm>
              <a:custGeom>
                <a:avLst/>
                <a:gdLst>
                  <a:gd name="T0" fmla="*/ 14 w 39"/>
                  <a:gd name="T1" fmla="*/ 1 h 42"/>
                  <a:gd name="T2" fmla="*/ 14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0 w 39"/>
                  <a:gd name="T23" fmla="*/ 42 h 42"/>
                  <a:gd name="T24" fmla="*/ 20 w 39"/>
                  <a:gd name="T25" fmla="*/ 40 h 42"/>
                  <a:gd name="T26" fmla="*/ 23 w 39"/>
                  <a:gd name="T27" fmla="*/ 38 h 42"/>
                  <a:gd name="T28" fmla="*/ 24 w 39"/>
                  <a:gd name="T29" fmla="*/ 33 h 42"/>
                  <a:gd name="T30" fmla="*/ 24 w 39"/>
                  <a:gd name="T31" fmla="*/ 15 h 42"/>
                  <a:gd name="T32" fmla="*/ 24 w 39"/>
                  <a:gd name="T33" fmla="*/ 8 h 42"/>
                  <a:gd name="T34" fmla="*/ 22 w 39"/>
                  <a:gd name="T35" fmla="*/ 6 h 42"/>
                  <a:gd name="T36" fmla="*/ 21 w 39"/>
                  <a:gd name="T37" fmla="*/ 6 h 42"/>
                  <a:gd name="T38" fmla="*/ 14 w 39"/>
                  <a:gd name="T39" fmla="*/ 11 h 42"/>
                  <a:gd name="T40" fmla="*/ 14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4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4" y="1"/>
                    </a:moveTo>
                    <a:cubicBezTo>
                      <a:pt x="14" y="6"/>
                      <a:pt x="14" y="6"/>
                      <a:pt x="14" y="6"/>
                    </a:cubicBezTo>
                    <a:cubicBezTo>
                      <a:pt x="16" y="4"/>
                      <a:pt x="18" y="2"/>
                      <a:pt x="20" y="1"/>
                    </a:cubicBezTo>
                    <a:cubicBezTo>
                      <a:pt x="22" y="0"/>
                      <a:pt x="23"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0" y="42"/>
                      <a:pt x="20" y="42"/>
                      <a:pt x="20" y="42"/>
                    </a:cubicBezTo>
                    <a:cubicBezTo>
                      <a:pt x="20" y="40"/>
                      <a:pt x="20" y="40"/>
                      <a:pt x="20" y="40"/>
                    </a:cubicBezTo>
                    <a:cubicBezTo>
                      <a:pt x="22" y="40"/>
                      <a:pt x="23" y="39"/>
                      <a:pt x="23" y="38"/>
                    </a:cubicBezTo>
                    <a:cubicBezTo>
                      <a:pt x="24" y="38"/>
                      <a:pt x="24" y="36"/>
                      <a:pt x="24" y="33"/>
                    </a:cubicBezTo>
                    <a:cubicBezTo>
                      <a:pt x="24" y="15"/>
                      <a:pt x="24" y="15"/>
                      <a:pt x="24" y="15"/>
                    </a:cubicBezTo>
                    <a:cubicBezTo>
                      <a:pt x="24" y="11"/>
                      <a:pt x="24" y="9"/>
                      <a:pt x="24" y="8"/>
                    </a:cubicBezTo>
                    <a:cubicBezTo>
                      <a:pt x="23" y="7"/>
                      <a:pt x="23" y="7"/>
                      <a:pt x="22" y="6"/>
                    </a:cubicBezTo>
                    <a:cubicBezTo>
                      <a:pt x="22" y="6"/>
                      <a:pt x="21" y="6"/>
                      <a:pt x="21" y="6"/>
                    </a:cubicBezTo>
                    <a:cubicBezTo>
                      <a:pt x="18" y="6"/>
                      <a:pt x="16" y="7"/>
                      <a:pt x="14" y="11"/>
                    </a:cubicBezTo>
                    <a:cubicBezTo>
                      <a:pt x="14" y="33"/>
                      <a:pt x="14" y="33"/>
                      <a:pt x="14" y="33"/>
                    </a:cubicBezTo>
                    <a:cubicBezTo>
                      <a:pt x="14"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3" y="38"/>
                      <a:pt x="4" y="36"/>
                      <a:pt x="4" y="33"/>
                    </a:cubicBezTo>
                    <a:cubicBezTo>
                      <a:pt x="4" y="10"/>
                      <a:pt x="4" y="10"/>
                      <a:pt x="4" y="10"/>
                    </a:cubicBezTo>
                    <a:cubicBezTo>
                      <a:pt x="4" y="7"/>
                      <a:pt x="3" y="5"/>
                      <a:pt x="3" y="4"/>
                    </a:cubicBezTo>
                    <a:cubicBezTo>
                      <a:pt x="2" y="3"/>
                      <a:pt x="1" y="3"/>
                      <a:pt x="0" y="2"/>
                    </a:cubicBezTo>
                    <a:cubicBezTo>
                      <a:pt x="0" y="1"/>
                      <a:pt x="0" y="1"/>
                      <a:pt x="0" y="1"/>
                    </a:cubicBezTo>
                    <a:lnTo>
                      <a:pt x="14"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śḻîďê">
                <a:extLst>
                  <a:ext uri="{FF2B5EF4-FFF2-40B4-BE49-F238E27FC236}">
                    <a16:creationId xmlns:a16="http://schemas.microsoft.com/office/drawing/2014/main" id="{26935E46-4185-444D-9085-AA3850405F4B}"/>
                  </a:ext>
                </a:extLst>
              </p:cNvPr>
              <p:cNvSpPr/>
              <p:nvPr/>
            </p:nvSpPr>
            <p:spPr bwMode="auto">
              <a:xfrm>
                <a:off x="7886700" y="3802063"/>
                <a:ext cx="112713"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19"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iṣļiḍé">
                <a:extLst>
                  <a:ext uri="{FF2B5EF4-FFF2-40B4-BE49-F238E27FC236}">
                    <a16:creationId xmlns:a16="http://schemas.microsoft.com/office/drawing/2014/main" id="{F59B5866-917E-4AE5-969E-EA77C771C05F}"/>
                  </a:ext>
                </a:extLst>
              </p:cNvPr>
              <p:cNvSpPr/>
              <p:nvPr/>
            </p:nvSpPr>
            <p:spPr bwMode="auto">
              <a:xfrm>
                <a:off x="8021638" y="3743325"/>
                <a:ext cx="66675" cy="198438"/>
              </a:xfrm>
              <a:custGeom>
                <a:avLst/>
                <a:gdLst>
                  <a:gd name="T0" fmla="*/ 16 w 20"/>
                  <a:gd name="T1" fmla="*/ 0 h 60"/>
                  <a:gd name="T2" fmla="*/ 16 w 20"/>
                  <a:gd name="T3" fmla="*/ 51 h 60"/>
                  <a:gd name="T4" fmla="*/ 17 w 20"/>
                  <a:gd name="T5" fmla="*/ 57 h 60"/>
                  <a:gd name="T6" fmla="*/ 20 w 20"/>
                  <a:gd name="T7" fmla="*/ 58 h 60"/>
                  <a:gd name="T8" fmla="*/ 20 w 20"/>
                  <a:gd name="T9" fmla="*/ 60 h 60"/>
                  <a:gd name="T10" fmla="*/ 0 w 20"/>
                  <a:gd name="T11" fmla="*/ 60 h 60"/>
                  <a:gd name="T12" fmla="*/ 0 w 20"/>
                  <a:gd name="T13" fmla="*/ 58 h 60"/>
                  <a:gd name="T14" fmla="*/ 4 w 20"/>
                  <a:gd name="T15" fmla="*/ 57 h 60"/>
                  <a:gd name="T16" fmla="*/ 5 w 20"/>
                  <a:gd name="T17" fmla="*/ 51 h 60"/>
                  <a:gd name="T18" fmla="*/ 5 w 20"/>
                  <a:gd name="T19" fmla="*/ 9 h 60"/>
                  <a:gd name="T20" fmla="*/ 4 w 20"/>
                  <a:gd name="T21" fmla="*/ 3 h 60"/>
                  <a:gd name="T22" fmla="*/ 0 w 20"/>
                  <a:gd name="T23" fmla="*/ 2 h 60"/>
                  <a:gd name="T24" fmla="*/ 0 w 20"/>
                  <a:gd name="T25" fmla="*/ 0 h 60"/>
                  <a:gd name="T26" fmla="*/ 16 w 20"/>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60">
                    <a:moveTo>
                      <a:pt x="16" y="0"/>
                    </a:moveTo>
                    <a:cubicBezTo>
                      <a:pt x="16" y="51"/>
                      <a:pt x="16" y="51"/>
                      <a:pt x="16" y="51"/>
                    </a:cubicBezTo>
                    <a:cubicBezTo>
                      <a:pt x="16" y="54"/>
                      <a:pt x="16" y="56"/>
                      <a:pt x="17" y="57"/>
                    </a:cubicBezTo>
                    <a:cubicBezTo>
                      <a:pt x="17" y="58"/>
                      <a:pt x="18" y="58"/>
                      <a:pt x="20" y="58"/>
                    </a:cubicBezTo>
                    <a:cubicBezTo>
                      <a:pt x="20" y="60"/>
                      <a:pt x="20" y="60"/>
                      <a:pt x="20" y="60"/>
                    </a:cubicBezTo>
                    <a:cubicBezTo>
                      <a:pt x="0" y="60"/>
                      <a:pt x="0" y="60"/>
                      <a:pt x="0" y="60"/>
                    </a:cubicBezTo>
                    <a:cubicBezTo>
                      <a:pt x="0" y="58"/>
                      <a:pt x="0" y="58"/>
                      <a:pt x="0" y="58"/>
                    </a:cubicBezTo>
                    <a:cubicBezTo>
                      <a:pt x="2" y="58"/>
                      <a:pt x="3" y="58"/>
                      <a:pt x="4" y="57"/>
                    </a:cubicBezTo>
                    <a:cubicBezTo>
                      <a:pt x="5" y="56"/>
                      <a:pt x="5" y="54"/>
                      <a:pt x="5" y="51"/>
                    </a:cubicBezTo>
                    <a:cubicBezTo>
                      <a:pt x="5" y="9"/>
                      <a:pt x="5" y="9"/>
                      <a:pt x="5" y="9"/>
                    </a:cubicBezTo>
                    <a:cubicBezTo>
                      <a:pt x="5" y="6"/>
                      <a:pt x="4" y="4"/>
                      <a:pt x="4" y="3"/>
                    </a:cubicBezTo>
                    <a:cubicBezTo>
                      <a:pt x="3" y="3"/>
                      <a:pt x="2" y="2"/>
                      <a:pt x="0" y="2"/>
                    </a:cubicBezTo>
                    <a:cubicBezTo>
                      <a:pt x="0" y="0"/>
                      <a:pt x="0" y="0"/>
                      <a:pt x="0"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šḷíḑè">
                <a:extLst>
                  <a:ext uri="{FF2B5EF4-FFF2-40B4-BE49-F238E27FC236}">
                    <a16:creationId xmlns:a16="http://schemas.microsoft.com/office/drawing/2014/main" id="{35FFD82E-C012-4062-AABB-5544BE2C6D41}"/>
                  </a:ext>
                </a:extLst>
              </p:cNvPr>
              <p:cNvSpPr/>
              <p:nvPr/>
            </p:nvSpPr>
            <p:spPr bwMode="auto">
              <a:xfrm>
                <a:off x="8107363" y="3802063"/>
                <a:ext cx="112713" cy="142875"/>
              </a:xfrm>
              <a:custGeom>
                <a:avLst/>
                <a:gdLst>
                  <a:gd name="T0" fmla="*/ 17 w 34"/>
                  <a:gd name="T1" fmla="*/ 0 h 43"/>
                  <a:gd name="T2" fmla="*/ 26 w 34"/>
                  <a:gd name="T3" fmla="*/ 2 h 43"/>
                  <a:gd name="T4" fmla="*/ 32 w 34"/>
                  <a:gd name="T5" fmla="*/ 10 h 43"/>
                  <a:gd name="T6" fmla="*/ 34 w 34"/>
                  <a:gd name="T7" fmla="*/ 21 h 43"/>
                  <a:gd name="T8" fmla="*/ 30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7 w 34"/>
                  <a:gd name="T21" fmla="*/ 3 h 43"/>
                  <a:gd name="T22" fmla="*/ 14 w 34"/>
                  <a:gd name="T23" fmla="*/ 4 h 43"/>
                  <a:gd name="T24" fmla="*/ 12 w 34"/>
                  <a:gd name="T25" fmla="*/ 11 h 43"/>
                  <a:gd name="T26" fmla="*/ 11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0" y="0"/>
                      <a:pt x="23" y="1"/>
                      <a:pt x="26" y="2"/>
                    </a:cubicBezTo>
                    <a:cubicBezTo>
                      <a:pt x="29" y="4"/>
                      <a:pt x="31" y="7"/>
                      <a:pt x="32" y="10"/>
                    </a:cubicBezTo>
                    <a:cubicBezTo>
                      <a:pt x="33" y="14"/>
                      <a:pt x="34" y="17"/>
                      <a:pt x="34" y="21"/>
                    </a:cubicBezTo>
                    <a:cubicBezTo>
                      <a:pt x="34" y="27"/>
                      <a:pt x="33" y="32"/>
                      <a:pt x="30"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7" y="3"/>
                    </a:moveTo>
                    <a:cubicBezTo>
                      <a:pt x="16" y="3"/>
                      <a:pt x="15" y="3"/>
                      <a:pt x="14" y="4"/>
                    </a:cubicBezTo>
                    <a:cubicBezTo>
                      <a:pt x="13" y="6"/>
                      <a:pt x="12" y="8"/>
                      <a:pt x="12" y="11"/>
                    </a:cubicBezTo>
                    <a:cubicBezTo>
                      <a:pt x="12" y="14"/>
                      <a:pt x="11" y="19"/>
                      <a:pt x="11" y="25"/>
                    </a:cubicBezTo>
                    <a:cubicBezTo>
                      <a:pt x="11" y="28"/>
                      <a:pt x="12" y="31"/>
                      <a:pt x="12" y="34"/>
                    </a:cubicBezTo>
                    <a:cubicBezTo>
                      <a:pt x="12" y="36"/>
                      <a:pt x="13" y="37"/>
                      <a:pt x="14" y="38"/>
                    </a:cubicBezTo>
                    <a:cubicBezTo>
                      <a:pt x="15" y="39"/>
                      <a:pt x="16" y="40"/>
                      <a:pt x="17" y="40"/>
                    </a:cubicBezTo>
                    <a:cubicBezTo>
                      <a:pt x="18" y="40"/>
                      <a:pt x="19" y="40"/>
                      <a:pt x="20" y="39"/>
                    </a:cubicBezTo>
                    <a:cubicBezTo>
                      <a:pt x="21" y="38"/>
                      <a:pt x="22" y="37"/>
                      <a:pt x="22" y="35"/>
                    </a:cubicBezTo>
                    <a:cubicBezTo>
                      <a:pt x="22" y="32"/>
                      <a:pt x="23" y="26"/>
                      <a:pt x="23" y="18"/>
                    </a:cubicBezTo>
                    <a:cubicBezTo>
                      <a:pt x="23" y="13"/>
                      <a:pt x="22" y="10"/>
                      <a:pt x="22" y="8"/>
                    </a:cubicBezTo>
                    <a:cubicBezTo>
                      <a:pt x="22" y="6"/>
                      <a:pt x="21" y="4"/>
                      <a:pt x="20"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šľîḋê">
                <a:extLst>
                  <a:ext uri="{FF2B5EF4-FFF2-40B4-BE49-F238E27FC236}">
                    <a16:creationId xmlns:a16="http://schemas.microsoft.com/office/drawing/2014/main" id="{216FC63F-55E4-4D45-AA53-3CD28E189C16}"/>
                  </a:ext>
                </a:extLst>
              </p:cNvPr>
              <p:cNvSpPr/>
              <p:nvPr/>
            </p:nvSpPr>
            <p:spPr bwMode="auto">
              <a:xfrm>
                <a:off x="8247063" y="3802063"/>
                <a:ext cx="119063" cy="203200"/>
              </a:xfrm>
              <a:custGeom>
                <a:avLst/>
                <a:gdLst>
                  <a:gd name="T0" fmla="*/ 23 w 36"/>
                  <a:gd name="T1" fmla="*/ 1 h 61"/>
                  <a:gd name="T2" fmla="*/ 36 w 36"/>
                  <a:gd name="T3" fmla="*/ 1 h 61"/>
                  <a:gd name="T4" fmla="*/ 36 w 36"/>
                  <a:gd name="T5" fmla="*/ 6 h 61"/>
                  <a:gd name="T6" fmla="*/ 29 w 36"/>
                  <a:gd name="T7" fmla="*/ 6 h 61"/>
                  <a:gd name="T8" fmla="*/ 31 w 36"/>
                  <a:gd name="T9" fmla="*/ 10 h 61"/>
                  <a:gd name="T10" fmla="*/ 32 w 36"/>
                  <a:gd name="T11" fmla="*/ 15 h 61"/>
                  <a:gd name="T12" fmla="*/ 30 w 36"/>
                  <a:gd name="T13" fmla="*/ 23 h 61"/>
                  <a:gd name="T14" fmla="*/ 24 w 36"/>
                  <a:gd name="T15" fmla="*/ 28 h 61"/>
                  <a:gd name="T16" fmla="*/ 18 w 36"/>
                  <a:gd name="T17" fmla="*/ 29 h 61"/>
                  <a:gd name="T18" fmla="*/ 13 w 36"/>
                  <a:gd name="T19" fmla="*/ 29 h 61"/>
                  <a:gd name="T20" fmla="*/ 10 w 36"/>
                  <a:gd name="T21" fmla="*/ 31 h 61"/>
                  <a:gd name="T22" fmla="*/ 9 w 36"/>
                  <a:gd name="T23" fmla="*/ 34 h 61"/>
                  <a:gd name="T24" fmla="*/ 10 w 36"/>
                  <a:gd name="T25" fmla="*/ 36 h 61"/>
                  <a:gd name="T26" fmla="*/ 13 w 36"/>
                  <a:gd name="T27" fmla="*/ 37 h 61"/>
                  <a:gd name="T28" fmla="*/ 20 w 36"/>
                  <a:gd name="T29" fmla="*/ 37 h 61"/>
                  <a:gd name="T30" fmla="*/ 31 w 36"/>
                  <a:gd name="T31" fmla="*/ 39 h 61"/>
                  <a:gd name="T32" fmla="*/ 36 w 36"/>
                  <a:gd name="T33" fmla="*/ 48 h 61"/>
                  <a:gd name="T34" fmla="*/ 34 w 36"/>
                  <a:gd name="T35" fmla="*/ 55 h 61"/>
                  <a:gd name="T36" fmla="*/ 28 w 36"/>
                  <a:gd name="T37" fmla="*/ 59 h 61"/>
                  <a:gd name="T38" fmla="*/ 17 w 36"/>
                  <a:gd name="T39" fmla="*/ 61 h 61"/>
                  <a:gd name="T40" fmla="*/ 8 w 36"/>
                  <a:gd name="T41" fmla="*/ 60 h 61"/>
                  <a:gd name="T42" fmla="*/ 2 w 36"/>
                  <a:gd name="T43" fmla="*/ 57 h 61"/>
                  <a:gd name="T44" fmla="*/ 0 w 36"/>
                  <a:gd name="T45" fmla="*/ 53 h 61"/>
                  <a:gd name="T46" fmla="*/ 2 w 36"/>
                  <a:gd name="T47" fmla="*/ 49 h 61"/>
                  <a:gd name="T48" fmla="*/ 7 w 36"/>
                  <a:gd name="T49" fmla="*/ 47 h 61"/>
                  <a:gd name="T50" fmla="*/ 2 w 36"/>
                  <a:gd name="T51" fmla="*/ 39 h 61"/>
                  <a:gd name="T52" fmla="*/ 4 w 36"/>
                  <a:gd name="T53" fmla="*/ 33 h 61"/>
                  <a:gd name="T54" fmla="*/ 10 w 36"/>
                  <a:gd name="T55" fmla="*/ 28 h 61"/>
                  <a:gd name="T56" fmla="*/ 3 w 36"/>
                  <a:gd name="T57" fmla="*/ 23 h 61"/>
                  <a:gd name="T58" fmla="*/ 0 w 36"/>
                  <a:gd name="T59" fmla="*/ 14 h 61"/>
                  <a:gd name="T60" fmla="*/ 5 w 36"/>
                  <a:gd name="T61" fmla="*/ 4 h 61"/>
                  <a:gd name="T62" fmla="*/ 16 w 36"/>
                  <a:gd name="T63" fmla="*/ 0 h 61"/>
                  <a:gd name="T64" fmla="*/ 23 w 36"/>
                  <a:gd name="T65" fmla="*/ 1 h 61"/>
                  <a:gd name="T66" fmla="*/ 17 w 36"/>
                  <a:gd name="T67" fmla="*/ 2 h 61"/>
                  <a:gd name="T68" fmla="*/ 13 w 36"/>
                  <a:gd name="T69" fmla="*/ 5 h 61"/>
                  <a:gd name="T70" fmla="*/ 11 w 36"/>
                  <a:gd name="T71" fmla="*/ 15 h 61"/>
                  <a:gd name="T72" fmla="*/ 13 w 36"/>
                  <a:gd name="T73" fmla="*/ 24 h 61"/>
                  <a:gd name="T74" fmla="*/ 16 w 36"/>
                  <a:gd name="T75" fmla="*/ 27 h 61"/>
                  <a:gd name="T76" fmla="*/ 20 w 36"/>
                  <a:gd name="T77" fmla="*/ 24 h 61"/>
                  <a:gd name="T78" fmla="*/ 22 w 36"/>
                  <a:gd name="T79" fmla="*/ 15 h 61"/>
                  <a:gd name="T80" fmla="*/ 20 w 36"/>
                  <a:gd name="T81" fmla="*/ 4 h 61"/>
                  <a:gd name="T82" fmla="*/ 17 w 36"/>
                  <a:gd name="T83" fmla="*/ 2 h 61"/>
                  <a:gd name="T84" fmla="*/ 14 w 36"/>
                  <a:gd name="T85" fmla="*/ 48 h 61"/>
                  <a:gd name="T86" fmla="*/ 9 w 36"/>
                  <a:gd name="T87" fmla="*/ 49 h 61"/>
                  <a:gd name="T88" fmla="*/ 7 w 36"/>
                  <a:gd name="T89" fmla="*/ 52 h 61"/>
                  <a:gd name="T90" fmla="*/ 9 w 36"/>
                  <a:gd name="T91" fmla="*/ 56 h 61"/>
                  <a:gd name="T92" fmla="*/ 18 w 36"/>
                  <a:gd name="T93" fmla="*/ 58 h 61"/>
                  <a:gd name="T94" fmla="*/ 26 w 36"/>
                  <a:gd name="T95" fmla="*/ 57 h 61"/>
                  <a:gd name="T96" fmla="*/ 29 w 36"/>
                  <a:gd name="T97" fmla="*/ 52 h 61"/>
                  <a:gd name="T98" fmla="*/ 29 w 36"/>
                  <a:gd name="T99" fmla="*/ 50 h 61"/>
                  <a:gd name="T100" fmla="*/ 26 w 36"/>
                  <a:gd name="T101" fmla="*/ 48 h 61"/>
                  <a:gd name="T102" fmla="*/ 14 w 36"/>
                  <a:gd name="T103"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61">
                    <a:moveTo>
                      <a:pt x="23" y="1"/>
                    </a:moveTo>
                    <a:cubicBezTo>
                      <a:pt x="36" y="1"/>
                      <a:pt x="36" y="1"/>
                      <a:pt x="36" y="1"/>
                    </a:cubicBezTo>
                    <a:cubicBezTo>
                      <a:pt x="36" y="6"/>
                      <a:pt x="36" y="6"/>
                      <a:pt x="36" y="6"/>
                    </a:cubicBezTo>
                    <a:cubicBezTo>
                      <a:pt x="29" y="6"/>
                      <a:pt x="29" y="6"/>
                      <a:pt x="29" y="6"/>
                    </a:cubicBezTo>
                    <a:cubicBezTo>
                      <a:pt x="30" y="8"/>
                      <a:pt x="31" y="9"/>
                      <a:pt x="31" y="10"/>
                    </a:cubicBezTo>
                    <a:cubicBezTo>
                      <a:pt x="32" y="12"/>
                      <a:pt x="32" y="13"/>
                      <a:pt x="32" y="15"/>
                    </a:cubicBezTo>
                    <a:cubicBezTo>
                      <a:pt x="32" y="18"/>
                      <a:pt x="31" y="20"/>
                      <a:pt x="30" y="23"/>
                    </a:cubicBezTo>
                    <a:cubicBezTo>
                      <a:pt x="29" y="25"/>
                      <a:pt x="27" y="26"/>
                      <a:pt x="24" y="28"/>
                    </a:cubicBezTo>
                    <a:cubicBezTo>
                      <a:pt x="22" y="29"/>
                      <a:pt x="20" y="29"/>
                      <a:pt x="18" y="29"/>
                    </a:cubicBezTo>
                    <a:cubicBezTo>
                      <a:pt x="17" y="29"/>
                      <a:pt x="16" y="29"/>
                      <a:pt x="13" y="29"/>
                    </a:cubicBezTo>
                    <a:cubicBezTo>
                      <a:pt x="12" y="29"/>
                      <a:pt x="11" y="30"/>
                      <a:pt x="10" y="31"/>
                    </a:cubicBezTo>
                    <a:cubicBezTo>
                      <a:pt x="9" y="31"/>
                      <a:pt x="9" y="32"/>
                      <a:pt x="9" y="34"/>
                    </a:cubicBezTo>
                    <a:cubicBezTo>
                      <a:pt x="9" y="35"/>
                      <a:pt x="9" y="36"/>
                      <a:pt x="10" y="36"/>
                    </a:cubicBezTo>
                    <a:cubicBezTo>
                      <a:pt x="11" y="37"/>
                      <a:pt x="12" y="37"/>
                      <a:pt x="13" y="37"/>
                    </a:cubicBezTo>
                    <a:cubicBezTo>
                      <a:pt x="20" y="37"/>
                      <a:pt x="20" y="37"/>
                      <a:pt x="20" y="37"/>
                    </a:cubicBezTo>
                    <a:cubicBezTo>
                      <a:pt x="26" y="37"/>
                      <a:pt x="29" y="38"/>
                      <a:pt x="31" y="39"/>
                    </a:cubicBezTo>
                    <a:cubicBezTo>
                      <a:pt x="34" y="41"/>
                      <a:pt x="36" y="44"/>
                      <a:pt x="36" y="48"/>
                    </a:cubicBezTo>
                    <a:cubicBezTo>
                      <a:pt x="36" y="50"/>
                      <a:pt x="35" y="52"/>
                      <a:pt x="34" y="55"/>
                    </a:cubicBezTo>
                    <a:cubicBezTo>
                      <a:pt x="32" y="57"/>
                      <a:pt x="31" y="58"/>
                      <a:pt x="28" y="59"/>
                    </a:cubicBezTo>
                    <a:cubicBezTo>
                      <a:pt x="25" y="60"/>
                      <a:pt x="21" y="61"/>
                      <a:pt x="17" y="61"/>
                    </a:cubicBezTo>
                    <a:cubicBezTo>
                      <a:pt x="14" y="61"/>
                      <a:pt x="11" y="61"/>
                      <a:pt x="8" y="60"/>
                    </a:cubicBezTo>
                    <a:cubicBezTo>
                      <a:pt x="5" y="59"/>
                      <a:pt x="3" y="58"/>
                      <a:pt x="2" y="57"/>
                    </a:cubicBezTo>
                    <a:cubicBezTo>
                      <a:pt x="1" y="56"/>
                      <a:pt x="0" y="55"/>
                      <a:pt x="0" y="53"/>
                    </a:cubicBezTo>
                    <a:cubicBezTo>
                      <a:pt x="0" y="52"/>
                      <a:pt x="1" y="51"/>
                      <a:pt x="2" y="49"/>
                    </a:cubicBezTo>
                    <a:cubicBezTo>
                      <a:pt x="3" y="48"/>
                      <a:pt x="4" y="48"/>
                      <a:pt x="7" y="47"/>
                    </a:cubicBezTo>
                    <a:cubicBezTo>
                      <a:pt x="3" y="45"/>
                      <a:pt x="2" y="42"/>
                      <a:pt x="2" y="39"/>
                    </a:cubicBezTo>
                    <a:cubicBezTo>
                      <a:pt x="2" y="37"/>
                      <a:pt x="2" y="35"/>
                      <a:pt x="4" y="33"/>
                    </a:cubicBezTo>
                    <a:cubicBezTo>
                      <a:pt x="5" y="31"/>
                      <a:pt x="7" y="30"/>
                      <a:pt x="10" y="28"/>
                    </a:cubicBezTo>
                    <a:cubicBezTo>
                      <a:pt x="7" y="27"/>
                      <a:pt x="4" y="25"/>
                      <a:pt x="3" y="23"/>
                    </a:cubicBezTo>
                    <a:cubicBezTo>
                      <a:pt x="1" y="20"/>
                      <a:pt x="0" y="17"/>
                      <a:pt x="0" y="14"/>
                    </a:cubicBezTo>
                    <a:cubicBezTo>
                      <a:pt x="0" y="10"/>
                      <a:pt x="2" y="7"/>
                      <a:pt x="5" y="4"/>
                    </a:cubicBezTo>
                    <a:cubicBezTo>
                      <a:pt x="8" y="1"/>
                      <a:pt x="11" y="0"/>
                      <a:pt x="16" y="0"/>
                    </a:cubicBezTo>
                    <a:cubicBezTo>
                      <a:pt x="18" y="0"/>
                      <a:pt x="21" y="0"/>
                      <a:pt x="23" y="1"/>
                    </a:cubicBezTo>
                    <a:close/>
                    <a:moveTo>
                      <a:pt x="17" y="2"/>
                    </a:moveTo>
                    <a:cubicBezTo>
                      <a:pt x="15" y="2"/>
                      <a:pt x="14" y="3"/>
                      <a:pt x="13" y="5"/>
                    </a:cubicBezTo>
                    <a:cubicBezTo>
                      <a:pt x="12" y="7"/>
                      <a:pt x="11" y="10"/>
                      <a:pt x="11" y="15"/>
                    </a:cubicBezTo>
                    <a:cubicBezTo>
                      <a:pt x="11" y="20"/>
                      <a:pt x="12" y="23"/>
                      <a:pt x="13" y="24"/>
                    </a:cubicBezTo>
                    <a:cubicBezTo>
                      <a:pt x="14" y="26"/>
                      <a:pt x="15" y="27"/>
                      <a:pt x="16" y="27"/>
                    </a:cubicBezTo>
                    <a:cubicBezTo>
                      <a:pt x="18" y="27"/>
                      <a:pt x="19" y="26"/>
                      <a:pt x="20" y="24"/>
                    </a:cubicBezTo>
                    <a:cubicBezTo>
                      <a:pt x="21" y="23"/>
                      <a:pt x="22" y="20"/>
                      <a:pt x="22" y="15"/>
                    </a:cubicBezTo>
                    <a:cubicBezTo>
                      <a:pt x="22" y="10"/>
                      <a:pt x="21" y="6"/>
                      <a:pt x="20" y="4"/>
                    </a:cubicBezTo>
                    <a:cubicBezTo>
                      <a:pt x="19" y="3"/>
                      <a:pt x="18" y="2"/>
                      <a:pt x="17" y="2"/>
                    </a:cubicBezTo>
                    <a:close/>
                    <a:moveTo>
                      <a:pt x="14" y="48"/>
                    </a:moveTo>
                    <a:cubicBezTo>
                      <a:pt x="12" y="48"/>
                      <a:pt x="10" y="48"/>
                      <a:pt x="9" y="49"/>
                    </a:cubicBezTo>
                    <a:cubicBezTo>
                      <a:pt x="8" y="50"/>
                      <a:pt x="7" y="51"/>
                      <a:pt x="7" y="52"/>
                    </a:cubicBezTo>
                    <a:cubicBezTo>
                      <a:pt x="7" y="54"/>
                      <a:pt x="8" y="55"/>
                      <a:pt x="9" y="56"/>
                    </a:cubicBezTo>
                    <a:cubicBezTo>
                      <a:pt x="11" y="58"/>
                      <a:pt x="14" y="58"/>
                      <a:pt x="18" y="58"/>
                    </a:cubicBezTo>
                    <a:cubicBezTo>
                      <a:pt x="21" y="58"/>
                      <a:pt x="24" y="58"/>
                      <a:pt x="26" y="57"/>
                    </a:cubicBezTo>
                    <a:cubicBezTo>
                      <a:pt x="28" y="55"/>
                      <a:pt x="29" y="54"/>
                      <a:pt x="29" y="52"/>
                    </a:cubicBezTo>
                    <a:cubicBezTo>
                      <a:pt x="29" y="51"/>
                      <a:pt x="29" y="51"/>
                      <a:pt x="29" y="50"/>
                    </a:cubicBezTo>
                    <a:cubicBezTo>
                      <a:pt x="28" y="49"/>
                      <a:pt x="27" y="49"/>
                      <a:pt x="26" y="48"/>
                    </a:cubicBezTo>
                    <a:cubicBezTo>
                      <a:pt x="24" y="48"/>
                      <a:pt x="20" y="48"/>
                      <a:pt x="14" y="4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šľîḍê">
                <a:extLst>
                  <a:ext uri="{FF2B5EF4-FFF2-40B4-BE49-F238E27FC236}">
                    <a16:creationId xmlns:a16="http://schemas.microsoft.com/office/drawing/2014/main" id="{73475B68-2698-40E6-93A1-E61CC1DDFF5F}"/>
                  </a:ext>
                </a:extLst>
              </p:cNvPr>
              <p:cNvSpPr/>
              <p:nvPr/>
            </p:nvSpPr>
            <p:spPr bwMode="auto">
              <a:xfrm>
                <a:off x="83788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2" y="3"/>
                      <a:pt x="1"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2" y="57"/>
                      <a:pt x="2" y="55"/>
                      <a:pt x="2" y="53"/>
                    </a:cubicBezTo>
                    <a:cubicBezTo>
                      <a:pt x="2" y="51"/>
                      <a:pt x="2" y="50"/>
                      <a:pt x="3" y="49"/>
                    </a:cubicBezTo>
                    <a:cubicBezTo>
                      <a:pt x="4" y="48"/>
                      <a:pt x="5" y="47"/>
                      <a:pt x="7" y="47"/>
                    </a:cubicBezTo>
                    <a:cubicBezTo>
                      <a:pt x="8" y="47"/>
                      <a:pt x="9" y="48"/>
                      <a:pt x="10" y="49"/>
                    </a:cubicBezTo>
                    <a:cubicBezTo>
                      <a:pt x="10" y="50"/>
                      <a:pt x="11" y="51"/>
                      <a:pt x="11" y="53"/>
                    </a:cubicBezTo>
                    <a:cubicBezTo>
                      <a:pt x="11" y="54"/>
                      <a:pt x="11" y="55"/>
                      <a:pt x="11" y="55"/>
                    </a:cubicBezTo>
                    <a:cubicBezTo>
                      <a:pt x="11"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śľíďê">
                <a:extLst>
                  <a:ext uri="{FF2B5EF4-FFF2-40B4-BE49-F238E27FC236}">
                    <a16:creationId xmlns:a16="http://schemas.microsoft.com/office/drawing/2014/main" id="{2189593C-89D3-4A3D-AC9B-6DB9E7EF8859}"/>
                  </a:ext>
                </a:extLst>
              </p:cNvPr>
              <p:cNvSpPr/>
              <p:nvPr/>
            </p:nvSpPr>
            <p:spPr bwMode="auto">
              <a:xfrm>
                <a:off x="8577263" y="3802063"/>
                <a:ext cx="111125"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20"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s1íḑe">
                <a:extLst>
                  <a:ext uri="{FF2B5EF4-FFF2-40B4-BE49-F238E27FC236}">
                    <a16:creationId xmlns:a16="http://schemas.microsoft.com/office/drawing/2014/main" id="{5A40A2AA-FB9D-48C3-BC5A-1431B9E5AA76}"/>
                  </a:ext>
                </a:extLst>
              </p:cNvPr>
              <p:cNvSpPr/>
              <p:nvPr/>
            </p:nvSpPr>
            <p:spPr bwMode="auto">
              <a:xfrm>
                <a:off x="87153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0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19" y="59"/>
                      <a:pt x="22" y="59"/>
                    </a:cubicBezTo>
                    <a:cubicBezTo>
                      <a:pt x="22" y="61"/>
                      <a:pt x="22" y="61"/>
                      <a:pt x="22" y="61"/>
                    </a:cubicBezTo>
                    <a:cubicBezTo>
                      <a:pt x="0" y="61"/>
                      <a:pt x="0" y="61"/>
                      <a:pt x="0" y="61"/>
                    </a:cubicBezTo>
                    <a:cubicBezTo>
                      <a:pt x="0" y="59"/>
                      <a:pt x="0" y="59"/>
                      <a:pt x="0" y="59"/>
                    </a:cubicBezTo>
                    <a:cubicBezTo>
                      <a:pt x="2" y="59"/>
                      <a:pt x="3" y="59"/>
                      <a:pt x="4" y="59"/>
                    </a:cubicBezTo>
                    <a:cubicBezTo>
                      <a:pt x="4" y="58"/>
                      <a:pt x="5" y="58"/>
                      <a:pt x="5" y="57"/>
                    </a:cubicBezTo>
                    <a:cubicBezTo>
                      <a:pt x="5"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2" y="11"/>
                      <a:pt x="22" y="10"/>
                    </a:cubicBezTo>
                    <a:cubicBezTo>
                      <a:pt x="21" y="9"/>
                      <a:pt x="20" y="9"/>
                      <a:pt x="20" y="8"/>
                    </a:cubicBezTo>
                    <a:cubicBezTo>
                      <a:pt x="20" y="7"/>
                      <a:pt x="21" y="7"/>
                      <a:pt x="21" y="6"/>
                    </a:cubicBezTo>
                    <a:cubicBezTo>
                      <a:pt x="21" y="5"/>
                      <a:pt x="21" y="5"/>
                      <a:pt x="21" y="5"/>
                    </a:cubicBezTo>
                    <a:cubicBezTo>
                      <a:pt x="21" y="4"/>
                      <a:pt x="21" y="3"/>
                      <a:pt x="20" y="3"/>
                    </a:cubicBezTo>
                    <a:cubicBezTo>
                      <a:pt x="20" y="3"/>
                      <a:pt x="19"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şļîďé">
                <a:extLst>
                  <a:ext uri="{FF2B5EF4-FFF2-40B4-BE49-F238E27FC236}">
                    <a16:creationId xmlns:a16="http://schemas.microsoft.com/office/drawing/2014/main" id="{C088AF24-CA98-4319-A876-D5CB370053B2}"/>
                  </a:ext>
                </a:extLst>
              </p:cNvPr>
              <p:cNvSpPr/>
              <p:nvPr/>
            </p:nvSpPr>
            <p:spPr bwMode="auto">
              <a:xfrm>
                <a:off x="8866188" y="3738563"/>
                <a:ext cx="165100" cy="206375"/>
              </a:xfrm>
              <a:custGeom>
                <a:avLst/>
                <a:gdLst>
                  <a:gd name="T0" fmla="*/ 50 w 50"/>
                  <a:gd name="T1" fmla="*/ 0 h 62"/>
                  <a:gd name="T2" fmla="*/ 50 w 50"/>
                  <a:gd name="T3" fmla="*/ 21 h 62"/>
                  <a:gd name="T4" fmla="*/ 48 w 50"/>
                  <a:gd name="T5" fmla="*/ 21 h 62"/>
                  <a:gd name="T6" fmla="*/ 42 w 50"/>
                  <a:gd name="T7" fmla="*/ 8 h 62"/>
                  <a:gd name="T8" fmla="*/ 31 w 50"/>
                  <a:gd name="T9" fmla="*/ 4 h 62"/>
                  <a:gd name="T10" fmla="*/ 22 w 50"/>
                  <a:gd name="T11" fmla="*/ 7 h 62"/>
                  <a:gd name="T12" fmla="*/ 16 w 50"/>
                  <a:gd name="T13" fmla="*/ 16 h 62"/>
                  <a:gd name="T14" fmla="*/ 14 w 50"/>
                  <a:gd name="T15" fmla="*/ 30 h 62"/>
                  <a:gd name="T16" fmla="*/ 15 w 50"/>
                  <a:gd name="T17" fmla="*/ 45 h 62"/>
                  <a:gd name="T18" fmla="*/ 21 w 50"/>
                  <a:gd name="T19" fmla="*/ 55 h 62"/>
                  <a:gd name="T20" fmla="*/ 31 w 50"/>
                  <a:gd name="T21" fmla="*/ 58 h 62"/>
                  <a:gd name="T22" fmla="*/ 40 w 50"/>
                  <a:gd name="T23" fmla="*/ 56 h 62"/>
                  <a:gd name="T24" fmla="*/ 49 w 50"/>
                  <a:gd name="T25" fmla="*/ 47 h 62"/>
                  <a:gd name="T26" fmla="*/ 49 w 50"/>
                  <a:gd name="T27" fmla="*/ 52 h 62"/>
                  <a:gd name="T28" fmla="*/ 39 w 50"/>
                  <a:gd name="T29" fmla="*/ 60 h 62"/>
                  <a:gd name="T30" fmla="*/ 28 w 50"/>
                  <a:gd name="T31" fmla="*/ 62 h 62"/>
                  <a:gd name="T32" fmla="*/ 13 w 50"/>
                  <a:gd name="T33" fmla="*/ 58 h 62"/>
                  <a:gd name="T34" fmla="*/ 3 w 50"/>
                  <a:gd name="T35" fmla="*/ 47 h 62"/>
                  <a:gd name="T36" fmla="*/ 0 w 50"/>
                  <a:gd name="T37" fmla="*/ 32 h 62"/>
                  <a:gd name="T38" fmla="*/ 4 w 50"/>
                  <a:gd name="T39" fmla="*/ 16 h 62"/>
                  <a:gd name="T40" fmla="*/ 14 w 50"/>
                  <a:gd name="T41" fmla="*/ 4 h 62"/>
                  <a:gd name="T42" fmla="*/ 28 w 50"/>
                  <a:gd name="T43" fmla="*/ 0 h 62"/>
                  <a:gd name="T44" fmla="*/ 40 w 50"/>
                  <a:gd name="T45" fmla="*/ 3 h 62"/>
                  <a:gd name="T46" fmla="*/ 45 w 50"/>
                  <a:gd name="T47" fmla="*/ 4 h 62"/>
                  <a:gd name="T48" fmla="*/ 47 w 50"/>
                  <a:gd name="T49" fmla="*/ 3 h 62"/>
                  <a:gd name="T50" fmla="*/ 48 w 50"/>
                  <a:gd name="T51" fmla="*/ 0 h 62"/>
                  <a:gd name="T52" fmla="*/ 50 w 50"/>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62">
                    <a:moveTo>
                      <a:pt x="50" y="0"/>
                    </a:moveTo>
                    <a:cubicBezTo>
                      <a:pt x="50" y="21"/>
                      <a:pt x="50" y="21"/>
                      <a:pt x="50" y="21"/>
                    </a:cubicBezTo>
                    <a:cubicBezTo>
                      <a:pt x="48" y="21"/>
                      <a:pt x="48" y="21"/>
                      <a:pt x="48" y="21"/>
                    </a:cubicBezTo>
                    <a:cubicBezTo>
                      <a:pt x="47" y="15"/>
                      <a:pt x="45" y="11"/>
                      <a:pt x="42" y="8"/>
                    </a:cubicBezTo>
                    <a:cubicBezTo>
                      <a:pt x="39" y="5"/>
                      <a:pt x="35" y="4"/>
                      <a:pt x="31" y="4"/>
                    </a:cubicBezTo>
                    <a:cubicBezTo>
                      <a:pt x="28" y="4"/>
                      <a:pt x="25" y="5"/>
                      <a:pt x="22" y="7"/>
                    </a:cubicBezTo>
                    <a:cubicBezTo>
                      <a:pt x="19" y="9"/>
                      <a:pt x="17" y="12"/>
                      <a:pt x="16" y="16"/>
                    </a:cubicBezTo>
                    <a:cubicBezTo>
                      <a:pt x="14" y="20"/>
                      <a:pt x="14" y="25"/>
                      <a:pt x="14" y="30"/>
                    </a:cubicBezTo>
                    <a:cubicBezTo>
                      <a:pt x="14" y="36"/>
                      <a:pt x="14" y="40"/>
                      <a:pt x="15" y="45"/>
                    </a:cubicBezTo>
                    <a:cubicBezTo>
                      <a:pt x="17" y="49"/>
                      <a:pt x="18" y="52"/>
                      <a:pt x="21" y="55"/>
                    </a:cubicBezTo>
                    <a:cubicBezTo>
                      <a:pt x="24" y="57"/>
                      <a:pt x="27" y="58"/>
                      <a:pt x="31" y="58"/>
                    </a:cubicBezTo>
                    <a:cubicBezTo>
                      <a:pt x="34" y="58"/>
                      <a:pt x="37" y="57"/>
                      <a:pt x="40" y="56"/>
                    </a:cubicBezTo>
                    <a:cubicBezTo>
                      <a:pt x="43" y="54"/>
                      <a:pt x="46" y="51"/>
                      <a:pt x="49" y="47"/>
                    </a:cubicBezTo>
                    <a:cubicBezTo>
                      <a:pt x="49" y="52"/>
                      <a:pt x="49" y="52"/>
                      <a:pt x="49" y="52"/>
                    </a:cubicBezTo>
                    <a:cubicBezTo>
                      <a:pt x="46" y="56"/>
                      <a:pt x="43" y="58"/>
                      <a:pt x="39" y="60"/>
                    </a:cubicBezTo>
                    <a:cubicBezTo>
                      <a:pt x="36" y="61"/>
                      <a:pt x="33" y="62"/>
                      <a:pt x="28" y="62"/>
                    </a:cubicBezTo>
                    <a:cubicBezTo>
                      <a:pt x="23" y="62"/>
                      <a:pt x="18" y="61"/>
                      <a:pt x="13" y="58"/>
                    </a:cubicBezTo>
                    <a:cubicBezTo>
                      <a:pt x="9" y="56"/>
                      <a:pt x="6" y="52"/>
                      <a:pt x="3" y="47"/>
                    </a:cubicBezTo>
                    <a:cubicBezTo>
                      <a:pt x="1" y="43"/>
                      <a:pt x="0" y="38"/>
                      <a:pt x="0" y="32"/>
                    </a:cubicBezTo>
                    <a:cubicBezTo>
                      <a:pt x="0" y="27"/>
                      <a:pt x="1" y="21"/>
                      <a:pt x="4" y="16"/>
                    </a:cubicBezTo>
                    <a:cubicBezTo>
                      <a:pt x="6" y="11"/>
                      <a:pt x="10" y="7"/>
                      <a:pt x="14" y="4"/>
                    </a:cubicBezTo>
                    <a:cubicBezTo>
                      <a:pt x="19" y="1"/>
                      <a:pt x="23" y="0"/>
                      <a:pt x="28" y="0"/>
                    </a:cubicBezTo>
                    <a:cubicBezTo>
                      <a:pt x="32" y="0"/>
                      <a:pt x="36" y="1"/>
                      <a:pt x="40" y="3"/>
                    </a:cubicBezTo>
                    <a:cubicBezTo>
                      <a:pt x="43" y="4"/>
                      <a:pt x="44" y="4"/>
                      <a:pt x="45" y="4"/>
                    </a:cubicBezTo>
                    <a:cubicBezTo>
                      <a:pt x="45" y="4"/>
                      <a:pt x="46" y="4"/>
                      <a:pt x="47" y="3"/>
                    </a:cubicBezTo>
                    <a:cubicBezTo>
                      <a:pt x="47" y="3"/>
                      <a:pt x="48" y="1"/>
                      <a:pt x="48" y="0"/>
                    </a:cubicBezTo>
                    <a:lnTo>
                      <a:pt x="50"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ṧḻídé">
                <a:extLst>
                  <a:ext uri="{FF2B5EF4-FFF2-40B4-BE49-F238E27FC236}">
                    <a16:creationId xmlns:a16="http://schemas.microsoft.com/office/drawing/2014/main" id="{779C8579-3116-4FFC-AB03-07470048B01E}"/>
                  </a:ext>
                </a:extLst>
              </p:cNvPr>
              <p:cNvSpPr/>
              <p:nvPr/>
            </p:nvSpPr>
            <p:spPr bwMode="auto">
              <a:xfrm>
                <a:off x="9061450"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4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4"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şḻiḑê">
                <a:extLst>
                  <a:ext uri="{FF2B5EF4-FFF2-40B4-BE49-F238E27FC236}">
                    <a16:creationId xmlns:a16="http://schemas.microsoft.com/office/drawing/2014/main" id="{AEFEAF13-15B6-4010-88AD-323820C837C2}"/>
                  </a:ext>
                </a:extLst>
              </p:cNvPr>
              <p:cNvSpPr/>
              <p:nvPr/>
            </p:nvSpPr>
            <p:spPr bwMode="auto">
              <a:xfrm>
                <a:off x="9213850" y="3738563"/>
                <a:ext cx="61913"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îṩlîde">
                <a:extLst>
                  <a:ext uri="{FF2B5EF4-FFF2-40B4-BE49-F238E27FC236}">
                    <a16:creationId xmlns:a16="http://schemas.microsoft.com/office/drawing/2014/main" id="{CB6A4C26-2175-4800-BEC9-FAE3A3CBC8A5}"/>
                  </a:ext>
                </a:extLst>
              </p:cNvPr>
              <p:cNvSpPr/>
              <p:nvPr/>
            </p:nvSpPr>
            <p:spPr bwMode="auto">
              <a:xfrm>
                <a:off x="9296400" y="3802063"/>
                <a:ext cx="128588" cy="139700"/>
              </a:xfrm>
              <a:custGeom>
                <a:avLst/>
                <a:gdLst>
                  <a:gd name="T0" fmla="*/ 15 w 39"/>
                  <a:gd name="T1" fmla="*/ 1 h 42"/>
                  <a:gd name="T2" fmla="*/ 15 w 39"/>
                  <a:gd name="T3" fmla="*/ 6 h 42"/>
                  <a:gd name="T4" fmla="*/ 20 w 39"/>
                  <a:gd name="T5" fmla="*/ 1 h 42"/>
                  <a:gd name="T6" fmla="*/ 26 w 39"/>
                  <a:gd name="T7" fmla="*/ 0 h 42"/>
                  <a:gd name="T8" fmla="*/ 32 w 39"/>
                  <a:gd name="T9" fmla="*/ 2 h 42"/>
                  <a:gd name="T10" fmla="*/ 35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5 w 39"/>
                  <a:gd name="T29" fmla="*/ 33 h 42"/>
                  <a:gd name="T30" fmla="*/ 25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6 w 39"/>
                  <a:gd name="T43" fmla="*/ 39 h 42"/>
                  <a:gd name="T44" fmla="*/ 19 w 39"/>
                  <a:gd name="T45" fmla="*/ 40 h 42"/>
                  <a:gd name="T46" fmla="*/ 19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9" y="2"/>
                      <a:pt x="20" y="1"/>
                    </a:cubicBezTo>
                    <a:cubicBezTo>
                      <a:pt x="22" y="0"/>
                      <a:pt x="24" y="0"/>
                      <a:pt x="26" y="0"/>
                    </a:cubicBezTo>
                    <a:cubicBezTo>
                      <a:pt x="28" y="0"/>
                      <a:pt x="30" y="0"/>
                      <a:pt x="32" y="2"/>
                    </a:cubicBezTo>
                    <a:cubicBezTo>
                      <a:pt x="33" y="3"/>
                      <a:pt x="34" y="5"/>
                      <a:pt x="35" y="7"/>
                    </a:cubicBezTo>
                    <a:cubicBezTo>
                      <a:pt x="35" y="9"/>
                      <a:pt x="35" y="12"/>
                      <a:pt x="35" y="17"/>
                    </a:cubicBezTo>
                    <a:cubicBezTo>
                      <a:pt x="35" y="33"/>
                      <a:pt x="35" y="33"/>
                      <a:pt x="35" y="33"/>
                    </a:cubicBezTo>
                    <a:cubicBezTo>
                      <a:pt x="35" y="36"/>
                      <a:pt x="36" y="38"/>
                      <a:pt x="36" y="39"/>
                    </a:cubicBezTo>
                    <a:cubicBezTo>
                      <a:pt x="37" y="40"/>
                      <a:pt x="38"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5" y="36"/>
                      <a:pt x="25" y="33"/>
                    </a:cubicBezTo>
                    <a:cubicBezTo>
                      <a:pt x="25" y="15"/>
                      <a:pt x="25" y="15"/>
                      <a:pt x="25" y="15"/>
                    </a:cubicBezTo>
                    <a:cubicBezTo>
                      <a:pt x="25" y="11"/>
                      <a:pt x="24" y="9"/>
                      <a:pt x="24" y="8"/>
                    </a:cubicBezTo>
                    <a:cubicBezTo>
                      <a:pt x="24" y="7"/>
                      <a:pt x="24" y="7"/>
                      <a:pt x="23" y="6"/>
                    </a:cubicBezTo>
                    <a:cubicBezTo>
                      <a:pt x="22" y="6"/>
                      <a:pt x="22" y="6"/>
                      <a:pt x="21" y="6"/>
                    </a:cubicBezTo>
                    <a:cubicBezTo>
                      <a:pt x="19" y="6"/>
                      <a:pt x="17" y="7"/>
                      <a:pt x="15" y="11"/>
                    </a:cubicBezTo>
                    <a:cubicBezTo>
                      <a:pt x="15" y="33"/>
                      <a:pt x="15" y="33"/>
                      <a:pt x="15" y="33"/>
                    </a:cubicBezTo>
                    <a:cubicBezTo>
                      <a:pt x="15" y="36"/>
                      <a:pt x="15" y="38"/>
                      <a:pt x="16" y="39"/>
                    </a:cubicBezTo>
                    <a:cubicBezTo>
                      <a:pt x="16" y="40"/>
                      <a:pt x="17" y="40"/>
                      <a:pt x="19" y="40"/>
                    </a:cubicBezTo>
                    <a:cubicBezTo>
                      <a:pt x="19" y="42"/>
                      <a:pt x="19" y="42"/>
                      <a:pt x="19" y="42"/>
                    </a:cubicBezTo>
                    <a:cubicBezTo>
                      <a:pt x="0" y="42"/>
                      <a:pt x="0" y="42"/>
                      <a:pt x="0" y="42"/>
                    </a:cubicBezTo>
                    <a:cubicBezTo>
                      <a:pt x="0" y="40"/>
                      <a:pt x="0" y="40"/>
                      <a:pt x="0" y="40"/>
                    </a:cubicBezTo>
                    <a:cubicBezTo>
                      <a:pt x="2"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ṣḻîḑè">
                <a:extLst>
                  <a:ext uri="{FF2B5EF4-FFF2-40B4-BE49-F238E27FC236}">
                    <a16:creationId xmlns:a16="http://schemas.microsoft.com/office/drawing/2014/main" id="{0D31A531-82AE-4C5B-AABD-62F93059C923}"/>
                  </a:ext>
                </a:extLst>
              </p:cNvPr>
              <p:cNvSpPr/>
              <p:nvPr/>
            </p:nvSpPr>
            <p:spPr bwMode="auto">
              <a:xfrm>
                <a:off x="9453563" y="3802063"/>
                <a:ext cx="112713"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2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2"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777946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782456" y="1437679"/>
            <a:ext cx="6485389" cy="2852737"/>
          </a:xfrm>
        </p:spPr>
        <p:txBody>
          <a:bodyPr anchor="b">
            <a:normAutofit/>
          </a:bodyPr>
          <a:lstStyle>
            <a:lvl1pPr>
              <a:defRPr sz="4800" b="1">
                <a:solidFill>
                  <a:schemeClr val="bg2">
                    <a:lumMod val="25000"/>
                  </a:schemeClr>
                </a:solidFill>
              </a:defRPr>
            </a:lvl1pPr>
          </a:lstStyle>
          <a:p>
            <a:r>
              <a:rPr lang="zh-CN" altLang="en-US" dirty="0"/>
              <a:t>单击此处编辑母版标题样式</a:t>
            </a:r>
          </a:p>
        </p:txBody>
      </p:sp>
      <p:sp>
        <p:nvSpPr>
          <p:cNvPr id="3" name="文本占位符 2"/>
          <p:cNvSpPr>
            <a:spLocks noGrp="1"/>
          </p:cNvSpPr>
          <p:nvPr>
            <p:ph type="body" idx="1"/>
          </p:nvPr>
        </p:nvSpPr>
        <p:spPr>
          <a:xfrm>
            <a:off x="4782456" y="4437066"/>
            <a:ext cx="6485389" cy="1500187"/>
          </a:xfrm>
        </p:spPr>
        <p:txBody>
          <a:bodyPr>
            <a:normAutofit/>
          </a:bodyPr>
          <a:lstStyle>
            <a:lvl1pPr marL="0" indent="0">
              <a:buNone/>
              <a:defRPr sz="160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61D0C2D-1C7A-445D-8C1F-E2EF4DB0A374}" type="datetime1">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A54AC7-8B74-4520-B1EE-E45E3D31081A}" type="slidenum">
              <a:rPr lang="zh-CN" altLang="en-US" smtClean="0"/>
              <a:t>‹#›</a:t>
            </a:fld>
            <a:endParaRPr lang="zh-CN" altLang="en-US"/>
          </a:p>
        </p:txBody>
      </p:sp>
    </p:spTree>
    <p:extLst>
      <p:ext uri="{BB962C8B-B14F-4D97-AF65-F5344CB8AC3E}">
        <p14:creationId xmlns:p14="http://schemas.microsoft.com/office/powerpoint/2010/main" val="42160795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chemeClr val="bg2">
                    <a:lumMod val="25000"/>
                  </a:schemeClr>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1A366148-6C08-409F-8572-B41ED231548D}" type="datetime1">
              <a:rPr lang="zh-CN" altLang="en-US" smtClean="0"/>
              <a:t>2024/1/22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A54AC7-8B74-4520-B1EE-E45E3D31081A}" type="slidenum">
              <a:rPr lang="zh-CN" altLang="en-US" smtClean="0"/>
              <a:t>‹#›</a:t>
            </a:fld>
            <a:endParaRPr lang="zh-CN" altLang="en-US" dirty="0"/>
          </a:p>
        </p:txBody>
      </p:sp>
    </p:spTree>
    <p:extLst>
      <p:ext uri="{BB962C8B-B14F-4D97-AF65-F5344CB8AC3E}">
        <p14:creationId xmlns:p14="http://schemas.microsoft.com/office/powerpoint/2010/main" val="241357812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AC24E7-123A-40B4-B98C-8FADB1F085E7}" type="datetime1">
              <a:rPr lang="zh-CN" altLang="en-US" smtClean="0"/>
              <a:t>2024/1/22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54AC7-8B74-4520-B1EE-E45E3D31081A}" type="slidenum">
              <a:rPr lang="zh-CN" altLang="en-US" smtClean="0"/>
              <a:t>‹#›</a:t>
            </a:fld>
            <a:endParaRPr lang="zh-CN" altLang="en-US"/>
          </a:p>
        </p:txBody>
      </p:sp>
    </p:spTree>
    <p:extLst>
      <p:ext uri="{BB962C8B-B14F-4D97-AF65-F5344CB8AC3E}">
        <p14:creationId xmlns:p14="http://schemas.microsoft.com/office/powerpoint/2010/main" val="249806035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5" r:id="rId3"/>
    <p:sldLayoutId id="2147483651" r:id="rId4"/>
    <p:sldLayoutId id="2147483654" r:id="rId5"/>
  </p:sldLayoutIdLst>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151" userDrawn="1">
          <p15:clr>
            <a:srgbClr val="F26B43"/>
          </p15:clr>
        </p15:guide>
        <p15:guide id="4" userDrawn="1">
          <p15:clr>
            <a:srgbClr val="F26B43"/>
          </p15:clr>
        </p15:guide>
        <p15:guide id="5" pos="529" userDrawn="1">
          <p15:clr>
            <a:srgbClr val="F26B43"/>
          </p15:clr>
        </p15:guide>
        <p15:guide id="6" pos="7673" userDrawn="1">
          <p15:clr>
            <a:srgbClr val="F26B43"/>
          </p15:clr>
        </p15:guide>
        <p15:guide id="7" orient="horz" pos="3884" userDrawn="1">
          <p15:clr>
            <a:srgbClr val="F26B43"/>
          </p15:clr>
        </p15:guide>
        <p15:guide id="8" orient="horz" userDrawn="1">
          <p15:clr>
            <a:srgbClr val="F26B43"/>
          </p15:clr>
        </p15:guide>
        <p15:guide id="9" orient="horz" pos="232" userDrawn="1">
          <p15:clr>
            <a:srgbClr val="F26B43"/>
          </p15:clr>
        </p15:guide>
        <p15:guide id="10" orient="horz" pos="1071" userDrawn="1">
          <p15:clr>
            <a:srgbClr val="F26B43"/>
          </p15:clr>
        </p15:guide>
        <p15:guide id="11" orient="horz" pos="43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5.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6.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7.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3.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l"/>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编译原理</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H-G7</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副标题 2"/>
          <p:cNvSpPr>
            <a:spLocks noGrp="1"/>
          </p:cNvSpPr>
          <p:nvPr>
            <p:ph type="subTitle" idx="1"/>
          </p:nvPr>
        </p:nvSpPr>
        <p:spPr/>
        <p:txBody>
          <a:bodyPr>
            <a:normAutofit/>
          </a:bodyPr>
          <a:lstStyle/>
          <a:p>
            <a:r>
              <a:rPr lang="en-US" altLang="zh-CN" dirty="0">
                <a:latin typeface="微软雅黑" panose="020B0503020204020204" pitchFamily="34" charset="-122"/>
                <a:ea typeface="微软雅黑" panose="020B0503020204020204" pitchFamily="34" charset="-122"/>
                <a:sym typeface="微软雅黑" panose="020B0503020204020204" pitchFamily="34" charset="-122"/>
              </a:rPr>
              <a:t>                                             AI Compiler</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日期占位符 4">
            <a:extLst>
              <a:ext uri="{FF2B5EF4-FFF2-40B4-BE49-F238E27FC236}">
                <a16:creationId xmlns:a16="http://schemas.microsoft.com/office/drawing/2014/main" id="{6BF43A4D-4460-4F43-837C-70D1D7BA652C}"/>
              </a:ext>
            </a:extLst>
          </p:cNvPr>
          <p:cNvSpPr txBox="1">
            <a:spLocks/>
          </p:cNvSpPr>
          <p:nvPr/>
        </p:nvSpPr>
        <p:spPr>
          <a:xfrm>
            <a:off x="4724399" y="4756114"/>
            <a:ext cx="6364967"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汇报人：牛建峰 朱其辉</a:t>
            </a:r>
          </a:p>
        </p:txBody>
      </p:sp>
      <p:cxnSp>
        <p:nvCxnSpPr>
          <p:cNvPr id="7" name="直接连接符 6">
            <a:extLst>
              <a:ext uri="{FF2B5EF4-FFF2-40B4-BE49-F238E27FC236}">
                <a16:creationId xmlns:a16="http://schemas.microsoft.com/office/drawing/2014/main" id="{3B8C10BF-B6F2-4878-BE4F-1AAF71A52CF4}"/>
              </a:ext>
            </a:extLst>
          </p:cNvPr>
          <p:cNvCxnSpPr>
            <a:cxnSpLocks/>
          </p:cNvCxnSpPr>
          <p:nvPr/>
        </p:nvCxnSpPr>
        <p:spPr>
          <a:xfrm>
            <a:off x="3031478" y="3429000"/>
            <a:ext cx="58382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日期占位符 4">
            <a:extLst>
              <a:ext uri="{FF2B5EF4-FFF2-40B4-BE49-F238E27FC236}">
                <a16:creationId xmlns:a16="http://schemas.microsoft.com/office/drawing/2014/main" id="{0BE4BE2C-99D0-456B-AF61-02DB379282CB}"/>
              </a:ext>
            </a:extLst>
          </p:cNvPr>
          <p:cNvSpPr txBox="1">
            <a:spLocks/>
          </p:cNvSpPr>
          <p:nvPr/>
        </p:nvSpPr>
        <p:spPr>
          <a:xfrm>
            <a:off x="7669765" y="521281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76840E-0590-4E99-AA90-954FFB672982}" type="datetime1">
              <a:rPr lang="zh-CN" altLang="en-US" sz="1600" spc="300" smtClean="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2024/1/22</a:t>
            </a:fld>
            <a:endParaRPr lang="zh-CN" altLang="en-US" sz="1600" spc="3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8078575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10</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4890336" cy="584775"/>
          </a:xfrm>
          <a:prstGeom prst="rect">
            <a:avLst/>
          </a:prstGeom>
          <a:noFill/>
        </p:spPr>
        <p:txBody>
          <a:bodyPr wrap="square" rtlCol="0">
            <a:spAutoFit/>
          </a:bodyPr>
          <a:lstStyle/>
          <a:p>
            <a:r>
              <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编译器的发展与现状</a:t>
            </a:r>
          </a:p>
        </p:txBody>
      </p:sp>
      <p:sp>
        <p:nvSpPr>
          <p:cNvPr id="8" name="circle-doodle_67622">
            <a:extLst>
              <a:ext uri="{FF2B5EF4-FFF2-40B4-BE49-F238E27FC236}">
                <a16:creationId xmlns:a16="http://schemas.microsoft.com/office/drawing/2014/main" id="{A1092B52-B469-45B6-88A4-BA5BB6CD0C82}"/>
              </a:ext>
            </a:extLst>
          </p:cNvPr>
          <p:cNvSpPr/>
          <p:nvPr/>
        </p:nvSpPr>
        <p:spPr>
          <a:xfrm>
            <a:off x="3160787" y="1466512"/>
            <a:ext cx="1339907" cy="2267626"/>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6105910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11</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5293290"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编译器的发展与现状</a:t>
            </a:r>
          </a:p>
        </p:txBody>
      </p:sp>
      <p:sp>
        <p:nvSpPr>
          <p:cNvPr id="7" name="矩形 6">
            <a:extLst>
              <a:ext uri="{FF2B5EF4-FFF2-40B4-BE49-F238E27FC236}">
                <a16:creationId xmlns:a16="http://schemas.microsoft.com/office/drawing/2014/main" id="{51B97B0B-20B7-401C-88CC-54345303D745}"/>
              </a:ext>
            </a:extLst>
          </p:cNvPr>
          <p:cNvSpPr/>
          <p:nvPr/>
        </p:nvSpPr>
        <p:spPr>
          <a:xfrm>
            <a:off x="6406144" y="3973634"/>
            <a:ext cx="4665119" cy="1323439"/>
          </a:xfrm>
          <a:prstGeom prst="rect">
            <a:avLst/>
          </a:prstGeom>
        </p:spPr>
        <p:txBody>
          <a:bodyPr wrap="square">
            <a:spAutoFit/>
          </a:bodyPr>
          <a:lstStyle/>
          <a:p>
            <a:pPr algn="just">
              <a:spcBef>
                <a:spcPts val="600"/>
              </a:spcBef>
              <a:spcAft>
                <a:spcPts val="600"/>
              </a:spcAft>
            </a:pPr>
            <a:r>
              <a:rPr lang="zh-CN" altLang="en-US"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专用</a:t>
            </a:r>
            <a:r>
              <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编译器的兴起</a:t>
            </a:r>
            <a:endPar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endPar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自动调优技术</a:t>
            </a:r>
            <a:endPar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3303680" y="158209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5999" y="3994799"/>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矩形 1">
            <a:extLst>
              <a:ext uri="{FF2B5EF4-FFF2-40B4-BE49-F238E27FC236}">
                <a16:creationId xmlns:a16="http://schemas.microsoft.com/office/drawing/2014/main" id="{F4C47300-454D-DBD2-E2B4-F8A1B0832B66}"/>
              </a:ext>
            </a:extLst>
          </p:cNvPr>
          <p:cNvSpPr/>
          <p:nvPr/>
        </p:nvSpPr>
        <p:spPr>
          <a:xfrm>
            <a:off x="3645016" y="1560928"/>
            <a:ext cx="4665119" cy="1323439"/>
          </a:xfrm>
          <a:prstGeom prst="rect">
            <a:avLst/>
          </a:prstGeom>
        </p:spPr>
        <p:txBody>
          <a:bodyPr wrap="square">
            <a:spAutoFit/>
          </a:bodyPr>
          <a:lstStyle/>
          <a:p>
            <a:pPr algn="just">
              <a:spcBef>
                <a:spcPts val="600"/>
              </a:spcBef>
              <a:spcAft>
                <a:spcPts val="600"/>
              </a:spcAft>
            </a:pPr>
            <a:r>
              <a:rPr lang="zh-CN" altLang="en-US"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动态图和静态图的引入</a:t>
            </a:r>
            <a:endPar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endPar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基于图的计算模型</a:t>
            </a:r>
            <a:endPar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377F15E9-82E1-563D-C159-8178C59BFD18}"/>
              </a:ext>
            </a:extLst>
          </p:cNvPr>
          <p:cNvSpPr txBox="1"/>
          <p:nvPr/>
        </p:nvSpPr>
        <p:spPr>
          <a:xfrm>
            <a:off x="1909482" y="2008094"/>
            <a:ext cx="1107996" cy="369332"/>
          </a:xfrm>
          <a:prstGeom prst="rect">
            <a:avLst/>
          </a:prstGeom>
          <a:noFill/>
        </p:spPr>
        <p:txBody>
          <a:bodyPr wrap="none" rtlCol="0">
            <a:spAutoFit/>
          </a:bodyPr>
          <a:lstStyle/>
          <a:p>
            <a:r>
              <a:rPr lang="zh-CN" altLang="en-US" b="1" dirty="0"/>
              <a:t>初期阶段</a:t>
            </a:r>
          </a:p>
        </p:txBody>
      </p:sp>
      <p:sp>
        <p:nvSpPr>
          <p:cNvPr id="5" name="文本框 4">
            <a:extLst>
              <a:ext uri="{FF2B5EF4-FFF2-40B4-BE49-F238E27FC236}">
                <a16:creationId xmlns:a16="http://schemas.microsoft.com/office/drawing/2014/main" id="{1DB11D03-FF51-799D-FD82-7C4624E0EF84}"/>
              </a:ext>
            </a:extLst>
          </p:cNvPr>
          <p:cNvSpPr txBox="1"/>
          <p:nvPr/>
        </p:nvSpPr>
        <p:spPr>
          <a:xfrm>
            <a:off x="4667184" y="4450687"/>
            <a:ext cx="1107996" cy="369332"/>
          </a:xfrm>
          <a:prstGeom prst="rect">
            <a:avLst/>
          </a:prstGeom>
          <a:noFill/>
        </p:spPr>
        <p:txBody>
          <a:bodyPr wrap="none" rtlCol="0">
            <a:spAutoFit/>
          </a:bodyPr>
          <a:lstStyle/>
          <a:p>
            <a:r>
              <a:rPr lang="zh-CN" altLang="en-US" b="1" dirty="0"/>
              <a:t>中期阶段</a:t>
            </a:r>
          </a:p>
        </p:txBody>
      </p:sp>
    </p:spTree>
    <p:extLst>
      <p:ext uri="{BB962C8B-B14F-4D97-AF65-F5344CB8AC3E}">
        <p14:creationId xmlns:p14="http://schemas.microsoft.com/office/powerpoint/2010/main" val="31738718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5293290"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编译器的发展与现状</a:t>
            </a:r>
          </a:p>
        </p:txBody>
      </p:sp>
      <p:sp>
        <p:nvSpPr>
          <p:cNvPr id="7" name="矩形 6">
            <a:extLst>
              <a:ext uri="{FF2B5EF4-FFF2-40B4-BE49-F238E27FC236}">
                <a16:creationId xmlns:a16="http://schemas.microsoft.com/office/drawing/2014/main" id="{51B97B0B-20B7-401C-88CC-54345303D745}"/>
              </a:ext>
            </a:extLst>
          </p:cNvPr>
          <p:cNvSpPr/>
          <p:nvPr/>
        </p:nvSpPr>
        <p:spPr>
          <a:xfrm>
            <a:off x="6406144" y="3973634"/>
            <a:ext cx="4665119" cy="1323439"/>
          </a:xfrm>
          <a:prstGeom prst="rect">
            <a:avLst/>
          </a:prstGeom>
        </p:spPr>
        <p:txBody>
          <a:bodyPr wrap="square">
            <a:spAutoFit/>
          </a:bodyPr>
          <a:lstStyle/>
          <a:p>
            <a:pPr algn="just">
              <a:spcBef>
                <a:spcPts val="600"/>
              </a:spcBef>
              <a:spcAft>
                <a:spcPts val="600"/>
              </a:spcAft>
            </a:pPr>
            <a:r>
              <a:rPr lang="zh-CN" altLang="en-US" sz="2000" b="0" i="0" u="sng" dirty="0">
                <a:solidFill>
                  <a:srgbClr val="191B1F"/>
                </a:solidFill>
                <a:effectLst/>
                <a:latin typeface="+mj-ea"/>
                <a:ea typeface="+mj-ea"/>
              </a:rPr>
              <a:t>图算融合优化、算子自动生成</a:t>
            </a:r>
            <a:endParaRPr lang="en-US" altLang="zh-CN" sz="2000" u="sng" dirty="0">
              <a:solidFill>
                <a:schemeClr val="bg2">
                  <a:lumMod val="25000"/>
                </a:schemeClr>
              </a:solidFill>
              <a:latin typeface="+mj-ea"/>
              <a:ea typeface="+mj-ea"/>
              <a:sym typeface="微软雅黑" panose="020B0503020204020204" pitchFamily="34" charset="-122"/>
            </a:endParaRPr>
          </a:p>
          <a:p>
            <a:pPr algn="just">
              <a:spcBef>
                <a:spcPts val="600"/>
              </a:spcBef>
              <a:spcAft>
                <a:spcPts val="600"/>
              </a:spcAft>
            </a:pPr>
            <a:r>
              <a:rPr lang="zh-CN" altLang="en-US"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更宽泛的优化能力</a:t>
            </a:r>
            <a:endPar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自动调优技术</a:t>
            </a:r>
            <a:endPar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3303680" y="158209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5999" y="3994799"/>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矩形 1">
            <a:extLst>
              <a:ext uri="{FF2B5EF4-FFF2-40B4-BE49-F238E27FC236}">
                <a16:creationId xmlns:a16="http://schemas.microsoft.com/office/drawing/2014/main" id="{F4C47300-454D-DBD2-E2B4-F8A1B0832B66}"/>
              </a:ext>
            </a:extLst>
          </p:cNvPr>
          <p:cNvSpPr/>
          <p:nvPr/>
        </p:nvSpPr>
        <p:spPr>
          <a:xfrm>
            <a:off x="3564334" y="1560928"/>
            <a:ext cx="4665119" cy="1323439"/>
          </a:xfrm>
          <a:prstGeom prst="rect">
            <a:avLst/>
          </a:prstGeom>
        </p:spPr>
        <p:txBody>
          <a:bodyPr wrap="square">
            <a:spAutoFit/>
          </a:bodyPr>
          <a:lstStyle/>
          <a:p>
            <a:pPr algn="just">
              <a:spcBef>
                <a:spcPts val="600"/>
              </a:spcBef>
              <a:spcAft>
                <a:spcPts val="600"/>
              </a:spcAft>
            </a:pPr>
            <a:r>
              <a:rPr lang="zh-CN" altLang="en-US"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打开图和算子边界进行融合</a:t>
            </a:r>
            <a:endPar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endPar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异构计算平台的优化</a:t>
            </a:r>
            <a:endParaRPr lang="en-US" altLang="zh-CN" sz="2000" u="sng"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377F15E9-82E1-563D-C159-8178C59BFD18}"/>
              </a:ext>
            </a:extLst>
          </p:cNvPr>
          <p:cNvSpPr txBox="1"/>
          <p:nvPr/>
        </p:nvSpPr>
        <p:spPr>
          <a:xfrm>
            <a:off x="1909482" y="2008094"/>
            <a:ext cx="877163" cy="369332"/>
          </a:xfrm>
          <a:prstGeom prst="rect">
            <a:avLst/>
          </a:prstGeom>
          <a:noFill/>
        </p:spPr>
        <p:txBody>
          <a:bodyPr wrap="none" rtlCol="0">
            <a:spAutoFit/>
          </a:bodyPr>
          <a:lstStyle/>
          <a:p>
            <a:r>
              <a:rPr lang="zh-CN" altLang="en-US" b="1" dirty="0"/>
              <a:t>现阶段</a:t>
            </a:r>
          </a:p>
        </p:txBody>
      </p:sp>
      <p:sp>
        <p:nvSpPr>
          <p:cNvPr id="5" name="文本框 4">
            <a:extLst>
              <a:ext uri="{FF2B5EF4-FFF2-40B4-BE49-F238E27FC236}">
                <a16:creationId xmlns:a16="http://schemas.microsoft.com/office/drawing/2014/main" id="{1DB11D03-FF51-799D-FD82-7C4624E0EF84}"/>
              </a:ext>
            </a:extLst>
          </p:cNvPr>
          <p:cNvSpPr txBox="1"/>
          <p:nvPr/>
        </p:nvSpPr>
        <p:spPr>
          <a:xfrm>
            <a:off x="4667184" y="4450687"/>
            <a:ext cx="1338828" cy="369332"/>
          </a:xfrm>
          <a:prstGeom prst="rect">
            <a:avLst/>
          </a:prstGeom>
          <a:noFill/>
        </p:spPr>
        <p:txBody>
          <a:bodyPr wrap="none" rtlCol="0">
            <a:spAutoFit/>
          </a:bodyPr>
          <a:lstStyle/>
          <a:p>
            <a:r>
              <a:rPr lang="zh-CN" altLang="en-US" b="1" dirty="0"/>
              <a:t>展望与挑战</a:t>
            </a:r>
          </a:p>
        </p:txBody>
      </p:sp>
    </p:spTree>
    <p:extLst>
      <p:ext uri="{BB962C8B-B14F-4D97-AF65-F5344CB8AC3E}">
        <p14:creationId xmlns:p14="http://schemas.microsoft.com/office/powerpoint/2010/main" val="38677199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5481149" cy="1077218"/>
          </a:xfrm>
          <a:prstGeom prst="rect">
            <a:avLst/>
          </a:prstGeom>
          <a:noFill/>
        </p:spPr>
        <p:txBody>
          <a:bodyPr wrap="square" rtlCol="0">
            <a:spAutoFit/>
          </a:bodyPr>
          <a:lstStyle/>
          <a:p>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深度学习模型</a:t>
            </a:r>
            <a:endPar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动态形状张量</a:t>
            </a:r>
          </a:p>
        </p:txBody>
      </p:sp>
      <p:sp>
        <p:nvSpPr>
          <p:cNvPr id="7" name="circle-doodle_67622">
            <a:extLst>
              <a:ext uri="{FF2B5EF4-FFF2-40B4-BE49-F238E27FC236}">
                <a16:creationId xmlns:a16="http://schemas.microsoft.com/office/drawing/2014/main" id="{A1092B52-B469-45B6-88A4-BA5BB6CD0C82}"/>
              </a:ext>
            </a:extLst>
          </p:cNvPr>
          <p:cNvSpPr/>
          <p:nvPr/>
        </p:nvSpPr>
        <p:spPr>
          <a:xfrm>
            <a:off x="3152852" y="1466512"/>
            <a:ext cx="1355777" cy="2267626"/>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0591704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14</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6209607"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背景及概览</a:t>
            </a:r>
          </a:p>
        </p:txBody>
      </p:sp>
      <p:sp>
        <p:nvSpPr>
          <p:cNvPr id="15" name="矩形 14">
            <a:extLst>
              <a:ext uri="{FF2B5EF4-FFF2-40B4-BE49-F238E27FC236}">
                <a16:creationId xmlns:a16="http://schemas.microsoft.com/office/drawing/2014/main" id="{702FA3EE-D23D-4736-A1F2-628FF2893BAA}"/>
              </a:ext>
            </a:extLst>
          </p:cNvPr>
          <p:cNvSpPr/>
          <p:nvPr/>
        </p:nvSpPr>
        <p:spPr>
          <a:xfrm>
            <a:off x="755968" y="1799380"/>
            <a:ext cx="10208478" cy="1631216"/>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随着深度学习模型变得越来越复杂，尤其是在处理自然语言处理（</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NLP</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）、计算机视觉（</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CV</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）和推荐系统等领域的任务时，模型的输入数据往往具有不同的形状和大小。同时深度学习模型一般都是在不同的硬件上运行的，包括</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GPU</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TPU</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FPGA</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等，这些硬件设备对张量的形状和大小可能有不同的要求和限制。为了处理以上的这些问题，需要使深度学习编译器能够能够处理动态张量输入</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50643" y="1031649"/>
            <a:ext cx="80175" cy="461666"/>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 name="组合 1">
            <a:extLst>
              <a:ext uri="{FF2B5EF4-FFF2-40B4-BE49-F238E27FC236}">
                <a16:creationId xmlns:a16="http://schemas.microsoft.com/office/drawing/2014/main" id="{42C8160B-0CED-57AC-5C36-2D5B996A2D87}"/>
              </a:ext>
            </a:extLst>
          </p:cNvPr>
          <p:cNvGrpSpPr/>
          <p:nvPr/>
        </p:nvGrpSpPr>
        <p:grpSpPr>
          <a:xfrm>
            <a:off x="848463" y="3827362"/>
            <a:ext cx="108245" cy="456577"/>
            <a:chOff x="2485793" y="2025877"/>
            <a:chExt cx="339226" cy="2282598"/>
          </a:xfrm>
          <a:solidFill>
            <a:schemeClr val="bg2">
              <a:lumMod val="25000"/>
            </a:schemeClr>
          </a:solidFill>
        </p:grpSpPr>
        <p:sp>
          <p:nvSpPr>
            <p:cNvPr id="4" name="矩形 3">
              <a:extLst>
                <a:ext uri="{FF2B5EF4-FFF2-40B4-BE49-F238E27FC236}">
                  <a16:creationId xmlns:a16="http://schemas.microsoft.com/office/drawing/2014/main" id="{0E071460-A1A3-5AFD-785B-02B7BFA9AC98}"/>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8EDB4CF-583A-EA68-F3D7-E8ACB7B9A2E6}"/>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a:extLst>
                <a:ext uri="{FF2B5EF4-FFF2-40B4-BE49-F238E27FC236}">
                  <a16:creationId xmlns:a16="http://schemas.microsoft.com/office/drawing/2014/main" id="{78A28DAF-528E-079D-92E3-094A587B4C78}"/>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 name="矩形 7">
            <a:extLst>
              <a:ext uri="{FF2B5EF4-FFF2-40B4-BE49-F238E27FC236}">
                <a16:creationId xmlns:a16="http://schemas.microsoft.com/office/drawing/2014/main" id="{C354F51E-E0C8-E512-9DAE-E9E95FEBC206}"/>
              </a:ext>
            </a:extLst>
          </p:cNvPr>
          <p:cNvSpPr/>
          <p:nvPr/>
        </p:nvSpPr>
        <p:spPr>
          <a:xfrm>
            <a:off x="755968" y="4700727"/>
            <a:ext cx="10208478" cy="1323439"/>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张量的动态形状是指张量在运行时可以改变其维度和大小的一种特性。在静态形状系统中，张量的大小和维度在编译时就已经确定，而在动态形状系统中，这些属性可以在运行时根据需要动态调整。如在计算机视觉任务中图像的大小可能不同，以及在训练深度学习模型中批处理的大小可能发生变化。</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a:extLst>
              <a:ext uri="{FF2B5EF4-FFF2-40B4-BE49-F238E27FC236}">
                <a16:creationId xmlns:a16="http://schemas.microsoft.com/office/drawing/2014/main" id="{43150692-47D9-44C2-A7CD-CC7C5703090B}"/>
              </a:ext>
            </a:extLst>
          </p:cNvPr>
          <p:cNvSpPr txBox="1"/>
          <p:nvPr/>
        </p:nvSpPr>
        <p:spPr>
          <a:xfrm>
            <a:off x="1030941" y="3827362"/>
            <a:ext cx="3299012" cy="369332"/>
          </a:xfrm>
          <a:prstGeom prst="rect">
            <a:avLst/>
          </a:prstGeom>
          <a:noFill/>
        </p:spPr>
        <p:txBody>
          <a:bodyPr wrap="square" rtlCol="0">
            <a:spAutoFit/>
          </a:bodyPr>
          <a:lstStyle/>
          <a:p>
            <a:r>
              <a:rPr lang="zh-CN" altLang="en-US" dirty="0">
                <a:solidFill>
                  <a:schemeClr val="tx2">
                    <a:lumMod val="75000"/>
                  </a:schemeClr>
                </a:solidFill>
                <a:latin typeface="+mj-ea"/>
                <a:ea typeface="+mj-ea"/>
              </a:rPr>
              <a:t>动态形状</a:t>
            </a:r>
          </a:p>
        </p:txBody>
      </p:sp>
      <p:sp>
        <p:nvSpPr>
          <p:cNvPr id="10" name="文本框 9">
            <a:extLst>
              <a:ext uri="{FF2B5EF4-FFF2-40B4-BE49-F238E27FC236}">
                <a16:creationId xmlns:a16="http://schemas.microsoft.com/office/drawing/2014/main" id="{89A24947-EC83-8E8D-E1D5-E953F613BFF3}"/>
              </a:ext>
            </a:extLst>
          </p:cNvPr>
          <p:cNvSpPr txBox="1"/>
          <p:nvPr/>
        </p:nvSpPr>
        <p:spPr>
          <a:xfrm>
            <a:off x="1030941" y="1057452"/>
            <a:ext cx="3299012" cy="369332"/>
          </a:xfrm>
          <a:prstGeom prst="rect">
            <a:avLst/>
          </a:prstGeom>
          <a:noFill/>
        </p:spPr>
        <p:txBody>
          <a:bodyPr wrap="square" rtlCol="0">
            <a:spAutoFit/>
          </a:bodyPr>
          <a:lstStyle/>
          <a:p>
            <a:r>
              <a:rPr lang="zh-CN" altLang="en-US" dirty="0">
                <a:solidFill>
                  <a:schemeClr val="tx2">
                    <a:lumMod val="75000"/>
                  </a:schemeClr>
                </a:solidFill>
                <a:latin typeface="+mj-ea"/>
                <a:ea typeface="+mj-ea"/>
              </a:rPr>
              <a:t>背景</a:t>
            </a:r>
          </a:p>
        </p:txBody>
      </p:sp>
    </p:spTree>
    <p:extLst>
      <p:ext uri="{BB962C8B-B14F-4D97-AF65-F5344CB8AC3E}">
        <p14:creationId xmlns:p14="http://schemas.microsoft.com/office/powerpoint/2010/main" val="22678661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F408377-0F37-4849-993E-29BBA3638379}"/>
              </a:ext>
            </a:extLst>
          </p:cNvPr>
          <p:cNvSpPr txBox="1"/>
          <p:nvPr/>
        </p:nvSpPr>
        <p:spPr>
          <a:xfrm>
            <a:off x="755968" y="307955"/>
            <a:ext cx="6424761"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背景及概览</a:t>
            </a:r>
          </a:p>
        </p:txBody>
      </p:sp>
      <p:sp>
        <p:nvSpPr>
          <p:cNvPr id="26" name="矩形 25">
            <a:extLst>
              <a:ext uri="{FF2B5EF4-FFF2-40B4-BE49-F238E27FC236}">
                <a16:creationId xmlns:a16="http://schemas.microsoft.com/office/drawing/2014/main" id="{D3FB2213-1277-4E50-910F-8C18BD7695E9}"/>
              </a:ext>
            </a:extLst>
          </p:cNvPr>
          <p:cNvSpPr/>
          <p:nvPr/>
        </p:nvSpPr>
        <p:spPr>
          <a:xfrm>
            <a:off x="675286" y="2348982"/>
            <a:ext cx="4608511" cy="2554545"/>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计算图（</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Computation Graph</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是一种用于描述数学计算的图形模型，常用于神经网络的前向传播和反向传播算法中。在计算图中，节点代表数学运算，边代表运算结果之间的依赖关系，形成了一张有向无环图。这个图可以通过一系列的节点之间的计算和数据传递来完成整个计算过程。</a:t>
            </a:r>
          </a:p>
        </p:txBody>
      </p:sp>
      <p:grpSp>
        <p:nvGrpSpPr>
          <p:cNvPr id="6" name="组合 5">
            <a:extLst>
              <a:ext uri="{FF2B5EF4-FFF2-40B4-BE49-F238E27FC236}">
                <a16:creationId xmlns:a16="http://schemas.microsoft.com/office/drawing/2014/main" id="{7E045E34-BE9A-7543-BAFD-42ADF378B5A3}"/>
              </a:ext>
            </a:extLst>
          </p:cNvPr>
          <p:cNvGrpSpPr/>
          <p:nvPr/>
        </p:nvGrpSpPr>
        <p:grpSpPr>
          <a:xfrm>
            <a:off x="830534" y="1487574"/>
            <a:ext cx="108245" cy="456577"/>
            <a:chOff x="2485793" y="2025877"/>
            <a:chExt cx="339226" cy="2282598"/>
          </a:xfrm>
          <a:solidFill>
            <a:schemeClr val="bg2">
              <a:lumMod val="25000"/>
            </a:schemeClr>
          </a:solidFill>
        </p:grpSpPr>
        <p:sp>
          <p:nvSpPr>
            <p:cNvPr id="7" name="矩形 6">
              <a:extLst>
                <a:ext uri="{FF2B5EF4-FFF2-40B4-BE49-F238E27FC236}">
                  <a16:creationId xmlns:a16="http://schemas.microsoft.com/office/drawing/2014/main" id="{5CD21D4F-AA50-8291-924C-2A84D29B020B}"/>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0922F814-28F0-F855-410B-C446D21E8D78}"/>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a16="http://schemas.microsoft.com/office/drawing/2014/main" id="{FD15D291-0F69-BAD6-A9CB-81E4B870DCEB}"/>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0" name="文本框 9">
            <a:extLst>
              <a:ext uri="{FF2B5EF4-FFF2-40B4-BE49-F238E27FC236}">
                <a16:creationId xmlns:a16="http://schemas.microsoft.com/office/drawing/2014/main" id="{C90A4FE4-9ED0-4DC0-6423-A384DCE62E61}"/>
              </a:ext>
            </a:extLst>
          </p:cNvPr>
          <p:cNvSpPr txBox="1"/>
          <p:nvPr/>
        </p:nvSpPr>
        <p:spPr>
          <a:xfrm>
            <a:off x="1048871" y="1487574"/>
            <a:ext cx="2348753" cy="369332"/>
          </a:xfrm>
          <a:prstGeom prst="rect">
            <a:avLst/>
          </a:prstGeom>
          <a:noFill/>
        </p:spPr>
        <p:txBody>
          <a:bodyPr wrap="square" rtlCol="0">
            <a:spAutoFit/>
          </a:bodyPr>
          <a:lstStyle/>
          <a:p>
            <a:r>
              <a:rPr lang="zh-CN" altLang="en-US" dirty="0">
                <a:solidFill>
                  <a:schemeClr val="tx2">
                    <a:lumMod val="75000"/>
                  </a:schemeClr>
                </a:solidFill>
                <a:latin typeface="+mj-ea"/>
                <a:ea typeface="+mj-ea"/>
              </a:rPr>
              <a:t>计算图</a:t>
            </a:r>
          </a:p>
        </p:txBody>
      </p:sp>
      <p:pic>
        <p:nvPicPr>
          <p:cNvPr id="12" name="图片 11">
            <a:extLst>
              <a:ext uri="{FF2B5EF4-FFF2-40B4-BE49-F238E27FC236}">
                <a16:creationId xmlns:a16="http://schemas.microsoft.com/office/drawing/2014/main" id="{CF3E0C8B-7D1A-8097-6ABA-2E16C74B9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5903" y="977386"/>
            <a:ext cx="6309907" cy="4023709"/>
          </a:xfrm>
          <a:prstGeom prst="rect">
            <a:avLst/>
          </a:prstGeom>
        </p:spPr>
      </p:pic>
    </p:spTree>
    <p:extLst>
      <p:ext uri="{BB962C8B-B14F-4D97-AF65-F5344CB8AC3E}">
        <p14:creationId xmlns:p14="http://schemas.microsoft.com/office/powerpoint/2010/main" val="46553031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D09B17D-9B01-42AE-BABA-82641D2B5901}"/>
              </a:ext>
            </a:extLst>
          </p:cNvPr>
          <p:cNvSpPr/>
          <p:nvPr/>
        </p:nvSpPr>
        <p:spPr>
          <a:xfrm>
            <a:off x="1431966" y="4135426"/>
            <a:ext cx="3895725" cy="117571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6" name="组合 35">
            <a:extLst>
              <a:ext uri="{FF2B5EF4-FFF2-40B4-BE49-F238E27FC236}">
                <a16:creationId xmlns:a16="http://schemas.microsoft.com/office/drawing/2014/main" id="{D7A5E994-6F96-44E7-A022-4ABDD1435FD5}"/>
              </a:ext>
            </a:extLst>
          </p:cNvPr>
          <p:cNvGrpSpPr/>
          <p:nvPr/>
        </p:nvGrpSpPr>
        <p:grpSpPr>
          <a:xfrm>
            <a:off x="0" y="1654628"/>
            <a:ext cx="3249668" cy="3442733"/>
            <a:chOff x="1" y="540259"/>
            <a:chExt cx="4301547" cy="4557104"/>
          </a:xfrm>
        </p:grpSpPr>
        <p:sp>
          <p:nvSpPr>
            <p:cNvPr id="21" name="任意多边形: 形状 20">
              <a:extLst>
                <a:ext uri="{FF2B5EF4-FFF2-40B4-BE49-F238E27FC236}">
                  <a16:creationId xmlns:a16="http://schemas.microsoft.com/office/drawing/2014/main" id="{0C74B9DE-F998-4470-866C-C7B30928E120}"/>
                </a:ext>
              </a:extLst>
            </p:cNvPr>
            <p:cNvSpPr/>
            <p:nvPr/>
          </p:nvSpPr>
          <p:spPr>
            <a:xfrm>
              <a:off x="1895475" y="540259"/>
              <a:ext cx="2406073" cy="4258034"/>
            </a:xfrm>
            <a:custGeom>
              <a:avLst/>
              <a:gdLst>
                <a:gd name="connsiteX0" fmla="*/ 809739 w 2406073"/>
                <a:gd name="connsiteY0" fmla="*/ 0 h 4258033"/>
                <a:gd name="connsiteX1" fmla="*/ 2406073 w 2406073"/>
                <a:gd name="connsiteY1" fmla="*/ 2960769 h 4258033"/>
                <a:gd name="connsiteX2" fmla="*/ 0 w 2406073"/>
                <a:gd name="connsiteY2" fmla="*/ 4258033 h 4258033"/>
                <a:gd name="connsiteX3" fmla="*/ 0 w 2406073"/>
                <a:gd name="connsiteY3" fmla="*/ 4178623 h 4258033"/>
                <a:gd name="connsiteX4" fmla="*/ 2311376 w 2406073"/>
                <a:gd name="connsiteY4" fmla="*/ 2932416 h 4258033"/>
                <a:gd name="connsiteX5" fmla="*/ 781385 w 2406073"/>
                <a:gd name="connsiteY5" fmla="*/ 94698 h 4258033"/>
                <a:gd name="connsiteX6" fmla="*/ 0 w 2406073"/>
                <a:gd name="connsiteY6" fmla="*/ 515991 h 4258033"/>
                <a:gd name="connsiteX7" fmla="*/ 0 w 2406073"/>
                <a:gd name="connsiteY7" fmla="*/ 436581 h 4258033"/>
                <a:gd name="connsiteX8" fmla="*/ 809739 w 2406073"/>
                <a:gd name="connsiteY8" fmla="*/ 0 h 425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6073" h="4258033">
                  <a:moveTo>
                    <a:pt x="809739" y="0"/>
                  </a:moveTo>
                  <a:lnTo>
                    <a:pt x="2406073" y="2960769"/>
                  </a:lnTo>
                  <a:lnTo>
                    <a:pt x="0" y="4258033"/>
                  </a:lnTo>
                  <a:lnTo>
                    <a:pt x="0" y="4178623"/>
                  </a:lnTo>
                  <a:lnTo>
                    <a:pt x="2311376" y="2932416"/>
                  </a:lnTo>
                  <a:lnTo>
                    <a:pt x="781385" y="94698"/>
                  </a:lnTo>
                  <a:lnTo>
                    <a:pt x="0" y="515991"/>
                  </a:lnTo>
                  <a:lnTo>
                    <a:pt x="0" y="436581"/>
                  </a:lnTo>
                  <a:lnTo>
                    <a:pt x="80973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任意多边形: 形状 32">
              <a:extLst>
                <a:ext uri="{FF2B5EF4-FFF2-40B4-BE49-F238E27FC236}">
                  <a16:creationId xmlns:a16="http://schemas.microsoft.com/office/drawing/2014/main" id="{B4A09F7E-8DBA-4BAE-86DF-4A0559AEF4BC}"/>
                </a:ext>
              </a:extLst>
            </p:cNvPr>
            <p:cNvSpPr/>
            <p:nvPr/>
          </p:nvSpPr>
          <p:spPr>
            <a:xfrm>
              <a:off x="1" y="976840"/>
              <a:ext cx="1895475" cy="1101380"/>
            </a:xfrm>
            <a:custGeom>
              <a:avLst/>
              <a:gdLst>
                <a:gd name="connsiteX0" fmla="*/ 1895475 w 1895475"/>
                <a:gd name="connsiteY0" fmla="*/ 0 h 1101379"/>
                <a:gd name="connsiteX1" fmla="*/ 1895475 w 1895475"/>
                <a:gd name="connsiteY1" fmla="*/ 79410 h 1101379"/>
                <a:gd name="connsiteX2" fmla="*/ 0 w 1895475"/>
                <a:gd name="connsiteY2" fmla="*/ 1101379 h 1101379"/>
                <a:gd name="connsiteX3" fmla="*/ 0 w 1895475"/>
                <a:gd name="connsiteY3" fmla="*/ 1021968 h 1101379"/>
                <a:gd name="connsiteX4" fmla="*/ 1895475 w 1895475"/>
                <a:gd name="connsiteY4" fmla="*/ 0 h 110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75" h="1101379">
                  <a:moveTo>
                    <a:pt x="1895475" y="0"/>
                  </a:moveTo>
                  <a:lnTo>
                    <a:pt x="1895475" y="79410"/>
                  </a:lnTo>
                  <a:lnTo>
                    <a:pt x="0" y="1101379"/>
                  </a:lnTo>
                  <a:lnTo>
                    <a:pt x="0" y="1021968"/>
                  </a:lnTo>
                  <a:lnTo>
                    <a:pt x="1895475"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任意多边形: 形状 30">
              <a:extLst>
                <a:ext uri="{FF2B5EF4-FFF2-40B4-BE49-F238E27FC236}">
                  <a16:creationId xmlns:a16="http://schemas.microsoft.com/office/drawing/2014/main" id="{63557D9A-DE77-471F-AC8D-2DE7DC120C3A}"/>
                </a:ext>
              </a:extLst>
            </p:cNvPr>
            <p:cNvSpPr/>
            <p:nvPr/>
          </p:nvSpPr>
          <p:spPr>
            <a:xfrm>
              <a:off x="1" y="2463293"/>
              <a:ext cx="1895475" cy="2634070"/>
            </a:xfrm>
            <a:custGeom>
              <a:avLst/>
              <a:gdLst>
                <a:gd name="connsiteX0" fmla="*/ 0 w 1895475"/>
                <a:gd name="connsiteY0" fmla="*/ 0 h 2634069"/>
                <a:gd name="connsiteX1" fmla="*/ 1369133 w 1895475"/>
                <a:gd name="connsiteY1" fmla="*/ 2539372 h 2634069"/>
                <a:gd name="connsiteX2" fmla="*/ 1895475 w 1895475"/>
                <a:gd name="connsiteY2" fmla="*/ 2255589 h 2634069"/>
                <a:gd name="connsiteX3" fmla="*/ 1895475 w 1895475"/>
                <a:gd name="connsiteY3" fmla="*/ 2334999 h 2634069"/>
                <a:gd name="connsiteX4" fmla="*/ 1340780 w 1895475"/>
                <a:gd name="connsiteY4" fmla="*/ 2634069 h 2634069"/>
                <a:gd name="connsiteX5" fmla="*/ 0 w 1895475"/>
                <a:gd name="connsiteY5" fmla="*/ 147286 h 2634069"/>
                <a:gd name="connsiteX6" fmla="*/ 0 w 1895475"/>
                <a:gd name="connsiteY6" fmla="*/ 0 h 263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5475" h="2634069">
                  <a:moveTo>
                    <a:pt x="0" y="0"/>
                  </a:moveTo>
                  <a:lnTo>
                    <a:pt x="1369133" y="2539372"/>
                  </a:lnTo>
                  <a:lnTo>
                    <a:pt x="1895475" y="2255589"/>
                  </a:lnTo>
                  <a:lnTo>
                    <a:pt x="1895475" y="2334999"/>
                  </a:lnTo>
                  <a:lnTo>
                    <a:pt x="1340780" y="2634069"/>
                  </a:lnTo>
                  <a:lnTo>
                    <a:pt x="0" y="147286"/>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灯片编号占位符 1">
            <a:extLst>
              <a:ext uri="{FF2B5EF4-FFF2-40B4-BE49-F238E27FC236}">
                <a16:creationId xmlns:a16="http://schemas.microsoft.com/office/drawing/2014/main" id="{D4DA270D-A566-4301-8DC5-D9FFEE5A50C4}"/>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16</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a:extLst>
              <a:ext uri="{FF2B5EF4-FFF2-40B4-BE49-F238E27FC236}">
                <a16:creationId xmlns:a16="http://schemas.microsoft.com/office/drawing/2014/main" id="{99FE2A75-6DCA-4267-864D-AD06A4626B48}"/>
              </a:ext>
            </a:extLst>
          </p:cNvPr>
          <p:cNvSpPr/>
          <p:nvPr/>
        </p:nvSpPr>
        <p:spPr>
          <a:xfrm>
            <a:off x="1614115" y="4498393"/>
            <a:ext cx="3531426" cy="338554"/>
          </a:xfrm>
          <a:prstGeom prst="rect">
            <a:avLst/>
          </a:prstGeom>
        </p:spPr>
        <p:txBody>
          <a:bodyPr wrap="square">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XLA</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385AA56B-E473-198E-BBB4-3E48C44F9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120" y="1654628"/>
            <a:ext cx="3297885" cy="2480797"/>
          </a:xfrm>
          <a:prstGeom prst="rect">
            <a:avLst/>
          </a:prstGeom>
        </p:spPr>
      </p:pic>
      <p:sp>
        <p:nvSpPr>
          <p:cNvPr id="7" name="文本框 6">
            <a:extLst>
              <a:ext uri="{FF2B5EF4-FFF2-40B4-BE49-F238E27FC236}">
                <a16:creationId xmlns:a16="http://schemas.microsoft.com/office/drawing/2014/main" id="{D40B635A-84F8-17B2-34FD-A0262B13DF13}"/>
              </a:ext>
            </a:extLst>
          </p:cNvPr>
          <p:cNvSpPr txBox="1"/>
          <p:nvPr/>
        </p:nvSpPr>
        <p:spPr>
          <a:xfrm>
            <a:off x="233216" y="381265"/>
            <a:ext cx="6578130" cy="461665"/>
          </a:xfrm>
          <a:prstGeom prst="rect">
            <a:avLst/>
          </a:prstGeom>
          <a:noFill/>
        </p:spPr>
        <p:txBody>
          <a:bodyPr wrap="square">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动态形状处理</a:t>
            </a:r>
          </a:p>
        </p:txBody>
      </p:sp>
      <p:grpSp>
        <p:nvGrpSpPr>
          <p:cNvPr id="8" name="组合 7">
            <a:extLst>
              <a:ext uri="{FF2B5EF4-FFF2-40B4-BE49-F238E27FC236}">
                <a16:creationId xmlns:a16="http://schemas.microsoft.com/office/drawing/2014/main" id="{C6E538ED-33D7-F3D5-4633-1058E4DD75F0}"/>
              </a:ext>
            </a:extLst>
          </p:cNvPr>
          <p:cNvGrpSpPr/>
          <p:nvPr/>
        </p:nvGrpSpPr>
        <p:grpSpPr>
          <a:xfrm>
            <a:off x="6714564" y="1426339"/>
            <a:ext cx="108245" cy="456577"/>
            <a:chOff x="2485793" y="2025877"/>
            <a:chExt cx="339226" cy="2282598"/>
          </a:xfrm>
          <a:solidFill>
            <a:schemeClr val="bg2">
              <a:lumMod val="25000"/>
            </a:schemeClr>
          </a:solidFill>
        </p:grpSpPr>
        <p:sp>
          <p:nvSpPr>
            <p:cNvPr id="10" name="矩形 9">
              <a:extLst>
                <a:ext uri="{FF2B5EF4-FFF2-40B4-BE49-F238E27FC236}">
                  <a16:creationId xmlns:a16="http://schemas.microsoft.com/office/drawing/2014/main" id="{8CED9A86-F5A0-F266-4D37-EF22757B157A}"/>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EB097D7F-4FC4-F4FA-27F9-4CE76A254B13}"/>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F8F728C5-6DA7-BA74-78E7-BAC8C058BD96}"/>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 name="文本框 12">
            <a:extLst>
              <a:ext uri="{FF2B5EF4-FFF2-40B4-BE49-F238E27FC236}">
                <a16:creationId xmlns:a16="http://schemas.microsoft.com/office/drawing/2014/main" id="{6BBD5599-F37B-0318-55AD-95CCE69E8F79}"/>
              </a:ext>
            </a:extLst>
          </p:cNvPr>
          <p:cNvSpPr txBox="1"/>
          <p:nvPr/>
        </p:nvSpPr>
        <p:spPr>
          <a:xfrm>
            <a:off x="6956612" y="1426339"/>
            <a:ext cx="2913529" cy="369332"/>
          </a:xfrm>
          <a:prstGeom prst="rect">
            <a:avLst/>
          </a:prstGeom>
          <a:noFill/>
        </p:spPr>
        <p:txBody>
          <a:bodyPr wrap="square" rtlCol="0">
            <a:spAutoFit/>
          </a:bodyPr>
          <a:lstStyle/>
          <a:p>
            <a:r>
              <a:rPr lang="en-US" altLang="zh-CN" dirty="0"/>
              <a:t> </a:t>
            </a:r>
            <a:r>
              <a:rPr lang="en-US" altLang="zh-CN" dirty="0">
                <a:latin typeface="+mj-ea"/>
                <a:ea typeface="+mj-ea"/>
              </a:rPr>
              <a:t>XLA</a:t>
            </a:r>
            <a:r>
              <a:rPr lang="zh-CN" altLang="en-US" dirty="0">
                <a:latin typeface="+mj-ea"/>
                <a:ea typeface="+mj-ea"/>
              </a:rPr>
              <a:t>简介</a:t>
            </a:r>
          </a:p>
        </p:txBody>
      </p:sp>
      <p:sp>
        <p:nvSpPr>
          <p:cNvPr id="15" name="文本框 14">
            <a:extLst>
              <a:ext uri="{FF2B5EF4-FFF2-40B4-BE49-F238E27FC236}">
                <a16:creationId xmlns:a16="http://schemas.microsoft.com/office/drawing/2014/main" id="{6B0C542A-4BC2-6701-7358-116D520E30E1}"/>
              </a:ext>
            </a:extLst>
          </p:cNvPr>
          <p:cNvSpPr txBox="1"/>
          <p:nvPr/>
        </p:nvSpPr>
        <p:spPr>
          <a:xfrm>
            <a:off x="6714564" y="2205318"/>
            <a:ext cx="3496236" cy="2308324"/>
          </a:xfrm>
          <a:prstGeom prst="rect">
            <a:avLst/>
          </a:prstGeom>
          <a:noFill/>
        </p:spPr>
        <p:txBody>
          <a:bodyPr wrap="square" rtlCol="0">
            <a:spAutoFit/>
          </a:bodyPr>
          <a:lstStyle/>
          <a:p>
            <a:r>
              <a:rPr lang="en-US" altLang="zh-CN" dirty="0">
                <a:latin typeface="+mj-ea"/>
                <a:ea typeface="+mj-ea"/>
              </a:rPr>
              <a:t>XLA</a:t>
            </a:r>
            <a:r>
              <a:rPr lang="zh-CN" altLang="en-US" dirty="0">
                <a:latin typeface="+mj-ea"/>
                <a:ea typeface="+mj-ea"/>
              </a:rPr>
              <a:t>（</a:t>
            </a:r>
            <a:r>
              <a:rPr lang="en-US" altLang="zh-CN" dirty="0">
                <a:latin typeface="+mj-ea"/>
                <a:ea typeface="+mj-ea"/>
              </a:rPr>
              <a:t>Accelerated Linear Algebra</a:t>
            </a:r>
            <a:r>
              <a:rPr lang="zh-CN" altLang="en-US" dirty="0">
                <a:latin typeface="+mj-ea"/>
                <a:ea typeface="+mj-ea"/>
              </a:rPr>
              <a:t>）是</a:t>
            </a:r>
            <a:r>
              <a:rPr lang="en-US" altLang="zh-CN" dirty="0">
                <a:latin typeface="+mj-ea"/>
                <a:ea typeface="+mj-ea"/>
              </a:rPr>
              <a:t>Google</a:t>
            </a:r>
            <a:r>
              <a:rPr lang="zh-CN" altLang="en-US" dirty="0">
                <a:latin typeface="+mj-ea"/>
                <a:ea typeface="+mj-ea"/>
              </a:rPr>
              <a:t>为</a:t>
            </a:r>
            <a:r>
              <a:rPr lang="en-US" altLang="zh-CN" dirty="0">
                <a:latin typeface="+mj-ea"/>
                <a:ea typeface="+mj-ea"/>
              </a:rPr>
              <a:t>TensorFlow</a:t>
            </a:r>
            <a:r>
              <a:rPr lang="zh-CN" altLang="en-US" dirty="0">
                <a:latin typeface="+mj-ea"/>
                <a:ea typeface="+mj-ea"/>
              </a:rPr>
              <a:t>开发的一个编译器技术，旨在优化深度学习工作负载的性能。</a:t>
            </a:r>
            <a:r>
              <a:rPr lang="en-US" altLang="zh-CN" dirty="0">
                <a:latin typeface="+mj-ea"/>
                <a:ea typeface="+mj-ea"/>
              </a:rPr>
              <a:t>XLA</a:t>
            </a:r>
            <a:r>
              <a:rPr lang="zh-CN" altLang="en-US" dirty="0">
                <a:latin typeface="+mj-ea"/>
                <a:ea typeface="+mj-ea"/>
              </a:rPr>
              <a:t>的设计理念是将</a:t>
            </a:r>
            <a:r>
              <a:rPr lang="en-US" altLang="zh-CN" dirty="0">
                <a:latin typeface="+mj-ea"/>
                <a:ea typeface="+mj-ea"/>
              </a:rPr>
              <a:t>TensorFlow</a:t>
            </a:r>
            <a:r>
              <a:rPr lang="zh-CN" altLang="en-US" dirty="0">
                <a:latin typeface="+mj-ea"/>
                <a:ea typeface="+mj-ea"/>
              </a:rPr>
              <a:t>的计算图编译成高效的机器代码，减少执行深度学习模型时的开销。</a:t>
            </a:r>
          </a:p>
        </p:txBody>
      </p:sp>
    </p:spTree>
    <p:extLst>
      <p:ext uri="{BB962C8B-B14F-4D97-AF65-F5344CB8AC3E}">
        <p14:creationId xmlns:p14="http://schemas.microsoft.com/office/powerpoint/2010/main" val="399430234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3BAB15-6517-5E55-4FDE-FFF3C0B7851F}"/>
              </a:ext>
            </a:extLst>
          </p:cNvPr>
          <p:cNvSpPr txBox="1"/>
          <p:nvPr/>
        </p:nvSpPr>
        <p:spPr>
          <a:xfrm>
            <a:off x="62753" y="294124"/>
            <a:ext cx="6578130" cy="461665"/>
          </a:xfrm>
          <a:prstGeom prst="rect">
            <a:avLst/>
          </a:prstGeom>
          <a:noFill/>
        </p:spPr>
        <p:txBody>
          <a:bodyPr wrap="square">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动态形状处理</a:t>
            </a:r>
          </a:p>
        </p:txBody>
      </p:sp>
      <p:pic>
        <p:nvPicPr>
          <p:cNvPr id="4" name="图片 3">
            <a:extLst>
              <a:ext uri="{FF2B5EF4-FFF2-40B4-BE49-F238E27FC236}">
                <a16:creationId xmlns:a16="http://schemas.microsoft.com/office/drawing/2014/main" id="{B9D14E39-A0EB-2339-79E3-CE5D2E279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475" y="844904"/>
            <a:ext cx="5231971" cy="5729514"/>
          </a:xfrm>
          <a:prstGeom prst="rect">
            <a:avLst/>
          </a:prstGeom>
        </p:spPr>
      </p:pic>
      <p:grpSp>
        <p:nvGrpSpPr>
          <p:cNvPr id="5" name="组合 4">
            <a:extLst>
              <a:ext uri="{FF2B5EF4-FFF2-40B4-BE49-F238E27FC236}">
                <a16:creationId xmlns:a16="http://schemas.microsoft.com/office/drawing/2014/main" id="{7E0DAE2D-1D06-8421-5B7E-3BB502A49538}"/>
              </a:ext>
            </a:extLst>
          </p:cNvPr>
          <p:cNvGrpSpPr/>
          <p:nvPr/>
        </p:nvGrpSpPr>
        <p:grpSpPr>
          <a:xfrm>
            <a:off x="313431" y="1677351"/>
            <a:ext cx="108245" cy="456577"/>
            <a:chOff x="2485793" y="2025877"/>
            <a:chExt cx="339226" cy="2282598"/>
          </a:xfrm>
          <a:solidFill>
            <a:schemeClr val="bg2">
              <a:lumMod val="25000"/>
            </a:schemeClr>
          </a:solidFill>
        </p:grpSpPr>
        <p:sp>
          <p:nvSpPr>
            <p:cNvPr id="6" name="矩形 5">
              <a:extLst>
                <a:ext uri="{FF2B5EF4-FFF2-40B4-BE49-F238E27FC236}">
                  <a16:creationId xmlns:a16="http://schemas.microsoft.com/office/drawing/2014/main" id="{3D3AC5BD-3AE3-BEB2-1F18-04D118B1D33A}"/>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1E064FB4-757C-1EC0-7983-1811A3B63BE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D71BDF5-C813-90DC-20E4-C7D5731FD5DB}"/>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 name="文本框 8">
            <a:extLst>
              <a:ext uri="{FF2B5EF4-FFF2-40B4-BE49-F238E27FC236}">
                <a16:creationId xmlns:a16="http://schemas.microsoft.com/office/drawing/2014/main" id="{C8F14D02-AE93-1AD9-8355-DEC287567337}"/>
              </a:ext>
            </a:extLst>
          </p:cNvPr>
          <p:cNvSpPr txBox="1"/>
          <p:nvPr/>
        </p:nvSpPr>
        <p:spPr>
          <a:xfrm>
            <a:off x="686796" y="1690089"/>
            <a:ext cx="4123765" cy="369332"/>
          </a:xfrm>
          <a:prstGeom prst="rect">
            <a:avLst/>
          </a:prstGeom>
          <a:noFill/>
        </p:spPr>
        <p:txBody>
          <a:bodyPr wrap="square" rtlCol="0">
            <a:spAutoFit/>
          </a:bodyPr>
          <a:lstStyle/>
          <a:p>
            <a:r>
              <a:rPr lang="en-US" altLang="zh-CN" dirty="0">
                <a:latin typeface="+mj-ea"/>
                <a:ea typeface="+mj-ea"/>
              </a:rPr>
              <a:t>XLA</a:t>
            </a:r>
            <a:r>
              <a:rPr lang="zh-CN" altLang="en-US" dirty="0">
                <a:latin typeface="+mj-ea"/>
                <a:ea typeface="+mj-ea"/>
              </a:rPr>
              <a:t>架构</a:t>
            </a:r>
          </a:p>
        </p:txBody>
      </p:sp>
    </p:spTree>
    <p:extLst>
      <p:ext uri="{BB962C8B-B14F-4D97-AF65-F5344CB8AC3E}">
        <p14:creationId xmlns:p14="http://schemas.microsoft.com/office/powerpoint/2010/main" val="620311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7A9AF3-52A9-A196-585B-E430F0D11607}"/>
              </a:ext>
            </a:extLst>
          </p:cNvPr>
          <p:cNvSpPr txBox="1"/>
          <p:nvPr/>
        </p:nvSpPr>
        <p:spPr>
          <a:xfrm>
            <a:off x="71718" y="324523"/>
            <a:ext cx="6578130" cy="461665"/>
          </a:xfrm>
          <a:prstGeom prst="rect">
            <a:avLst/>
          </a:prstGeom>
          <a:noFill/>
        </p:spPr>
        <p:txBody>
          <a:bodyPr wrap="square">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动态形状处理</a:t>
            </a:r>
          </a:p>
        </p:txBody>
      </p:sp>
      <p:pic>
        <p:nvPicPr>
          <p:cNvPr id="4" name="图片 3">
            <a:extLst>
              <a:ext uri="{FF2B5EF4-FFF2-40B4-BE49-F238E27FC236}">
                <a16:creationId xmlns:a16="http://schemas.microsoft.com/office/drawing/2014/main" id="{91593894-1E26-1377-4F5F-C7AB54107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353" y="838244"/>
            <a:ext cx="6578130" cy="3373962"/>
          </a:xfrm>
          <a:prstGeom prst="rect">
            <a:avLst/>
          </a:prstGeom>
        </p:spPr>
      </p:pic>
      <p:grpSp>
        <p:nvGrpSpPr>
          <p:cNvPr id="5" name="组合 4">
            <a:extLst>
              <a:ext uri="{FF2B5EF4-FFF2-40B4-BE49-F238E27FC236}">
                <a16:creationId xmlns:a16="http://schemas.microsoft.com/office/drawing/2014/main" id="{35296AFB-6A33-FAB5-B0CC-A42FF2221375}"/>
              </a:ext>
            </a:extLst>
          </p:cNvPr>
          <p:cNvGrpSpPr/>
          <p:nvPr/>
        </p:nvGrpSpPr>
        <p:grpSpPr>
          <a:xfrm>
            <a:off x="313431" y="1677351"/>
            <a:ext cx="108245" cy="456577"/>
            <a:chOff x="2485793" y="2025877"/>
            <a:chExt cx="339226" cy="2282598"/>
          </a:xfrm>
          <a:solidFill>
            <a:schemeClr val="bg2">
              <a:lumMod val="25000"/>
            </a:schemeClr>
          </a:solidFill>
        </p:grpSpPr>
        <p:sp>
          <p:nvSpPr>
            <p:cNvPr id="6" name="矩形 5">
              <a:extLst>
                <a:ext uri="{FF2B5EF4-FFF2-40B4-BE49-F238E27FC236}">
                  <a16:creationId xmlns:a16="http://schemas.microsoft.com/office/drawing/2014/main" id="{DD4B9E1B-8121-6D35-CED6-16446BEEE9D4}"/>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8F5E0612-F82F-FE4A-C702-E113E0651FF8}"/>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472C198F-1360-5691-57BB-51D89FE673AC}"/>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 name="组合 8">
            <a:extLst>
              <a:ext uri="{FF2B5EF4-FFF2-40B4-BE49-F238E27FC236}">
                <a16:creationId xmlns:a16="http://schemas.microsoft.com/office/drawing/2014/main" id="{A3D917CD-0EF3-D734-00EB-B7F2E541FA19}"/>
              </a:ext>
            </a:extLst>
          </p:cNvPr>
          <p:cNvGrpSpPr/>
          <p:nvPr/>
        </p:nvGrpSpPr>
        <p:grpSpPr>
          <a:xfrm>
            <a:off x="204852" y="3983918"/>
            <a:ext cx="108245" cy="456577"/>
            <a:chOff x="2485793" y="2025877"/>
            <a:chExt cx="339226" cy="2282598"/>
          </a:xfrm>
          <a:solidFill>
            <a:schemeClr val="bg2">
              <a:lumMod val="25000"/>
            </a:schemeClr>
          </a:solidFill>
        </p:grpSpPr>
        <p:sp>
          <p:nvSpPr>
            <p:cNvPr id="10" name="矩形 9">
              <a:extLst>
                <a:ext uri="{FF2B5EF4-FFF2-40B4-BE49-F238E27FC236}">
                  <a16:creationId xmlns:a16="http://schemas.microsoft.com/office/drawing/2014/main" id="{4CA78BB0-69C2-9694-DB79-54126BCDBED5}"/>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5AD66C69-6856-14C6-9C2A-1371B43776BA}"/>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A3B4A2FB-1FAB-CE60-3827-488EA067E6BD}"/>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 name="文本框 13">
            <a:extLst>
              <a:ext uri="{FF2B5EF4-FFF2-40B4-BE49-F238E27FC236}">
                <a16:creationId xmlns:a16="http://schemas.microsoft.com/office/drawing/2014/main" id="{CD6B42E4-8452-6D25-E808-6A2768A9CBD7}"/>
              </a:ext>
            </a:extLst>
          </p:cNvPr>
          <p:cNvSpPr txBox="1"/>
          <p:nvPr/>
        </p:nvSpPr>
        <p:spPr>
          <a:xfrm>
            <a:off x="539432" y="4045290"/>
            <a:ext cx="2483223" cy="369332"/>
          </a:xfrm>
          <a:prstGeom prst="rect">
            <a:avLst/>
          </a:prstGeom>
          <a:noFill/>
        </p:spPr>
        <p:txBody>
          <a:bodyPr wrap="square" rtlCol="0">
            <a:spAutoFit/>
          </a:bodyPr>
          <a:lstStyle/>
          <a:p>
            <a:r>
              <a:rPr lang="en-US" altLang="zh-CN" dirty="0">
                <a:latin typeface="+mj-ea"/>
                <a:ea typeface="+mj-ea"/>
              </a:rPr>
              <a:t>HLO </a:t>
            </a:r>
            <a:r>
              <a:rPr lang="zh-CN" altLang="en-US" dirty="0">
                <a:latin typeface="+mj-ea"/>
                <a:ea typeface="+mj-ea"/>
              </a:rPr>
              <a:t>组织结构</a:t>
            </a:r>
          </a:p>
        </p:txBody>
      </p:sp>
      <p:sp>
        <p:nvSpPr>
          <p:cNvPr id="15" name="文本框 14">
            <a:extLst>
              <a:ext uri="{FF2B5EF4-FFF2-40B4-BE49-F238E27FC236}">
                <a16:creationId xmlns:a16="http://schemas.microsoft.com/office/drawing/2014/main" id="{8A712963-978F-22D9-4A54-5FDEFD6C5A8A}"/>
              </a:ext>
            </a:extLst>
          </p:cNvPr>
          <p:cNvSpPr txBox="1"/>
          <p:nvPr/>
        </p:nvSpPr>
        <p:spPr>
          <a:xfrm>
            <a:off x="542725" y="2165791"/>
            <a:ext cx="3721542" cy="1600438"/>
          </a:xfrm>
          <a:prstGeom prst="rect">
            <a:avLst/>
          </a:prstGeom>
          <a:noFill/>
        </p:spPr>
        <p:txBody>
          <a:bodyPr wrap="square" rtlCol="0">
            <a:spAutoFit/>
          </a:bodyPr>
          <a:lstStyle/>
          <a:p>
            <a:r>
              <a:rPr lang="en-US" altLang="zh-CN" sz="1400" dirty="0">
                <a:latin typeface="+mj-ea"/>
                <a:ea typeface="+mj-ea"/>
              </a:rPr>
              <a:t>HLO</a:t>
            </a:r>
            <a:r>
              <a:rPr lang="zh-CN" altLang="en-US" sz="1400" dirty="0">
                <a:latin typeface="+mj-ea"/>
                <a:ea typeface="+mj-ea"/>
              </a:rPr>
              <a:t>（</a:t>
            </a:r>
            <a:r>
              <a:rPr lang="en-US" altLang="zh-CN" sz="1400" dirty="0">
                <a:latin typeface="+mj-ea"/>
                <a:ea typeface="+mj-ea"/>
              </a:rPr>
              <a:t>High-Level Optimizer</a:t>
            </a:r>
            <a:r>
              <a:rPr lang="zh-CN" altLang="en-US" sz="1400" dirty="0">
                <a:latin typeface="+mj-ea"/>
                <a:ea typeface="+mj-ea"/>
              </a:rPr>
              <a:t>）是</a:t>
            </a:r>
            <a:r>
              <a:rPr lang="en-US" altLang="zh-CN" sz="1400" dirty="0">
                <a:latin typeface="+mj-ea"/>
                <a:ea typeface="+mj-ea"/>
              </a:rPr>
              <a:t>TensorFlow</a:t>
            </a:r>
            <a:r>
              <a:rPr lang="zh-CN" altLang="en-US" sz="1400" dirty="0">
                <a:latin typeface="+mj-ea"/>
                <a:ea typeface="+mj-ea"/>
              </a:rPr>
              <a:t>中</a:t>
            </a:r>
            <a:r>
              <a:rPr lang="en-US" altLang="zh-CN" sz="1400" dirty="0">
                <a:latin typeface="+mj-ea"/>
                <a:ea typeface="+mj-ea"/>
              </a:rPr>
              <a:t>XLA</a:t>
            </a:r>
            <a:r>
              <a:rPr lang="zh-CN" altLang="en-US" sz="1400" dirty="0">
                <a:latin typeface="+mj-ea"/>
                <a:ea typeface="+mj-ea"/>
              </a:rPr>
              <a:t>（</a:t>
            </a:r>
            <a:r>
              <a:rPr lang="en-US" altLang="zh-CN" sz="1400" dirty="0">
                <a:latin typeface="+mj-ea"/>
                <a:ea typeface="+mj-ea"/>
              </a:rPr>
              <a:t>Accelerated Linear Algebra</a:t>
            </a:r>
            <a:r>
              <a:rPr lang="zh-CN" altLang="en-US" sz="1400" dirty="0">
                <a:latin typeface="+mj-ea"/>
                <a:ea typeface="+mj-ea"/>
              </a:rPr>
              <a:t>）编译器的一部分，它是一种中间表示（</a:t>
            </a:r>
            <a:r>
              <a:rPr lang="en-US" altLang="zh-CN" sz="1400" dirty="0">
                <a:latin typeface="+mj-ea"/>
                <a:ea typeface="+mj-ea"/>
              </a:rPr>
              <a:t>IR</a:t>
            </a:r>
            <a:r>
              <a:rPr lang="zh-CN" altLang="en-US" sz="1400" dirty="0">
                <a:latin typeface="+mj-ea"/>
                <a:ea typeface="+mj-ea"/>
              </a:rPr>
              <a:t>）和一组用于优化张量计算的运算符。</a:t>
            </a:r>
            <a:r>
              <a:rPr lang="en-US" altLang="zh-CN" sz="1400" dirty="0">
                <a:latin typeface="+mj-ea"/>
                <a:ea typeface="+mj-ea"/>
              </a:rPr>
              <a:t>HLO</a:t>
            </a:r>
            <a:r>
              <a:rPr lang="zh-CN" altLang="en-US" sz="1400" dirty="0">
                <a:latin typeface="+mj-ea"/>
                <a:ea typeface="+mj-ea"/>
              </a:rPr>
              <a:t>的目的是提供一种更接近硬件的操作集合，同时仍然足够高阶，可以捕获复杂的计算模式。</a:t>
            </a:r>
          </a:p>
        </p:txBody>
      </p:sp>
      <p:sp>
        <p:nvSpPr>
          <p:cNvPr id="16" name="文本框 15">
            <a:extLst>
              <a:ext uri="{FF2B5EF4-FFF2-40B4-BE49-F238E27FC236}">
                <a16:creationId xmlns:a16="http://schemas.microsoft.com/office/drawing/2014/main" id="{E8E76EBB-E05F-2548-6429-13AB963DD247}"/>
              </a:ext>
            </a:extLst>
          </p:cNvPr>
          <p:cNvSpPr txBox="1"/>
          <p:nvPr/>
        </p:nvSpPr>
        <p:spPr>
          <a:xfrm>
            <a:off x="543361" y="1751461"/>
            <a:ext cx="2483223" cy="369332"/>
          </a:xfrm>
          <a:prstGeom prst="rect">
            <a:avLst/>
          </a:prstGeom>
          <a:noFill/>
        </p:spPr>
        <p:txBody>
          <a:bodyPr wrap="square" rtlCol="0">
            <a:spAutoFit/>
          </a:bodyPr>
          <a:lstStyle/>
          <a:p>
            <a:r>
              <a:rPr lang="en-US" altLang="zh-CN" dirty="0">
                <a:latin typeface="+mj-ea"/>
                <a:ea typeface="+mj-ea"/>
              </a:rPr>
              <a:t>HLO</a:t>
            </a:r>
            <a:endParaRPr lang="zh-CN" altLang="en-US" dirty="0">
              <a:latin typeface="+mj-ea"/>
              <a:ea typeface="+mj-ea"/>
            </a:endParaRPr>
          </a:p>
        </p:txBody>
      </p:sp>
      <p:sp>
        <p:nvSpPr>
          <p:cNvPr id="18" name="文本框 17">
            <a:extLst>
              <a:ext uri="{FF2B5EF4-FFF2-40B4-BE49-F238E27FC236}">
                <a16:creationId xmlns:a16="http://schemas.microsoft.com/office/drawing/2014/main" id="{4A007084-8BDF-8769-251E-3F15F07033D5}"/>
              </a:ext>
            </a:extLst>
          </p:cNvPr>
          <p:cNvSpPr txBox="1"/>
          <p:nvPr/>
        </p:nvSpPr>
        <p:spPr>
          <a:xfrm>
            <a:off x="539432" y="4427360"/>
            <a:ext cx="10142849" cy="1569660"/>
          </a:xfrm>
          <a:prstGeom prst="rect">
            <a:avLst/>
          </a:prstGeom>
          <a:noFill/>
        </p:spPr>
        <p:txBody>
          <a:bodyPr wrap="square" rtlCol="0">
            <a:spAutoFit/>
          </a:bodyPr>
          <a:lstStyle/>
          <a:p>
            <a:r>
              <a:rPr lang="zh-CN" altLang="en-US" sz="1600" dirty="0">
                <a:latin typeface="+mj-ea"/>
                <a:ea typeface="+mj-ea"/>
              </a:rPr>
              <a:t>其中，</a:t>
            </a:r>
            <a:r>
              <a:rPr lang="en-US" altLang="zh-CN" sz="1600" dirty="0" err="1">
                <a:latin typeface="+mj-ea"/>
                <a:ea typeface="+mj-ea"/>
              </a:rPr>
              <a:t>HloModule</a:t>
            </a:r>
            <a:r>
              <a:rPr lang="zh-CN" altLang="en-US" sz="1600" dirty="0">
                <a:latin typeface="+mj-ea"/>
                <a:ea typeface="+mj-ea"/>
              </a:rPr>
              <a:t>是</a:t>
            </a:r>
            <a:r>
              <a:rPr lang="en-US" altLang="zh-CN" sz="1600" dirty="0">
                <a:latin typeface="+mj-ea"/>
                <a:ea typeface="+mj-ea"/>
              </a:rPr>
              <a:t>HLO IR</a:t>
            </a:r>
            <a:r>
              <a:rPr lang="zh-CN" altLang="en-US" sz="1600" dirty="0">
                <a:latin typeface="+mj-ea"/>
                <a:ea typeface="+mj-ea"/>
              </a:rPr>
              <a:t>最顶层的表示，可以用一个</a:t>
            </a:r>
            <a:r>
              <a:rPr lang="en-US" altLang="zh-CN" sz="1600" dirty="0" err="1">
                <a:latin typeface="+mj-ea"/>
                <a:ea typeface="+mj-ea"/>
              </a:rPr>
              <a:t>HloModule</a:t>
            </a:r>
            <a:r>
              <a:rPr lang="zh-CN" altLang="en-US" sz="1600" dirty="0">
                <a:latin typeface="+mj-ea"/>
                <a:ea typeface="+mj-ea"/>
              </a:rPr>
              <a:t>来表示一整个</a:t>
            </a:r>
            <a:r>
              <a:rPr lang="en-US" altLang="zh-CN" sz="1600" dirty="0">
                <a:latin typeface="+mj-ea"/>
                <a:ea typeface="+mj-ea"/>
              </a:rPr>
              <a:t>model</a:t>
            </a:r>
            <a:r>
              <a:rPr lang="zh-CN" altLang="en-US" sz="1600" dirty="0">
                <a:latin typeface="+mj-ea"/>
                <a:ea typeface="+mj-ea"/>
              </a:rPr>
              <a:t>。一个</a:t>
            </a:r>
            <a:r>
              <a:rPr lang="en-US" altLang="zh-CN" sz="1600" dirty="0" err="1">
                <a:latin typeface="+mj-ea"/>
                <a:ea typeface="+mj-ea"/>
              </a:rPr>
              <a:t>HloModule</a:t>
            </a:r>
            <a:r>
              <a:rPr lang="zh-CN" altLang="en-US" sz="1600" dirty="0">
                <a:latin typeface="+mj-ea"/>
                <a:ea typeface="+mj-ea"/>
              </a:rPr>
              <a:t>可以包含很多个</a:t>
            </a:r>
            <a:r>
              <a:rPr lang="en-US" altLang="zh-CN" sz="1600" dirty="0" err="1">
                <a:latin typeface="+mj-ea"/>
                <a:ea typeface="+mj-ea"/>
              </a:rPr>
              <a:t>HloComputation</a:t>
            </a:r>
            <a:r>
              <a:rPr lang="zh-CN" altLang="en-US" sz="1600" dirty="0">
                <a:latin typeface="+mj-ea"/>
                <a:ea typeface="+mj-ea"/>
              </a:rPr>
              <a:t>。</a:t>
            </a:r>
            <a:r>
              <a:rPr lang="en-US" altLang="zh-CN" sz="1600" dirty="0" err="1">
                <a:latin typeface="+mj-ea"/>
                <a:ea typeface="+mj-ea"/>
              </a:rPr>
              <a:t>HloComputation</a:t>
            </a:r>
            <a:r>
              <a:rPr lang="zh-CN" altLang="en-US" sz="1600" dirty="0">
                <a:latin typeface="+mj-ea"/>
                <a:ea typeface="+mj-ea"/>
              </a:rPr>
              <a:t>是</a:t>
            </a:r>
            <a:r>
              <a:rPr lang="en-US" altLang="zh-CN" sz="1600" dirty="0">
                <a:latin typeface="+mj-ea"/>
                <a:ea typeface="+mj-ea"/>
              </a:rPr>
              <a:t>HLO IR</a:t>
            </a:r>
            <a:r>
              <a:rPr lang="zh-CN" altLang="en-US" sz="1600" dirty="0">
                <a:latin typeface="+mj-ea"/>
                <a:ea typeface="+mj-ea"/>
              </a:rPr>
              <a:t>中间层的表示。一个</a:t>
            </a:r>
            <a:r>
              <a:rPr lang="en-US" altLang="zh-CN" sz="1600" dirty="0" err="1">
                <a:latin typeface="+mj-ea"/>
                <a:ea typeface="+mj-ea"/>
              </a:rPr>
              <a:t>HloModule</a:t>
            </a:r>
            <a:r>
              <a:rPr lang="zh-CN" altLang="en-US" sz="1600" dirty="0">
                <a:latin typeface="+mj-ea"/>
                <a:ea typeface="+mj-ea"/>
              </a:rPr>
              <a:t>只能有一个</a:t>
            </a:r>
            <a:r>
              <a:rPr lang="en-US" altLang="zh-CN" sz="1600" dirty="0" err="1">
                <a:latin typeface="+mj-ea"/>
                <a:ea typeface="+mj-ea"/>
              </a:rPr>
              <a:t>entry_conputation</a:t>
            </a:r>
            <a:r>
              <a:rPr lang="zh-CN" altLang="en-US" sz="1600" dirty="0">
                <a:latin typeface="+mj-ea"/>
                <a:ea typeface="+mj-ea"/>
              </a:rPr>
              <a:t>，其他的</a:t>
            </a:r>
            <a:r>
              <a:rPr lang="en-US" altLang="zh-CN" sz="1600" dirty="0">
                <a:latin typeface="+mj-ea"/>
                <a:ea typeface="+mj-ea"/>
              </a:rPr>
              <a:t>computation</a:t>
            </a:r>
            <a:r>
              <a:rPr lang="zh-CN" altLang="en-US" sz="1600" dirty="0">
                <a:latin typeface="+mj-ea"/>
                <a:ea typeface="+mj-ea"/>
              </a:rPr>
              <a:t>是被</a:t>
            </a:r>
            <a:r>
              <a:rPr lang="en-US" altLang="zh-CN" sz="1600" dirty="0" err="1">
                <a:latin typeface="+mj-ea"/>
                <a:ea typeface="+mj-ea"/>
              </a:rPr>
              <a:t>entry_computation</a:t>
            </a:r>
            <a:r>
              <a:rPr lang="zh-CN" altLang="en-US" sz="1600" dirty="0">
                <a:latin typeface="+mj-ea"/>
                <a:ea typeface="+mj-ea"/>
              </a:rPr>
              <a:t>调用的。我们可以把</a:t>
            </a:r>
            <a:r>
              <a:rPr lang="en-US" altLang="zh-CN" sz="1600" dirty="0" err="1">
                <a:latin typeface="+mj-ea"/>
                <a:ea typeface="+mj-ea"/>
              </a:rPr>
              <a:t>entry_computation</a:t>
            </a:r>
            <a:r>
              <a:rPr lang="zh-CN" altLang="en-US" sz="1600" dirty="0">
                <a:latin typeface="+mj-ea"/>
                <a:ea typeface="+mj-ea"/>
              </a:rPr>
              <a:t>类比作</a:t>
            </a:r>
            <a:r>
              <a:rPr lang="en-US" altLang="zh-CN" sz="1600" dirty="0">
                <a:latin typeface="+mj-ea"/>
                <a:ea typeface="+mj-ea"/>
              </a:rPr>
              <a:t>main</a:t>
            </a:r>
            <a:r>
              <a:rPr lang="zh-CN" altLang="en-US" sz="1600" dirty="0">
                <a:latin typeface="+mj-ea"/>
                <a:ea typeface="+mj-ea"/>
              </a:rPr>
              <a:t>函数。每个</a:t>
            </a:r>
            <a:r>
              <a:rPr lang="en-US" altLang="zh-CN" sz="1600" dirty="0" err="1">
                <a:latin typeface="+mj-ea"/>
                <a:ea typeface="+mj-ea"/>
              </a:rPr>
              <a:t>HloComputation</a:t>
            </a:r>
            <a:r>
              <a:rPr lang="zh-CN" altLang="en-US" sz="1600" dirty="0">
                <a:latin typeface="+mj-ea"/>
                <a:ea typeface="+mj-ea"/>
              </a:rPr>
              <a:t>可以包含多个</a:t>
            </a:r>
            <a:r>
              <a:rPr lang="en-US" altLang="zh-CN" sz="1600" dirty="0" err="1">
                <a:latin typeface="+mj-ea"/>
                <a:ea typeface="+mj-ea"/>
              </a:rPr>
              <a:t>HloInstruction</a:t>
            </a:r>
            <a:r>
              <a:rPr lang="zh-CN" altLang="en-US" sz="1600" dirty="0">
                <a:latin typeface="+mj-ea"/>
                <a:ea typeface="+mj-ea"/>
              </a:rPr>
              <a:t>。</a:t>
            </a:r>
            <a:r>
              <a:rPr lang="en-US" altLang="zh-CN" sz="1600" dirty="0" err="1">
                <a:latin typeface="+mj-ea"/>
                <a:ea typeface="+mj-ea"/>
              </a:rPr>
              <a:t>HloInstruction</a:t>
            </a:r>
            <a:r>
              <a:rPr lang="zh-CN" altLang="en-US" sz="1600" dirty="0">
                <a:latin typeface="+mj-ea"/>
                <a:ea typeface="+mj-ea"/>
              </a:rPr>
              <a:t>是</a:t>
            </a:r>
            <a:r>
              <a:rPr lang="en-US" altLang="zh-CN" sz="1600" dirty="0">
                <a:latin typeface="+mj-ea"/>
                <a:ea typeface="+mj-ea"/>
              </a:rPr>
              <a:t>HLO IR</a:t>
            </a:r>
            <a:r>
              <a:rPr lang="zh-CN" altLang="en-US" sz="1600" dirty="0">
                <a:latin typeface="+mj-ea"/>
                <a:ea typeface="+mj-ea"/>
              </a:rPr>
              <a:t>最底层的表示。每个</a:t>
            </a:r>
            <a:r>
              <a:rPr lang="en-US" altLang="zh-CN" sz="1600" dirty="0" err="1">
                <a:latin typeface="+mj-ea"/>
                <a:ea typeface="+mj-ea"/>
              </a:rPr>
              <a:t>HloComputation</a:t>
            </a:r>
            <a:r>
              <a:rPr lang="zh-CN" altLang="en-US" sz="1600" dirty="0">
                <a:latin typeface="+mj-ea"/>
                <a:ea typeface="+mj-ea"/>
              </a:rPr>
              <a:t>只能有一个</a:t>
            </a:r>
            <a:r>
              <a:rPr lang="en-US" altLang="zh-CN" sz="1600" dirty="0" err="1">
                <a:latin typeface="+mj-ea"/>
                <a:ea typeface="+mj-ea"/>
              </a:rPr>
              <a:t>root_instruction</a:t>
            </a:r>
            <a:r>
              <a:rPr lang="zh-CN" altLang="en-US" sz="1600" dirty="0">
                <a:latin typeface="+mj-ea"/>
                <a:ea typeface="+mj-ea"/>
              </a:rPr>
              <a:t>。</a:t>
            </a:r>
            <a:r>
              <a:rPr lang="en-US" altLang="zh-CN" sz="1600" dirty="0" err="1">
                <a:latin typeface="+mj-ea"/>
                <a:ea typeface="+mj-ea"/>
              </a:rPr>
              <a:t>root_instruction</a:t>
            </a:r>
            <a:r>
              <a:rPr lang="zh-CN" altLang="en-US" sz="1600" dirty="0">
                <a:latin typeface="+mj-ea"/>
                <a:ea typeface="+mj-ea"/>
              </a:rPr>
              <a:t>的</a:t>
            </a:r>
            <a:r>
              <a:rPr lang="en-US" altLang="zh-CN" sz="1600" dirty="0">
                <a:latin typeface="+mj-ea"/>
                <a:ea typeface="+mj-ea"/>
              </a:rPr>
              <a:t>output</a:t>
            </a:r>
            <a:r>
              <a:rPr lang="zh-CN" altLang="en-US" sz="1600" dirty="0">
                <a:latin typeface="+mj-ea"/>
                <a:ea typeface="+mj-ea"/>
              </a:rPr>
              <a:t>就是该</a:t>
            </a:r>
            <a:r>
              <a:rPr lang="en-US" altLang="zh-CN" sz="1600" dirty="0">
                <a:latin typeface="+mj-ea"/>
                <a:ea typeface="+mj-ea"/>
              </a:rPr>
              <a:t>computation</a:t>
            </a:r>
            <a:r>
              <a:rPr lang="zh-CN" altLang="en-US" sz="1600" dirty="0">
                <a:latin typeface="+mj-ea"/>
                <a:ea typeface="+mj-ea"/>
              </a:rPr>
              <a:t>的</a:t>
            </a:r>
            <a:r>
              <a:rPr lang="en-US" altLang="zh-CN" sz="1600" dirty="0">
                <a:latin typeface="+mj-ea"/>
                <a:ea typeface="+mj-ea"/>
              </a:rPr>
              <a:t>output</a:t>
            </a:r>
            <a:r>
              <a:rPr lang="zh-CN" altLang="en-US" sz="1600" dirty="0">
                <a:latin typeface="+mj-ea"/>
                <a:ea typeface="+mj-ea"/>
              </a:rPr>
              <a:t>。</a:t>
            </a:r>
            <a:r>
              <a:rPr lang="en-US" altLang="zh-CN" sz="1600" dirty="0">
                <a:latin typeface="+mj-ea"/>
                <a:ea typeface="+mj-ea"/>
              </a:rPr>
              <a:t>computation</a:t>
            </a:r>
            <a:r>
              <a:rPr lang="zh-CN" altLang="en-US" sz="1600" dirty="0">
                <a:latin typeface="+mj-ea"/>
                <a:ea typeface="+mj-ea"/>
              </a:rPr>
              <a:t>的</a:t>
            </a:r>
            <a:r>
              <a:rPr lang="en-US" altLang="zh-CN" sz="1600" dirty="0">
                <a:latin typeface="+mj-ea"/>
                <a:ea typeface="+mj-ea"/>
              </a:rPr>
              <a:t>input</a:t>
            </a:r>
            <a:r>
              <a:rPr lang="zh-CN" altLang="en-US" sz="1600" dirty="0">
                <a:latin typeface="+mj-ea"/>
                <a:ea typeface="+mj-ea"/>
              </a:rPr>
              <a:t>用</a:t>
            </a:r>
            <a:r>
              <a:rPr lang="en-US" altLang="zh-CN" sz="1600" dirty="0">
                <a:latin typeface="+mj-ea"/>
                <a:ea typeface="+mj-ea"/>
              </a:rPr>
              <a:t>parameter</a:t>
            </a:r>
            <a:r>
              <a:rPr lang="zh-CN" altLang="en-US" sz="1600" dirty="0">
                <a:latin typeface="+mj-ea"/>
                <a:ea typeface="+mj-ea"/>
              </a:rPr>
              <a:t>表示。</a:t>
            </a:r>
            <a:r>
              <a:rPr lang="en-US" altLang="zh-CN" sz="1600" dirty="0" err="1">
                <a:latin typeface="+mj-ea"/>
                <a:ea typeface="+mj-ea"/>
              </a:rPr>
              <a:t>HloInstruction</a:t>
            </a:r>
            <a:r>
              <a:rPr lang="zh-CN" altLang="en-US" sz="1600" dirty="0">
                <a:latin typeface="+mj-ea"/>
                <a:ea typeface="+mj-ea"/>
              </a:rPr>
              <a:t>也可以调用</a:t>
            </a:r>
            <a:r>
              <a:rPr lang="en-US" altLang="zh-CN" sz="1600" dirty="0" err="1">
                <a:latin typeface="+mj-ea"/>
                <a:ea typeface="+mj-ea"/>
              </a:rPr>
              <a:t>HloComputation</a:t>
            </a:r>
            <a:r>
              <a:rPr lang="zh-CN" altLang="en-US" sz="1600" dirty="0">
                <a:latin typeface="+mj-ea"/>
                <a:ea typeface="+mj-ea"/>
              </a:rPr>
              <a:t>。</a:t>
            </a:r>
          </a:p>
        </p:txBody>
      </p:sp>
      <p:sp>
        <p:nvSpPr>
          <p:cNvPr id="19" name="文本框 18">
            <a:extLst>
              <a:ext uri="{FF2B5EF4-FFF2-40B4-BE49-F238E27FC236}">
                <a16:creationId xmlns:a16="http://schemas.microsoft.com/office/drawing/2014/main" id="{47A05D96-0C3E-5300-3818-4D72296A6A17}"/>
              </a:ext>
            </a:extLst>
          </p:cNvPr>
          <p:cNvSpPr txBox="1"/>
          <p:nvPr/>
        </p:nvSpPr>
        <p:spPr>
          <a:xfrm>
            <a:off x="539432" y="6136703"/>
            <a:ext cx="9753600" cy="646331"/>
          </a:xfrm>
          <a:prstGeom prst="rect">
            <a:avLst/>
          </a:prstGeom>
          <a:noFill/>
        </p:spPr>
        <p:txBody>
          <a:bodyPr wrap="square" rtlCol="0">
            <a:spAutoFit/>
          </a:bodyPr>
          <a:lstStyle/>
          <a:p>
            <a:r>
              <a:rPr lang="zh-CN" altLang="en-US" dirty="0">
                <a:solidFill>
                  <a:schemeClr val="tx2">
                    <a:lumMod val="60000"/>
                    <a:lumOff val="40000"/>
                  </a:schemeClr>
                </a:solidFill>
                <a:latin typeface="+mj-ea"/>
                <a:ea typeface="+mj-ea"/>
              </a:rPr>
              <a:t>使用分层嵌套的</a:t>
            </a:r>
            <a:r>
              <a:rPr lang="en-US" altLang="zh-CN" dirty="0">
                <a:solidFill>
                  <a:schemeClr val="tx2">
                    <a:lumMod val="60000"/>
                    <a:lumOff val="40000"/>
                  </a:schemeClr>
                </a:solidFill>
                <a:latin typeface="+mj-ea"/>
                <a:ea typeface="+mj-ea"/>
              </a:rPr>
              <a:t>IR</a:t>
            </a:r>
            <a:r>
              <a:rPr lang="zh-CN" altLang="en-US" dirty="0">
                <a:solidFill>
                  <a:schemeClr val="tx2">
                    <a:lumMod val="60000"/>
                    <a:lumOff val="40000"/>
                  </a:schemeClr>
                </a:solidFill>
                <a:latin typeface="+mj-ea"/>
                <a:ea typeface="+mj-ea"/>
              </a:rPr>
              <a:t>结构，使得</a:t>
            </a:r>
            <a:r>
              <a:rPr lang="en-US" altLang="zh-CN" dirty="0">
                <a:solidFill>
                  <a:schemeClr val="tx2">
                    <a:lumMod val="60000"/>
                    <a:lumOff val="40000"/>
                  </a:schemeClr>
                </a:solidFill>
                <a:latin typeface="+mj-ea"/>
                <a:ea typeface="+mj-ea"/>
              </a:rPr>
              <a:t>HLO</a:t>
            </a:r>
            <a:r>
              <a:rPr lang="zh-CN" altLang="en-US" dirty="0">
                <a:solidFill>
                  <a:schemeClr val="tx2">
                    <a:lumMod val="60000"/>
                    <a:lumOff val="40000"/>
                  </a:schemeClr>
                </a:solidFill>
                <a:latin typeface="+mj-ea"/>
                <a:ea typeface="+mj-ea"/>
              </a:rPr>
              <a:t>便于表示图与图之间的调用关系，在表达深度学习的</a:t>
            </a:r>
            <a:r>
              <a:rPr lang="en-US" altLang="zh-CN" dirty="0" err="1">
                <a:solidFill>
                  <a:schemeClr val="tx2">
                    <a:lumMod val="60000"/>
                    <a:lumOff val="40000"/>
                  </a:schemeClr>
                </a:solidFill>
                <a:latin typeface="+mj-ea"/>
                <a:ea typeface="+mj-ea"/>
              </a:rPr>
              <a:t>modle</a:t>
            </a:r>
            <a:r>
              <a:rPr lang="zh-CN" altLang="en-US" dirty="0">
                <a:solidFill>
                  <a:schemeClr val="tx2">
                    <a:lumMod val="60000"/>
                    <a:lumOff val="40000"/>
                  </a:schemeClr>
                </a:solidFill>
                <a:latin typeface="+mj-ea"/>
                <a:ea typeface="+mj-ea"/>
              </a:rPr>
              <a:t>以及图优化方面非常有用</a:t>
            </a:r>
            <a:r>
              <a:rPr lang="zh-CN" altLang="en-US" dirty="0">
                <a:solidFill>
                  <a:schemeClr val="tx2">
                    <a:lumMod val="60000"/>
                    <a:lumOff val="40000"/>
                  </a:schemeClr>
                </a:solidFill>
              </a:rPr>
              <a:t>。</a:t>
            </a:r>
          </a:p>
        </p:txBody>
      </p:sp>
    </p:spTree>
    <p:extLst>
      <p:ext uri="{BB962C8B-B14F-4D97-AF65-F5344CB8AC3E}">
        <p14:creationId xmlns:p14="http://schemas.microsoft.com/office/powerpoint/2010/main" val="44588645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24BF21-244D-43E2-ADC6-8F45088B687A}"/>
              </a:ext>
            </a:extLst>
          </p:cNvPr>
          <p:cNvSpPr>
            <a:spLocks noGrp="1"/>
          </p:cNvSpPr>
          <p:nvPr>
            <p:ph type="sldNum" sz="quarter" idx="12"/>
          </p:nvPr>
        </p:nvSpPr>
        <p:spPr/>
        <p:txBody>
          <a:bodyPr/>
          <a:lstStyle/>
          <a:p>
            <a:fld id="{9CA54AC7-8B74-4520-B1EE-E45E3D31081A}" type="slidenum">
              <a:rPr lang="zh-CN" altLang="en-US" smtClean="0"/>
              <a:pPr/>
              <a:t>19</a:t>
            </a:fld>
            <a:endParaRPr lang="zh-CN" altLang="en-US"/>
          </a:p>
        </p:txBody>
      </p:sp>
      <p:sp>
        <p:nvSpPr>
          <p:cNvPr id="3" name="文本框 2">
            <a:extLst>
              <a:ext uri="{FF2B5EF4-FFF2-40B4-BE49-F238E27FC236}">
                <a16:creationId xmlns:a16="http://schemas.microsoft.com/office/drawing/2014/main" id="{C67A4CE1-886B-20FC-4E9D-441A5310DEE0}"/>
              </a:ext>
            </a:extLst>
          </p:cNvPr>
          <p:cNvSpPr txBox="1"/>
          <p:nvPr/>
        </p:nvSpPr>
        <p:spPr>
          <a:xfrm>
            <a:off x="134471" y="326071"/>
            <a:ext cx="6578130" cy="461665"/>
          </a:xfrm>
          <a:prstGeom prst="rect">
            <a:avLst/>
          </a:prstGeom>
          <a:noFill/>
        </p:spPr>
        <p:txBody>
          <a:bodyPr wrap="square">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动态形状处理</a:t>
            </a:r>
          </a:p>
        </p:txBody>
      </p:sp>
      <p:pic>
        <p:nvPicPr>
          <p:cNvPr id="5" name="图片 4">
            <a:extLst>
              <a:ext uri="{FF2B5EF4-FFF2-40B4-BE49-F238E27FC236}">
                <a16:creationId xmlns:a16="http://schemas.microsoft.com/office/drawing/2014/main" id="{28A9B872-2936-0EF1-8DCC-FB6202F65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514" y="1072547"/>
            <a:ext cx="5982218" cy="1844200"/>
          </a:xfrm>
          <a:prstGeom prst="rect">
            <a:avLst/>
          </a:prstGeom>
        </p:spPr>
      </p:pic>
      <p:pic>
        <p:nvPicPr>
          <p:cNvPr id="7" name="图片 6">
            <a:extLst>
              <a:ext uri="{FF2B5EF4-FFF2-40B4-BE49-F238E27FC236}">
                <a16:creationId xmlns:a16="http://schemas.microsoft.com/office/drawing/2014/main" id="{192D2ED3-4CD7-8C2F-14EA-BE024B757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514" y="3099309"/>
            <a:ext cx="4943168" cy="3074479"/>
          </a:xfrm>
          <a:prstGeom prst="rect">
            <a:avLst/>
          </a:prstGeom>
        </p:spPr>
      </p:pic>
      <p:grpSp>
        <p:nvGrpSpPr>
          <p:cNvPr id="8" name="组合 7">
            <a:extLst>
              <a:ext uri="{FF2B5EF4-FFF2-40B4-BE49-F238E27FC236}">
                <a16:creationId xmlns:a16="http://schemas.microsoft.com/office/drawing/2014/main" id="{52FA0C48-0512-7860-400A-51C7B0294BD1}"/>
              </a:ext>
            </a:extLst>
          </p:cNvPr>
          <p:cNvGrpSpPr/>
          <p:nvPr/>
        </p:nvGrpSpPr>
        <p:grpSpPr>
          <a:xfrm>
            <a:off x="380126" y="1072547"/>
            <a:ext cx="108245" cy="456577"/>
            <a:chOff x="2485793" y="2025877"/>
            <a:chExt cx="339226" cy="2282598"/>
          </a:xfrm>
          <a:solidFill>
            <a:schemeClr val="bg2">
              <a:lumMod val="25000"/>
            </a:schemeClr>
          </a:solidFill>
        </p:grpSpPr>
        <p:sp>
          <p:nvSpPr>
            <p:cNvPr id="10" name="矩形 9">
              <a:extLst>
                <a:ext uri="{FF2B5EF4-FFF2-40B4-BE49-F238E27FC236}">
                  <a16:creationId xmlns:a16="http://schemas.microsoft.com/office/drawing/2014/main" id="{16D185D9-CE59-FE81-CC88-292CBE5AA13A}"/>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2052CBD3-09CE-FCCE-7C6A-66A4D363471F}"/>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8481AF3C-B5AB-158F-D61A-731FDB29B03B}"/>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a:extLst>
              <a:ext uri="{FF2B5EF4-FFF2-40B4-BE49-F238E27FC236}">
                <a16:creationId xmlns:a16="http://schemas.microsoft.com/office/drawing/2014/main" id="{E0629602-2AA5-EC1B-53B1-AF22E0FB2C3C}"/>
              </a:ext>
            </a:extLst>
          </p:cNvPr>
          <p:cNvGrpSpPr/>
          <p:nvPr/>
        </p:nvGrpSpPr>
        <p:grpSpPr>
          <a:xfrm>
            <a:off x="354074" y="3453851"/>
            <a:ext cx="108245" cy="456577"/>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5266A660-7B83-52E8-9902-A9E7782D40BD}"/>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5B64C722-39BA-AEC1-4A45-6C66BC3D1585}"/>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a16="http://schemas.microsoft.com/office/drawing/2014/main" id="{BA1AA26E-02ED-EA64-202B-4E86A8B6E805}"/>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 name="文本框 16">
            <a:extLst>
              <a:ext uri="{FF2B5EF4-FFF2-40B4-BE49-F238E27FC236}">
                <a16:creationId xmlns:a16="http://schemas.microsoft.com/office/drawing/2014/main" id="{1898E927-62C2-F86E-4E0C-A30A26A60B9B}"/>
              </a:ext>
            </a:extLst>
          </p:cNvPr>
          <p:cNvSpPr txBox="1"/>
          <p:nvPr/>
        </p:nvSpPr>
        <p:spPr>
          <a:xfrm>
            <a:off x="663388" y="1072547"/>
            <a:ext cx="3048000" cy="369332"/>
          </a:xfrm>
          <a:prstGeom prst="rect">
            <a:avLst/>
          </a:prstGeom>
          <a:noFill/>
        </p:spPr>
        <p:txBody>
          <a:bodyPr wrap="square" rtlCol="0">
            <a:spAutoFit/>
          </a:bodyPr>
          <a:lstStyle/>
          <a:p>
            <a:r>
              <a:rPr lang="en-US" altLang="zh-CN" dirty="0">
                <a:latin typeface="+mj-ea"/>
                <a:ea typeface="+mj-ea"/>
              </a:rPr>
              <a:t>XLA</a:t>
            </a:r>
            <a:r>
              <a:rPr lang="zh-CN" altLang="en-US" dirty="0">
                <a:latin typeface="+mj-ea"/>
                <a:ea typeface="+mj-ea"/>
              </a:rPr>
              <a:t>编译流程</a:t>
            </a:r>
          </a:p>
        </p:txBody>
      </p:sp>
      <p:sp>
        <p:nvSpPr>
          <p:cNvPr id="19" name="文本框 18">
            <a:extLst>
              <a:ext uri="{FF2B5EF4-FFF2-40B4-BE49-F238E27FC236}">
                <a16:creationId xmlns:a16="http://schemas.microsoft.com/office/drawing/2014/main" id="{C4043803-07E3-5470-C388-A530F4D964CD}"/>
              </a:ext>
            </a:extLst>
          </p:cNvPr>
          <p:cNvSpPr txBox="1"/>
          <p:nvPr/>
        </p:nvSpPr>
        <p:spPr>
          <a:xfrm>
            <a:off x="624043" y="3497473"/>
            <a:ext cx="3150098" cy="369332"/>
          </a:xfrm>
          <a:prstGeom prst="rect">
            <a:avLst/>
          </a:prstGeom>
          <a:noFill/>
        </p:spPr>
        <p:txBody>
          <a:bodyPr wrap="square" rtlCol="0">
            <a:spAutoFit/>
          </a:bodyPr>
          <a:lstStyle/>
          <a:p>
            <a:r>
              <a:rPr lang="en-US" altLang="zh-CN" dirty="0">
                <a:latin typeface="+mj-ea"/>
                <a:ea typeface="+mj-ea"/>
              </a:rPr>
              <a:t>XLA</a:t>
            </a:r>
            <a:r>
              <a:rPr lang="zh-CN" altLang="en-US" dirty="0">
                <a:latin typeface="+mj-ea"/>
                <a:ea typeface="+mj-ea"/>
              </a:rPr>
              <a:t>两种使用模式 </a:t>
            </a:r>
            <a:r>
              <a:rPr lang="en-US" altLang="zh-CN" dirty="0">
                <a:latin typeface="+mj-ea"/>
                <a:ea typeface="+mj-ea"/>
              </a:rPr>
              <a:t>JIT/AOT</a:t>
            </a:r>
            <a:endParaRPr lang="zh-CN" altLang="en-US" dirty="0">
              <a:latin typeface="+mj-ea"/>
              <a:ea typeface="+mj-ea"/>
            </a:endParaRPr>
          </a:p>
        </p:txBody>
      </p:sp>
      <p:sp>
        <p:nvSpPr>
          <p:cNvPr id="20" name="文本框 19">
            <a:extLst>
              <a:ext uri="{FF2B5EF4-FFF2-40B4-BE49-F238E27FC236}">
                <a16:creationId xmlns:a16="http://schemas.microsoft.com/office/drawing/2014/main" id="{CC25DC95-BA01-5833-7F08-6DBDC1773267}"/>
              </a:ext>
            </a:extLst>
          </p:cNvPr>
          <p:cNvSpPr txBox="1"/>
          <p:nvPr/>
        </p:nvSpPr>
        <p:spPr>
          <a:xfrm>
            <a:off x="726141" y="4061012"/>
            <a:ext cx="3150098" cy="646331"/>
          </a:xfrm>
          <a:prstGeom prst="rect">
            <a:avLst/>
          </a:prstGeom>
          <a:noFill/>
        </p:spPr>
        <p:txBody>
          <a:bodyPr wrap="square" rtlCol="0">
            <a:spAutoFit/>
          </a:bodyPr>
          <a:lstStyle/>
          <a:p>
            <a:r>
              <a:rPr lang="en-US" altLang="zh-CN" dirty="0" err="1">
                <a:latin typeface="+mj-ea"/>
                <a:ea typeface="+mj-ea"/>
              </a:rPr>
              <a:t>JIT:just</a:t>
            </a:r>
            <a:r>
              <a:rPr lang="en-US" altLang="zh-CN" dirty="0">
                <a:latin typeface="+mj-ea"/>
                <a:ea typeface="+mj-ea"/>
              </a:rPr>
              <a:t> in time</a:t>
            </a:r>
          </a:p>
          <a:p>
            <a:r>
              <a:rPr lang="en-US" altLang="zh-CN" dirty="0" err="1">
                <a:latin typeface="+mj-ea"/>
                <a:ea typeface="+mj-ea"/>
              </a:rPr>
              <a:t>AOT:ahead</a:t>
            </a:r>
            <a:r>
              <a:rPr lang="en-US" altLang="zh-CN" dirty="0">
                <a:latin typeface="+mj-ea"/>
                <a:ea typeface="+mj-ea"/>
              </a:rPr>
              <a:t> of time</a:t>
            </a:r>
            <a:endParaRPr lang="zh-CN" altLang="en-US" dirty="0">
              <a:latin typeface="+mj-ea"/>
              <a:ea typeface="+mj-ea"/>
            </a:endParaRPr>
          </a:p>
        </p:txBody>
      </p:sp>
    </p:spTree>
    <p:extLst>
      <p:ext uri="{BB962C8B-B14F-4D97-AF65-F5344CB8AC3E}">
        <p14:creationId xmlns:p14="http://schemas.microsoft.com/office/powerpoint/2010/main" val="1526781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F510C491-50FB-4DD8-A611-AD7A0A4D31D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7000"/>
                    </a14:imgEffect>
                  </a14:imgLayer>
                </a14:imgProps>
              </a:ext>
              <a:ext uri="{28A0092B-C50C-407E-A947-70E740481C1C}">
                <a14:useLocalDpi xmlns:a14="http://schemas.microsoft.com/office/drawing/2010/main" val="0"/>
              </a:ext>
            </a:extLst>
          </a:blip>
          <a:srcRect l="3470" r="11480"/>
          <a:stretch/>
        </p:blipFill>
        <p:spPr>
          <a:xfrm>
            <a:off x="1" y="0"/>
            <a:ext cx="3884742" cy="6850063"/>
          </a:xfrm>
          <a:prstGeom prst="rect">
            <a:avLst/>
          </a:prstGeom>
        </p:spPr>
      </p:pic>
      <p:sp>
        <p:nvSpPr>
          <p:cNvPr id="2" name="灯片编号占位符 1">
            <a:extLst>
              <a:ext uri="{FF2B5EF4-FFF2-40B4-BE49-F238E27FC236}">
                <a16:creationId xmlns:a16="http://schemas.microsoft.com/office/drawing/2014/main" id="{471CE8ED-8678-450E-9E5B-D4EF279F341E}"/>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82CA6EC6-996E-405C-8000-444F23207912}"/>
              </a:ext>
            </a:extLst>
          </p:cNvPr>
          <p:cNvSpPr/>
          <p:nvPr/>
        </p:nvSpPr>
        <p:spPr>
          <a:xfrm>
            <a:off x="-1" y="2862943"/>
            <a:ext cx="3884742" cy="4024116"/>
          </a:xfrm>
          <a:prstGeom prst="rect">
            <a:avLst/>
          </a:prstGeom>
          <a:gradFill flip="none" rotWithShape="1">
            <a:gsLst>
              <a:gs pos="100000">
                <a:schemeClr val="tx1">
                  <a:lumMod val="95000"/>
                  <a:lumOff val="5000"/>
                  <a:alpha val="62000"/>
                </a:schemeClr>
              </a:gs>
              <a:gs pos="12000">
                <a:schemeClr val="tx1">
                  <a:lumMod val="95000"/>
                  <a:lumOff val="5000"/>
                  <a:alpha val="0"/>
                </a:schemeClr>
              </a:gs>
            </a:gsLst>
            <a:lin ang="54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a:extLst>
              <a:ext uri="{FF2B5EF4-FFF2-40B4-BE49-F238E27FC236}">
                <a16:creationId xmlns:a16="http://schemas.microsoft.com/office/drawing/2014/main" id="{448C4817-53F7-4970-8E0C-1E12182B055C}"/>
              </a:ext>
            </a:extLst>
          </p:cNvPr>
          <p:cNvGrpSpPr/>
          <p:nvPr/>
        </p:nvGrpSpPr>
        <p:grpSpPr>
          <a:xfrm>
            <a:off x="1666006" y="397078"/>
            <a:ext cx="339226" cy="2282598"/>
            <a:chOff x="2485793" y="2025877"/>
            <a:chExt cx="339226" cy="2282598"/>
          </a:xfrm>
          <a:solidFill>
            <a:schemeClr val="bg1"/>
          </a:solidFill>
        </p:grpSpPr>
        <p:sp>
          <p:nvSpPr>
            <p:cNvPr id="11" name="矩形 10">
              <a:extLst>
                <a:ext uri="{FF2B5EF4-FFF2-40B4-BE49-F238E27FC236}">
                  <a16:creationId xmlns:a16="http://schemas.microsoft.com/office/drawing/2014/main" id="{F8B572BF-1037-4B23-BECB-48B52A5BA788}"/>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5C0EDD9E-F11B-4DC8-AE98-A82C91EE2D03}"/>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a16="http://schemas.microsoft.com/office/drawing/2014/main" id="{4AD81362-6955-45F7-B7AF-4335C7E3EE6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 name="组合 15">
            <a:extLst>
              <a:ext uri="{FF2B5EF4-FFF2-40B4-BE49-F238E27FC236}">
                <a16:creationId xmlns:a16="http://schemas.microsoft.com/office/drawing/2014/main" id="{D7268FC5-485A-4320-9845-FF9BC0695798}"/>
              </a:ext>
            </a:extLst>
          </p:cNvPr>
          <p:cNvGrpSpPr/>
          <p:nvPr/>
        </p:nvGrpSpPr>
        <p:grpSpPr>
          <a:xfrm flipH="1">
            <a:off x="3988919" y="397078"/>
            <a:ext cx="339226" cy="2282598"/>
            <a:chOff x="2485793" y="2025877"/>
            <a:chExt cx="339226" cy="2282598"/>
          </a:xfrm>
          <a:solidFill>
            <a:schemeClr val="bg2">
              <a:lumMod val="25000"/>
            </a:schemeClr>
          </a:solidFill>
        </p:grpSpPr>
        <p:sp>
          <p:nvSpPr>
            <p:cNvPr id="18" name="矩形 17">
              <a:extLst>
                <a:ext uri="{FF2B5EF4-FFF2-40B4-BE49-F238E27FC236}">
                  <a16:creationId xmlns:a16="http://schemas.microsoft.com/office/drawing/2014/main" id="{E9927BC6-FFC1-40D4-AEEE-FF6BCF773D9A}"/>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a:extLst>
                <a:ext uri="{FF2B5EF4-FFF2-40B4-BE49-F238E27FC236}">
                  <a16:creationId xmlns:a16="http://schemas.microsoft.com/office/drawing/2014/main" id="{D1B93C0F-A8A2-4BEC-B8D4-996B8766162A}"/>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a:extLst>
                <a:ext uri="{FF2B5EF4-FFF2-40B4-BE49-F238E27FC236}">
                  <a16:creationId xmlns:a16="http://schemas.microsoft.com/office/drawing/2014/main" id="{A8E11F6F-9D39-42B7-839E-2E9980ABEBF3}"/>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 name="标题 1">
            <a:extLst>
              <a:ext uri="{FF2B5EF4-FFF2-40B4-BE49-F238E27FC236}">
                <a16:creationId xmlns:a16="http://schemas.microsoft.com/office/drawing/2014/main" id="{9F851B4D-1849-436B-B634-FFA4F1EEAF99}"/>
              </a:ext>
            </a:extLst>
          </p:cNvPr>
          <p:cNvSpPr txBox="1">
            <a:spLocks/>
          </p:cNvSpPr>
          <p:nvPr/>
        </p:nvSpPr>
        <p:spPr>
          <a:xfrm>
            <a:off x="2318356" y="1172510"/>
            <a:ext cx="1751347" cy="1363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300" dirty="0">
                <a:latin typeface="微软雅黑" panose="020B0503020204020204" pitchFamily="34" charset="-122"/>
                <a:ea typeface="微软雅黑" panose="020B0503020204020204" pitchFamily="34" charset="-122"/>
                <a:sym typeface="微软雅黑" panose="020B0503020204020204" pitchFamily="34" charset="-122"/>
              </a:rPr>
              <a:t>目录</a:t>
            </a:r>
          </a:p>
        </p:txBody>
      </p:sp>
      <p:sp>
        <p:nvSpPr>
          <p:cNvPr id="33" name="circle-doodle_67622">
            <a:extLst>
              <a:ext uri="{FF2B5EF4-FFF2-40B4-BE49-F238E27FC236}">
                <a16:creationId xmlns:a16="http://schemas.microsoft.com/office/drawing/2014/main" id="{A08BBFC8-5A3E-4C3E-AA74-0F4C29571954}"/>
              </a:ext>
            </a:extLst>
          </p:cNvPr>
          <p:cNvSpPr/>
          <p:nvPr/>
        </p:nvSpPr>
        <p:spPr>
          <a:xfrm>
            <a:off x="6213318" y="1749468"/>
            <a:ext cx="151257" cy="503508"/>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circle-doodle_67622">
            <a:extLst>
              <a:ext uri="{FF2B5EF4-FFF2-40B4-BE49-F238E27FC236}">
                <a16:creationId xmlns:a16="http://schemas.microsoft.com/office/drawing/2014/main" id="{2C88AE86-CA29-4788-9648-0B492DC46055}"/>
              </a:ext>
            </a:extLst>
          </p:cNvPr>
          <p:cNvSpPr/>
          <p:nvPr/>
        </p:nvSpPr>
        <p:spPr>
          <a:xfrm>
            <a:off x="6124415" y="2637070"/>
            <a:ext cx="329062" cy="503508"/>
          </a:xfrm>
          <a:custGeom>
            <a:avLst/>
            <a:gdLst>
              <a:gd name="T0" fmla="*/ 1655 w 8366"/>
              <a:gd name="T1" fmla="*/ 11072 h 12800"/>
              <a:gd name="T2" fmla="*/ 0 w 8366"/>
              <a:gd name="T3" fmla="*/ 12551 h 12800"/>
              <a:gd name="T4" fmla="*/ 406 w 8366"/>
              <a:gd name="T5" fmla="*/ 7983 h 12800"/>
              <a:gd name="T6" fmla="*/ 454 w 8366"/>
              <a:gd name="T7" fmla="*/ 7657 h 12800"/>
              <a:gd name="T8" fmla="*/ 569 w 8366"/>
              <a:gd name="T9" fmla="*/ 7426 h 12800"/>
              <a:gd name="T10" fmla="*/ 852 w 8366"/>
              <a:gd name="T11" fmla="*/ 7157 h 12800"/>
              <a:gd name="T12" fmla="*/ 1365 w 8366"/>
              <a:gd name="T13" fmla="*/ 6659 h 12800"/>
              <a:gd name="T14" fmla="*/ 1999 w 8366"/>
              <a:gd name="T15" fmla="*/ 7330 h 12800"/>
              <a:gd name="T16" fmla="*/ 1655 w 8366"/>
              <a:gd name="T17" fmla="*/ 11072 h 12800"/>
              <a:gd name="T18" fmla="*/ 5989 w 8366"/>
              <a:gd name="T19" fmla="*/ 11264 h 12800"/>
              <a:gd name="T20" fmla="*/ 6690 w 8366"/>
              <a:gd name="T21" fmla="*/ 12032 h 12800"/>
              <a:gd name="T22" fmla="*/ 5855 w 8366"/>
              <a:gd name="T23" fmla="*/ 12800 h 12800"/>
              <a:gd name="T24" fmla="*/ 213 w 8366"/>
              <a:gd name="T25" fmla="*/ 12800 h 12800"/>
              <a:gd name="T26" fmla="*/ 1940 w 8366"/>
              <a:gd name="T27" fmla="*/ 11264 h 12800"/>
              <a:gd name="T28" fmla="*/ 5989 w 8366"/>
              <a:gd name="T29" fmla="*/ 11264 h 12800"/>
              <a:gd name="T30" fmla="*/ 6414 w 8366"/>
              <a:gd name="T31" fmla="*/ 6908 h 12800"/>
              <a:gd name="T32" fmla="*/ 5593 w 8366"/>
              <a:gd name="T33" fmla="*/ 7177 h 12800"/>
              <a:gd name="T34" fmla="*/ 2293 w 8366"/>
              <a:gd name="T35" fmla="*/ 7177 h 12800"/>
              <a:gd name="T36" fmla="*/ 1594 w 8366"/>
              <a:gd name="T37" fmla="*/ 6429 h 12800"/>
              <a:gd name="T38" fmla="*/ 2140 w 8366"/>
              <a:gd name="T39" fmla="*/ 5872 h 12800"/>
              <a:gd name="T40" fmla="*/ 2394 w 8366"/>
              <a:gd name="T41" fmla="*/ 5699 h 12800"/>
              <a:gd name="T42" fmla="*/ 2657 w 8366"/>
              <a:gd name="T43" fmla="*/ 5642 h 12800"/>
              <a:gd name="T44" fmla="*/ 2964 w 8366"/>
              <a:gd name="T45" fmla="*/ 5642 h 12800"/>
              <a:gd name="T46" fmla="*/ 6284 w 8366"/>
              <a:gd name="T47" fmla="*/ 5642 h 12800"/>
              <a:gd name="T48" fmla="*/ 6983 w 8366"/>
              <a:gd name="T49" fmla="*/ 6391 h 12800"/>
              <a:gd name="T50" fmla="*/ 6414 w 8366"/>
              <a:gd name="T51" fmla="*/ 6908 h 12800"/>
              <a:gd name="T52" fmla="*/ 2567 w 8366"/>
              <a:gd name="T53" fmla="*/ 1536 h 12800"/>
              <a:gd name="T54" fmla="*/ 1868 w 8366"/>
              <a:gd name="T55" fmla="*/ 787 h 12800"/>
              <a:gd name="T56" fmla="*/ 2682 w 8366"/>
              <a:gd name="T57" fmla="*/ 0 h 12800"/>
              <a:gd name="T58" fmla="*/ 6597 w 8366"/>
              <a:gd name="T59" fmla="*/ 0 h 12800"/>
              <a:gd name="T60" fmla="*/ 7375 w 8366"/>
              <a:gd name="T61" fmla="*/ 345 h 12800"/>
              <a:gd name="T62" fmla="*/ 7632 w 8366"/>
              <a:gd name="T63" fmla="*/ 653 h 12800"/>
              <a:gd name="T64" fmla="*/ 6654 w 8366"/>
              <a:gd name="T65" fmla="*/ 1536 h 12800"/>
              <a:gd name="T66" fmla="*/ 2567 w 8366"/>
              <a:gd name="T67" fmla="*/ 1536 h 12800"/>
              <a:gd name="T68" fmla="*/ 6849 w 8366"/>
              <a:gd name="T69" fmla="*/ 1785 h 12800"/>
              <a:gd name="T70" fmla="*/ 7846 w 8366"/>
              <a:gd name="T71" fmla="*/ 902 h 12800"/>
              <a:gd name="T72" fmla="*/ 8186 w 8366"/>
              <a:gd name="T73" fmla="*/ 1286 h 12800"/>
              <a:gd name="T74" fmla="*/ 8325 w 8366"/>
              <a:gd name="T75" fmla="*/ 1554 h 12800"/>
              <a:gd name="T76" fmla="*/ 8359 w 8366"/>
              <a:gd name="T77" fmla="*/ 1727 h 12800"/>
              <a:gd name="T78" fmla="*/ 8355 w 8366"/>
              <a:gd name="T79" fmla="*/ 2111 h 12800"/>
              <a:gd name="T80" fmla="*/ 8085 w 8366"/>
              <a:gd name="T81" fmla="*/ 4951 h 12800"/>
              <a:gd name="T82" fmla="*/ 7746 w 8366"/>
              <a:gd name="T83" fmla="*/ 5680 h 12800"/>
              <a:gd name="T84" fmla="*/ 7214 w 8366"/>
              <a:gd name="T85" fmla="*/ 6179 h 12800"/>
              <a:gd name="T86" fmla="*/ 6517 w 8366"/>
              <a:gd name="T87" fmla="*/ 5450 h 12800"/>
              <a:gd name="T88" fmla="*/ 6849 w 8366"/>
              <a:gd name="T89" fmla="*/ 178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66" h="12800">
                <a:moveTo>
                  <a:pt x="1655" y="11072"/>
                </a:moveTo>
                <a:lnTo>
                  <a:pt x="0" y="12551"/>
                </a:lnTo>
                <a:lnTo>
                  <a:pt x="406" y="7983"/>
                </a:lnTo>
                <a:cubicBezTo>
                  <a:pt x="415" y="7868"/>
                  <a:pt x="425" y="7753"/>
                  <a:pt x="454" y="7657"/>
                </a:cubicBezTo>
                <a:cubicBezTo>
                  <a:pt x="485" y="7561"/>
                  <a:pt x="516" y="7484"/>
                  <a:pt x="569" y="7426"/>
                </a:cubicBezTo>
                <a:cubicBezTo>
                  <a:pt x="569" y="7426"/>
                  <a:pt x="676" y="7330"/>
                  <a:pt x="852" y="7157"/>
                </a:cubicBezTo>
                <a:lnTo>
                  <a:pt x="1365" y="6659"/>
                </a:lnTo>
                <a:lnTo>
                  <a:pt x="1999" y="7330"/>
                </a:lnTo>
                <a:lnTo>
                  <a:pt x="1655" y="11072"/>
                </a:lnTo>
                <a:close/>
                <a:moveTo>
                  <a:pt x="5989" y="11264"/>
                </a:moveTo>
                <a:lnTo>
                  <a:pt x="6690" y="12032"/>
                </a:lnTo>
                <a:lnTo>
                  <a:pt x="5855" y="12800"/>
                </a:lnTo>
                <a:lnTo>
                  <a:pt x="213" y="12800"/>
                </a:lnTo>
                <a:lnTo>
                  <a:pt x="1940" y="11264"/>
                </a:lnTo>
                <a:lnTo>
                  <a:pt x="5989" y="11264"/>
                </a:lnTo>
                <a:close/>
                <a:moveTo>
                  <a:pt x="6414" y="6908"/>
                </a:moveTo>
                <a:cubicBezTo>
                  <a:pt x="6202" y="7119"/>
                  <a:pt x="6034" y="7177"/>
                  <a:pt x="5593" y="7177"/>
                </a:cubicBezTo>
                <a:lnTo>
                  <a:pt x="2293" y="7177"/>
                </a:lnTo>
                <a:lnTo>
                  <a:pt x="1594" y="6429"/>
                </a:lnTo>
                <a:lnTo>
                  <a:pt x="2140" y="5872"/>
                </a:lnTo>
                <a:cubicBezTo>
                  <a:pt x="2211" y="5796"/>
                  <a:pt x="2301" y="5738"/>
                  <a:pt x="2394" y="5699"/>
                </a:cubicBezTo>
                <a:cubicBezTo>
                  <a:pt x="2486" y="5661"/>
                  <a:pt x="2561" y="5642"/>
                  <a:pt x="2657" y="5642"/>
                </a:cubicBezTo>
                <a:lnTo>
                  <a:pt x="2964" y="5642"/>
                </a:lnTo>
                <a:lnTo>
                  <a:pt x="6284" y="5642"/>
                </a:lnTo>
                <a:lnTo>
                  <a:pt x="6983" y="6391"/>
                </a:lnTo>
                <a:lnTo>
                  <a:pt x="6414" y="6908"/>
                </a:lnTo>
                <a:close/>
                <a:moveTo>
                  <a:pt x="2567" y="1536"/>
                </a:moveTo>
                <a:lnTo>
                  <a:pt x="1868" y="787"/>
                </a:lnTo>
                <a:lnTo>
                  <a:pt x="2682" y="0"/>
                </a:lnTo>
                <a:lnTo>
                  <a:pt x="6597" y="0"/>
                </a:lnTo>
                <a:cubicBezTo>
                  <a:pt x="6980" y="0"/>
                  <a:pt x="7161" y="96"/>
                  <a:pt x="7375" y="345"/>
                </a:cubicBezTo>
                <a:lnTo>
                  <a:pt x="7632" y="653"/>
                </a:lnTo>
                <a:lnTo>
                  <a:pt x="6654" y="1536"/>
                </a:lnTo>
                <a:lnTo>
                  <a:pt x="2567" y="1536"/>
                </a:lnTo>
                <a:close/>
                <a:moveTo>
                  <a:pt x="6849" y="1785"/>
                </a:moveTo>
                <a:lnTo>
                  <a:pt x="7846" y="902"/>
                </a:lnTo>
                <a:lnTo>
                  <a:pt x="8186" y="1286"/>
                </a:lnTo>
                <a:cubicBezTo>
                  <a:pt x="8228" y="1324"/>
                  <a:pt x="8275" y="1420"/>
                  <a:pt x="8325" y="1554"/>
                </a:cubicBezTo>
                <a:cubicBezTo>
                  <a:pt x="8349" y="1612"/>
                  <a:pt x="8355" y="1670"/>
                  <a:pt x="8359" y="1727"/>
                </a:cubicBezTo>
                <a:cubicBezTo>
                  <a:pt x="8366" y="1804"/>
                  <a:pt x="8359" y="1938"/>
                  <a:pt x="8355" y="2111"/>
                </a:cubicBezTo>
                <a:lnTo>
                  <a:pt x="8085" y="4951"/>
                </a:lnTo>
                <a:cubicBezTo>
                  <a:pt x="8057" y="5297"/>
                  <a:pt x="7993" y="5431"/>
                  <a:pt x="7746" y="5680"/>
                </a:cubicBezTo>
                <a:lnTo>
                  <a:pt x="7214" y="6179"/>
                </a:lnTo>
                <a:lnTo>
                  <a:pt x="6517" y="5450"/>
                </a:lnTo>
                <a:lnTo>
                  <a:pt x="6849" y="17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circle-doodle_67622">
            <a:extLst>
              <a:ext uri="{FF2B5EF4-FFF2-40B4-BE49-F238E27FC236}">
                <a16:creationId xmlns:a16="http://schemas.microsoft.com/office/drawing/2014/main" id="{11CC0CA8-EB58-4358-BD19-92735D42AA49}"/>
              </a:ext>
            </a:extLst>
          </p:cNvPr>
          <p:cNvSpPr/>
          <p:nvPr/>
        </p:nvSpPr>
        <p:spPr>
          <a:xfrm>
            <a:off x="6140189" y="3524672"/>
            <a:ext cx="297515" cy="503508"/>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3899634D-1FC9-4AE5-8078-DD8C9AC4EA92}"/>
              </a:ext>
            </a:extLst>
          </p:cNvPr>
          <p:cNvSpPr txBox="1"/>
          <p:nvPr/>
        </p:nvSpPr>
        <p:spPr>
          <a:xfrm>
            <a:off x="6785533" y="1739612"/>
            <a:ext cx="3740461"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31" name="文本框 30">
            <a:extLst>
              <a:ext uri="{FF2B5EF4-FFF2-40B4-BE49-F238E27FC236}">
                <a16:creationId xmlns:a16="http://schemas.microsoft.com/office/drawing/2014/main" id="{B6FAB094-FF04-474E-BCAA-D3373D6F1895}"/>
              </a:ext>
            </a:extLst>
          </p:cNvPr>
          <p:cNvSpPr txBox="1"/>
          <p:nvPr/>
        </p:nvSpPr>
        <p:spPr>
          <a:xfrm>
            <a:off x="6785532" y="2605602"/>
            <a:ext cx="4271935" cy="523220"/>
          </a:xfrm>
          <a:prstGeom prst="rect">
            <a:avLst/>
          </a:prstGeom>
          <a:noFill/>
        </p:spPr>
        <p:txBody>
          <a:bodyPr wrap="square" rtlCol="0">
            <a:spAutoFit/>
          </a:bodyPr>
          <a:lstStyle/>
          <a:p>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编译器的概览</a:t>
            </a:r>
          </a:p>
        </p:txBody>
      </p:sp>
      <p:sp>
        <p:nvSpPr>
          <p:cNvPr id="32" name="文本框 31">
            <a:extLst>
              <a:ext uri="{FF2B5EF4-FFF2-40B4-BE49-F238E27FC236}">
                <a16:creationId xmlns:a16="http://schemas.microsoft.com/office/drawing/2014/main" id="{7608EFE2-BBC4-49DC-8876-17989BDCC8A7}"/>
              </a:ext>
            </a:extLst>
          </p:cNvPr>
          <p:cNvSpPr txBox="1"/>
          <p:nvPr/>
        </p:nvSpPr>
        <p:spPr>
          <a:xfrm>
            <a:off x="6785532" y="3425031"/>
            <a:ext cx="5289927" cy="954107"/>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深度学习模型张量涉及动态形状</a:t>
            </a:r>
          </a:p>
        </p:txBody>
      </p:sp>
      <p:sp>
        <p:nvSpPr>
          <p:cNvPr id="40" name="circle-doodle_67622">
            <a:extLst>
              <a:ext uri="{FF2B5EF4-FFF2-40B4-BE49-F238E27FC236}">
                <a16:creationId xmlns:a16="http://schemas.microsoft.com/office/drawing/2014/main" id="{35846BAB-E519-422A-89C1-2F76A668D516}"/>
              </a:ext>
            </a:extLst>
          </p:cNvPr>
          <p:cNvSpPr/>
          <p:nvPr/>
        </p:nvSpPr>
        <p:spPr>
          <a:xfrm>
            <a:off x="6124415" y="4512766"/>
            <a:ext cx="301039" cy="503508"/>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文本框 36">
            <a:extLst>
              <a:ext uri="{FF2B5EF4-FFF2-40B4-BE49-F238E27FC236}">
                <a16:creationId xmlns:a16="http://schemas.microsoft.com/office/drawing/2014/main" id="{979B80BD-ED66-43FA-B91E-804E70A1FB56}"/>
              </a:ext>
            </a:extLst>
          </p:cNvPr>
          <p:cNvSpPr txBox="1"/>
          <p:nvPr/>
        </p:nvSpPr>
        <p:spPr>
          <a:xfrm>
            <a:off x="6785533" y="4378833"/>
            <a:ext cx="5069199" cy="954107"/>
          </a:xfrm>
          <a:prstGeom prst="rect">
            <a:avLst/>
          </a:prstGeom>
          <a:noFill/>
        </p:spPr>
        <p:txBody>
          <a:bodyPr wrap="square" rtlCol="0">
            <a:spAutoFit/>
          </a:bodyPr>
          <a:lstStyle/>
          <a:p>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AKG-NPU</a:t>
            </a:r>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上算子自动生成技术探索</a:t>
            </a:r>
          </a:p>
        </p:txBody>
      </p:sp>
      <p:sp>
        <p:nvSpPr>
          <p:cNvPr id="3" name="circle-doodle_67622">
            <a:extLst>
              <a:ext uri="{FF2B5EF4-FFF2-40B4-BE49-F238E27FC236}">
                <a16:creationId xmlns:a16="http://schemas.microsoft.com/office/drawing/2014/main" id="{CFFDB3AC-BEB1-D4DF-4097-9AC445ED2429}"/>
              </a:ext>
            </a:extLst>
          </p:cNvPr>
          <p:cNvSpPr/>
          <p:nvPr/>
        </p:nvSpPr>
        <p:spPr>
          <a:xfrm>
            <a:off x="6161670" y="5500861"/>
            <a:ext cx="297515" cy="613166"/>
          </a:xfrm>
          <a:custGeom>
            <a:avLst/>
            <a:gdLst>
              <a:gd name="T0" fmla="*/ 1497 w 7177"/>
              <a:gd name="T1" fmla="*/ 5449 h 12800"/>
              <a:gd name="T2" fmla="*/ 677 w 7177"/>
              <a:gd name="T3" fmla="*/ 6179 h 12800"/>
              <a:gd name="T4" fmla="*/ 316 w 7177"/>
              <a:gd name="T5" fmla="*/ 5776 h 12800"/>
              <a:gd name="T6" fmla="*/ 15 w 7177"/>
              <a:gd name="T7" fmla="*/ 5182 h 12800"/>
              <a:gd name="T8" fmla="*/ 9 w 7177"/>
              <a:gd name="T9" fmla="*/ 4893 h 12800"/>
              <a:gd name="T10" fmla="*/ 426 w 7177"/>
              <a:gd name="T11" fmla="*/ 230 h 12800"/>
              <a:gd name="T12" fmla="*/ 1823 w 7177"/>
              <a:gd name="T13" fmla="*/ 1727 h 12800"/>
              <a:gd name="T14" fmla="*/ 1497 w 7177"/>
              <a:gd name="T15" fmla="*/ 5449 h 12800"/>
              <a:gd name="T16" fmla="*/ 5037 w 7177"/>
              <a:gd name="T17" fmla="*/ 11264 h 12800"/>
              <a:gd name="T18" fmla="*/ 5844 w 7177"/>
              <a:gd name="T19" fmla="*/ 12147 h 12800"/>
              <a:gd name="T20" fmla="*/ 5453 w 7177"/>
              <a:gd name="T21" fmla="*/ 12512 h 12800"/>
              <a:gd name="T22" fmla="*/ 4576 w 7177"/>
              <a:gd name="T23" fmla="*/ 12800 h 12800"/>
              <a:gd name="T24" fmla="*/ 854 w 7177"/>
              <a:gd name="T25" fmla="*/ 12800 h 12800"/>
              <a:gd name="T26" fmla="*/ 136 w 7177"/>
              <a:gd name="T27" fmla="*/ 12052 h 12800"/>
              <a:gd name="T28" fmla="*/ 988 w 7177"/>
              <a:gd name="T29" fmla="*/ 11264 h 12800"/>
              <a:gd name="T30" fmla="*/ 5037 w 7177"/>
              <a:gd name="T31" fmla="*/ 11264 h 12800"/>
              <a:gd name="T32" fmla="*/ 2132 w 7177"/>
              <a:gd name="T33" fmla="*/ 1536 h 12800"/>
              <a:gd name="T34" fmla="*/ 713 w 7177"/>
              <a:gd name="T35" fmla="*/ 0 h 12800"/>
              <a:gd name="T36" fmla="*/ 6335 w 7177"/>
              <a:gd name="T37" fmla="*/ 0 h 12800"/>
              <a:gd name="T38" fmla="*/ 7057 w 7177"/>
              <a:gd name="T39" fmla="*/ 806 h 12800"/>
              <a:gd name="T40" fmla="*/ 6201 w 7177"/>
              <a:gd name="T41" fmla="*/ 1536 h 12800"/>
              <a:gd name="T42" fmla="*/ 2132 w 7177"/>
              <a:gd name="T43" fmla="*/ 1536 h 12800"/>
              <a:gd name="T44" fmla="*/ 5121 w 7177"/>
              <a:gd name="T45" fmla="*/ 5642 h 12800"/>
              <a:gd name="T46" fmla="*/ 5981 w 7177"/>
              <a:gd name="T47" fmla="*/ 6045 h 12800"/>
              <a:gd name="T48" fmla="*/ 6320 w 7177"/>
              <a:gd name="T49" fmla="*/ 6410 h 12800"/>
              <a:gd name="T50" fmla="*/ 5409 w 7177"/>
              <a:gd name="T51" fmla="*/ 7177 h 12800"/>
              <a:gd name="T52" fmla="*/ 2300 w 7177"/>
              <a:gd name="T53" fmla="*/ 7177 h 12800"/>
              <a:gd name="T54" fmla="*/ 1249 w 7177"/>
              <a:gd name="T55" fmla="*/ 6793 h 12800"/>
              <a:gd name="T56" fmla="*/ 910 w 7177"/>
              <a:gd name="T57" fmla="*/ 6428 h 12800"/>
              <a:gd name="T58" fmla="*/ 1801 w 7177"/>
              <a:gd name="T59" fmla="*/ 5641 h 12800"/>
              <a:gd name="T60" fmla="*/ 5121 w 7177"/>
              <a:gd name="T61" fmla="*/ 5641 h 12800"/>
              <a:gd name="T62" fmla="*/ 5121 w 7177"/>
              <a:gd name="T63" fmla="*/ 5642 h 12800"/>
              <a:gd name="T64" fmla="*/ 5675 w 7177"/>
              <a:gd name="T65" fmla="*/ 7369 h 12800"/>
              <a:gd name="T66" fmla="*/ 6530 w 7177"/>
              <a:gd name="T67" fmla="*/ 6620 h 12800"/>
              <a:gd name="T68" fmla="*/ 6910 w 7177"/>
              <a:gd name="T69" fmla="*/ 7004 h 12800"/>
              <a:gd name="T70" fmla="*/ 7169 w 7177"/>
              <a:gd name="T71" fmla="*/ 7561 h 12800"/>
              <a:gd name="T72" fmla="*/ 7168 w 7177"/>
              <a:gd name="T73" fmla="*/ 7983 h 12800"/>
              <a:gd name="T74" fmla="*/ 6934 w 7177"/>
              <a:gd name="T75" fmla="*/ 10573 h 12800"/>
              <a:gd name="T76" fmla="*/ 6608 w 7177"/>
              <a:gd name="T77" fmla="*/ 11456 h 12800"/>
              <a:gd name="T78" fmla="*/ 6074 w 7177"/>
              <a:gd name="T79" fmla="*/ 11936 h 12800"/>
              <a:gd name="T80" fmla="*/ 5351 w 7177"/>
              <a:gd name="T81" fmla="*/ 11130 h 12800"/>
              <a:gd name="T82" fmla="*/ 5675 w 7177"/>
              <a:gd name="T83" fmla="*/ 736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177" h="12800">
                <a:moveTo>
                  <a:pt x="1497" y="5449"/>
                </a:moveTo>
                <a:lnTo>
                  <a:pt x="677" y="6179"/>
                </a:lnTo>
                <a:lnTo>
                  <a:pt x="316" y="5776"/>
                </a:lnTo>
                <a:cubicBezTo>
                  <a:pt x="126" y="5584"/>
                  <a:pt x="33" y="5392"/>
                  <a:pt x="15" y="5182"/>
                </a:cubicBezTo>
                <a:cubicBezTo>
                  <a:pt x="8" y="5105"/>
                  <a:pt x="0" y="5009"/>
                  <a:pt x="9" y="4893"/>
                </a:cubicBezTo>
                <a:lnTo>
                  <a:pt x="426" y="230"/>
                </a:lnTo>
                <a:lnTo>
                  <a:pt x="1823" y="1727"/>
                </a:lnTo>
                <a:lnTo>
                  <a:pt x="1497" y="5449"/>
                </a:lnTo>
                <a:close/>
                <a:moveTo>
                  <a:pt x="5037" y="11264"/>
                </a:moveTo>
                <a:lnTo>
                  <a:pt x="5844" y="12147"/>
                </a:lnTo>
                <a:lnTo>
                  <a:pt x="5453" y="12512"/>
                </a:lnTo>
                <a:cubicBezTo>
                  <a:pt x="5224" y="12742"/>
                  <a:pt x="5018" y="12800"/>
                  <a:pt x="4576" y="12800"/>
                </a:cubicBezTo>
                <a:lnTo>
                  <a:pt x="854" y="12800"/>
                </a:lnTo>
                <a:lnTo>
                  <a:pt x="136" y="12052"/>
                </a:lnTo>
                <a:lnTo>
                  <a:pt x="988" y="11264"/>
                </a:lnTo>
                <a:lnTo>
                  <a:pt x="5037" y="11264"/>
                </a:lnTo>
                <a:close/>
                <a:moveTo>
                  <a:pt x="2132" y="1536"/>
                </a:moveTo>
                <a:lnTo>
                  <a:pt x="713" y="0"/>
                </a:lnTo>
                <a:lnTo>
                  <a:pt x="6335" y="0"/>
                </a:lnTo>
                <a:lnTo>
                  <a:pt x="7057" y="806"/>
                </a:lnTo>
                <a:lnTo>
                  <a:pt x="6201" y="1536"/>
                </a:lnTo>
                <a:lnTo>
                  <a:pt x="2132" y="1536"/>
                </a:lnTo>
                <a:close/>
                <a:moveTo>
                  <a:pt x="5121" y="5642"/>
                </a:moveTo>
                <a:cubicBezTo>
                  <a:pt x="5582" y="5642"/>
                  <a:pt x="5643" y="5680"/>
                  <a:pt x="5981" y="6045"/>
                </a:cubicBezTo>
                <a:lnTo>
                  <a:pt x="6320" y="6410"/>
                </a:lnTo>
                <a:lnTo>
                  <a:pt x="5409" y="7177"/>
                </a:lnTo>
                <a:lnTo>
                  <a:pt x="2300" y="7177"/>
                </a:lnTo>
                <a:cubicBezTo>
                  <a:pt x="1705" y="7177"/>
                  <a:pt x="1566" y="7119"/>
                  <a:pt x="1249" y="6793"/>
                </a:cubicBezTo>
                <a:lnTo>
                  <a:pt x="910" y="6428"/>
                </a:lnTo>
                <a:lnTo>
                  <a:pt x="1801" y="5641"/>
                </a:lnTo>
                <a:lnTo>
                  <a:pt x="5121" y="5641"/>
                </a:lnTo>
                <a:lnTo>
                  <a:pt x="5121" y="5642"/>
                </a:lnTo>
                <a:close/>
                <a:moveTo>
                  <a:pt x="5675" y="7369"/>
                </a:moveTo>
                <a:lnTo>
                  <a:pt x="6530" y="6620"/>
                </a:lnTo>
                <a:lnTo>
                  <a:pt x="6910" y="7004"/>
                </a:lnTo>
                <a:cubicBezTo>
                  <a:pt x="7057" y="7157"/>
                  <a:pt x="7154" y="7388"/>
                  <a:pt x="7169" y="7561"/>
                </a:cubicBezTo>
                <a:cubicBezTo>
                  <a:pt x="7177" y="7656"/>
                  <a:pt x="7172" y="7810"/>
                  <a:pt x="7168" y="7983"/>
                </a:cubicBezTo>
                <a:lnTo>
                  <a:pt x="6934" y="10573"/>
                </a:lnTo>
                <a:cubicBezTo>
                  <a:pt x="6897" y="11034"/>
                  <a:pt x="6786" y="11303"/>
                  <a:pt x="6608" y="11456"/>
                </a:cubicBezTo>
                <a:lnTo>
                  <a:pt x="6074" y="11936"/>
                </a:lnTo>
                <a:lnTo>
                  <a:pt x="5351" y="11130"/>
                </a:lnTo>
                <a:lnTo>
                  <a:pt x="5675" y="7369"/>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a:extLst>
              <a:ext uri="{FF2B5EF4-FFF2-40B4-BE49-F238E27FC236}">
                <a16:creationId xmlns:a16="http://schemas.microsoft.com/office/drawing/2014/main" id="{18B58408-F9CD-0277-7DBF-65192A9B0058}"/>
              </a:ext>
            </a:extLst>
          </p:cNvPr>
          <p:cNvSpPr txBox="1"/>
          <p:nvPr/>
        </p:nvSpPr>
        <p:spPr>
          <a:xfrm>
            <a:off x="6865881" y="5499801"/>
            <a:ext cx="3740462"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总结</a:t>
            </a:r>
            <a:endParaRPr lang="zh-CN" altLang="en-US" sz="2800" dirty="0"/>
          </a:p>
        </p:txBody>
      </p:sp>
    </p:spTree>
    <p:custDataLst>
      <p:tags r:id="rId1"/>
    </p:custDataLst>
    <p:extLst>
      <p:ext uri="{BB962C8B-B14F-4D97-AF65-F5344CB8AC3E}">
        <p14:creationId xmlns:p14="http://schemas.microsoft.com/office/powerpoint/2010/main" val="3980725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20</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248118" y="1064427"/>
            <a:ext cx="101506" cy="369332"/>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 name="文本框 3">
            <a:extLst>
              <a:ext uri="{FF2B5EF4-FFF2-40B4-BE49-F238E27FC236}">
                <a16:creationId xmlns:a16="http://schemas.microsoft.com/office/drawing/2014/main" id="{57EDD74D-C2BE-C586-6EB7-D35E4EBBBDDC}"/>
              </a:ext>
            </a:extLst>
          </p:cNvPr>
          <p:cNvSpPr txBox="1"/>
          <p:nvPr/>
        </p:nvSpPr>
        <p:spPr>
          <a:xfrm>
            <a:off x="151973" y="348734"/>
            <a:ext cx="6849461" cy="461665"/>
          </a:xfrm>
          <a:prstGeom prst="rect">
            <a:avLst/>
          </a:prstGeom>
          <a:noFill/>
        </p:spPr>
        <p:txBody>
          <a:bodyPr wrap="square">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动态形状处理</a:t>
            </a:r>
          </a:p>
        </p:txBody>
      </p:sp>
      <p:sp>
        <p:nvSpPr>
          <p:cNvPr id="5" name="文本框 4">
            <a:extLst>
              <a:ext uri="{FF2B5EF4-FFF2-40B4-BE49-F238E27FC236}">
                <a16:creationId xmlns:a16="http://schemas.microsoft.com/office/drawing/2014/main" id="{7F5B2225-25DA-3BFC-A0D4-8326059BEB95}"/>
              </a:ext>
            </a:extLst>
          </p:cNvPr>
          <p:cNvSpPr txBox="1"/>
          <p:nvPr/>
        </p:nvSpPr>
        <p:spPr>
          <a:xfrm>
            <a:off x="387737" y="1043498"/>
            <a:ext cx="4715435" cy="369332"/>
          </a:xfrm>
          <a:prstGeom prst="rect">
            <a:avLst/>
          </a:prstGeom>
          <a:noFill/>
        </p:spPr>
        <p:txBody>
          <a:bodyPr wrap="square" rtlCol="0">
            <a:spAutoFit/>
          </a:bodyPr>
          <a:lstStyle/>
          <a:p>
            <a:r>
              <a:rPr lang="en-US" altLang="zh-CN" dirty="0">
                <a:latin typeface="+mj-ea"/>
                <a:ea typeface="+mj-ea"/>
              </a:rPr>
              <a:t>XLA</a:t>
            </a:r>
            <a:r>
              <a:rPr lang="zh-CN" altLang="en-US" dirty="0">
                <a:latin typeface="+mj-ea"/>
                <a:ea typeface="+mj-ea"/>
              </a:rPr>
              <a:t>处理动态张量</a:t>
            </a:r>
          </a:p>
        </p:txBody>
      </p:sp>
      <p:sp>
        <p:nvSpPr>
          <p:cNvPr id="6" name="文本框 5">
            <a:extLst>
              <a:ext uri="{FF2B5EF4-FFF2-40B4-BE49-F238E27FC236}">
                <a16:creationId xmlns:a16="http://schemas.microsoft.com/office/drawing/2014/main" id="{7D2D2F09-51F1-B28D-FFA0-476F352F1CFE}"/>
              </a:ext>
            </a:extLst>
          </p:cNvPr>
          <p:cNvSpPr txBox="1"/>
          <p:nvPr/>
        </p:nvSpPr>
        <p:spPr>
          <a:xfrm>
            <a:off x="387737" y="1433439"/>
            <a:ext cx="10533529" cy="861774"/>
          </a:xfrm>
          <a:prstGeom prst="rect">
            <a:avLst/>
          </a:prstGeom>
          <a:noFill/>
        </p:spPr>
        <p:txBody>
          <a:bodyPr wrap="square" rtlCol="0">
            <a:spAutoFit/>
          </a:bodyPr>
          <a:lstStyle/>
          <a:p>
            <a:r>
              <a:rPr lang="en-US" altLang="zh-CN" sz="1600" dirty="0">
                <a:latin typeface="+mj-ea"/>
                <a:ea typeface="+mj-ea"/>
              </a:rPr>
              <a:t>XLA </a:t>
            </a:r>
            <a:r>
              <a:rPr lang="zh-CN" altLang="en-US" sz="1600" dirty="0">
                <a:latin typeface="+mj-ea"/>
                <a:ea typeface="+mj-ea"/>
              </a:rPr>
              <a:t>最初是为了支持静态形状（</a:t>
            </a:r>
            <a:r>
              <a:rPr lang="en-US" altLang="zh-CN" sz="1600" dirty="0">
                <a:latin typeface="+mj-ea"/>
                <a:ea typeface="+mj-ea"/>
              </a:rPr>
              <a:t>static shapes</a:t>
            </a:r>
            <a:r>
              <a:rPr lang="zh-CN" altLang="en-US" sz="1600" dirty="0">
                <a:latin typeface="+mj-ea"/>
                <a:ea typeface="+mj-ea"/>
              </a:rPr>
              <a:t>），即图中的张量的形状在编译时是已知的且不会改变。然而，许多机器学习模型和计算图需要动态形状（</a:t>
            </a:r>
            <a:r>
              <a:rPr lang="en-US" altLang="zh-CN" sz="1600" dirty="0">
                <a:latin typeface="+mj-ea"/>
                <a:ea typeface="+mj-ea"/>
              </a:rPr>
              <a:t>dynamic shapes</a:t>
            </a:r>
            <a:r>
              <a:rPr lang="zh-CN" altLang="en-US" sz="1600" dirty="0">
                <a:latin typeface="+mj-ea"/>
                <a:ea typeface="+mj-ea"/>
              </a:rPr>
              <a:t>），即张量的形状在运行时可能会变化，为了支持动态形状，</a:t>
            </a:r>
            <a:r>
              <a:rPr lang="en-US" altLang="zh-CN" sz="1600" dirty="0">
                <a:latin typeface="+mj-ea"/>
                <a:ea typeface="+mj-ea"/>
              </a:rPr>
              <a:t>XLA </a:t>
            </a:r>
            <a:r>
              <a:rPr lang="zh-CN" altLang="en-US" sz="1600" dirty="0">
                <a:latin typeface="+mj-ea"/>
                <a:ea typeface="+mj-ea"/>
              </a:rPr>
              <a:t>进行了一些扩展和改进，主要包括以下几个方面</a:t>
            </a:r>
            <a:r>
              <a:rPr lang="zh-CN" altLang="en-US" dirty="0"/>
              <a:t>：</a:t>
            </a:r>
          </a:p>
        </p:txBody>
      </p:sp>
      <p:sp>
        <p:nvSpPr>
          <p:cNvPr id="7" name="文本框 6">
            <a:extLst>
              <a:ext uri="{FF2B5EF4-FFF2-40B4-BE49-F238E27FC236}">
                <a16:creationId xmlns:a16="http://schemas.microsoft.com/office/drawing/2014/main" id="{BFEE6405-3B4F-8770-5A6E-FAACC9D00D51}"/>
              </a:ext>
            </a:extLst>
          </p:cNvPr>
          <p:cNvSpPr txBox="1"/>
          <p:nvPr/>
        </p:nvSpPr>
        <p:spPr>
          <a:xfrm>
            <a:off x="735106" y="2295213"/>
            <a:ext cx="10094259" cy="3046988"/>
          </a:xfrm>
          <a:prstGeom prst="rect">
            <a:avLst/>
          </a:prstGeom>
          <a:noFill/>
        </p:spPr>
        <p:txBody>
          <a:bodyPr wrap="square" rtlCol="0">
            <a:spAutoFit/>
          </a:bodyPr>
          <a:lstStyle/>
          <a:p>
            <a:r>
              <a:rPr lang="en-US" altLang="zh-CN" sz="1600" dirty="0">
                <a:solidFill>
                  <a:schemeClr val="tx2">
                    <a:lumMod val="60000"/>
                    <a:lumOff val="40000"/>
                  </a:schemeClr>
                </a:solidFill>
                <a:latin typeface="+mj-ea"/>
                <a:ea typeface="+mj-ea"/>
              </a:rPr>
              <a:t>1. Shape Inference: XLA </a:t>
            </a:r>
            <a:r>
              <a:rPr lang="zh-CN" altLang="en-US" sz="1600" dirty="0">
                <a:latin typeface="+mj-ea"/>
                <a:ea typeface="+mj-ea"/>
              </a:rPr>
              <a:t>具有强大的形状推断引擎，可以在编译时尽可能推断出张量的形状。对于无法在编译时确定的形状，</a:t>
            </a:r>
            <a:r>
              <a:rPr lang="en-US" altLang="zh-CN" sz="1600" dirty="0">
                <a:latin typeface="+mj-ea"/>
                <a:ea typeface="+mj-ea"/>
              </a:rPr>
              <a:t>XLA </a:t>
            </a:r>
            <a:r>
              <a:rPr lang="zh-CN" altLang="en-US" sz="1600" dirty="0">
                <a:latin typeface="+mj-ea"/>
                <a:ea typeface="+mj-ea"/>
              </a:rPr>
              <a:t>会保留这些形状为未知的，直到运行时。</a:t>
            </a:r>
          </a:p>
          <a:p>
            <a:endParaRPr lang="zh-CN" altLang="en-US" sz="1600" dirty="0">
              <a:latin typeface="+mj-ea"/>
              <a:ea typeface="+mj-ea"/>
            </a:endParaRPr>
          </a:p>
          <a:p>
            <a:r>
              <a:rPr lang="en-US" altLang="zh-CN" sz="1600" dirty="0">
                <a:solidFill>
                  <a:schemeClr val="tx2">
                    <a:lumMod val="60000"/>
                    <a:lumOff val="40000"/>
                  </a:schemeClr>
                </a:solidFill>
                <a:latin typeface="+mj-ea"/>
                <a:ea typeface="+mj-ea"/>
              </a:rPr>
              <a:t>2. Shape Placeholder: XLA </a:t>
            </a:r>
            <a:r>
              <a:rPr lang="zh-CN" altLang="en-US" sz="1600" dirty="0">
                <a:latin typeface="+mj-ea"/>
                <a:ea typeface="+mj-ea"/>
              </a:rPr>
              <a:t>允许在编译时使用占位符来表示动态形状。这些占位符在运行时会被具体化的形状所替换。</a:t>
            </a:r>
          </a:p>
          <a:p>
            <a:endParaRPr lang="zh-CN" altLang="en-US" sz="1600" dirty="0">
              <a:latin typeface="+mj-ea"/>
              <a:ea typeface="+mj-ea"/>
            </a:endParaRPr>
          </a:p>
          <a:p>
            <a:r>
              <a:rPr lang="zh-CN" altLang="en-US" sz="1600" dirty="0">
                <a:latin typeface="+mj-ea"/>
                <a:ea typeface="+mj-ea"/>
              </a:rPr>
              <a:t>   </a:t>
            </a:r>
            <a:r>
              <a:rPr lang="en-US" altLang="zh-CN" sz="1600" dirty="0">
                <a:latin typeface="+mj-ea"/>
                <a:ea typeface="+mj-ea"/>
              </a:rPr>
              <a:t>XLA</a:t>
            </a:r>
            <a:r>
              <a:rPr lang="zh-CN" altLang="en-US" sz="1600" dirty="0">
                <a:latin typeface="+mj-ea"/>
                <a:ea typeface="+mj-ea"/>
              </a:rPr>
              <a:t>占位符通常指的是在</a:t>
            </a:r>
            <a:r>
              <a:rPr lang="en-US" altLang="zh-CN" sz="1600" dirty="0">
                <a:latin typeface="+mj-ea"/>
                <a:ea typeface="+mj-ea"/>
              </a:rPr>
              <a:t>TensorFlow</a:t>
            </a:r>
            <a:r>
              <a:rPr lang="zh-CN" altLang="en-US" sz="1600" dirty="0">
                <a:latin typeface="+mj-ea"/>
                <a:ea typeface="+mj-ea"/>
              </a:rPr>
              <a:t>计算图中用于表示输入数据的节点。占位符是一种特殊的</a:t>
            </a:r>
            <a:r>
              <a:rPr lang="en-US" altLang="zh-CN" sz="1600" dirty="0">
                <a:latin typeface="+mj-ea"/>
                <a:ea typeface="+mj-ea"/>
              </a:rPr>
              <a:t>TensorFlow</a:t>
            </a:r>
            <a:r>
              <a:rPr lang="zh-CN" altLang="en-US" sz="1600" dirty="0">
                <a:latin typeface="+mj-ea"/>
                <a:ea typeface="+mj-ea"/>
              </a:rPr>
              <a:t>操作，它不进行任何计算，只是作为输入数据的占位符。在运行</a:t>
            </a:r>
            <a:r>
              <a:rPr lang="en-US" altLang="zh-CN" sz="1600" dirty="0">
                <a:latin typeface="+mj-ea"/>
                <a:ea typeface="+mj-ea"/>
              </a:rPr>
              <a:t>TensorFlow</a:t>
            </a:r>
            <a:r>
              <a:rPr lang="zh-CN" altLang="en-US" sz="1600" dirty="0">
                <a:latin typeface="+mj-ea"/>
                <a:ea typeface="+mj-ea"/>
              </a:rPr>
              <a:t>计算图时，需要提供与占位符相对应的实际数据。</a:t>
            </a:r>
          </a:p>
          <a:p>
            <a:endParaRPr lang="zh-CN" altLang="en-US" sz="1600" dirty="0">
              <a:latin typeface="+mj-ea"/>
              <a:ea typeface="+mj-ea"/>
            </a:endParaRPr>
          </a:p>
          <a:p>
            <a:r>
              <a:rPr lang="en-US" altLang="zh-CN" sz="1600" dirty="0">
                <a:solidFill>
                  <a:schemeClr val="tx2">
                    <a:lumMod val="60000"/>
                    <a:lumOff val="40000"/>
                  </a:schemeClr>
                </a:solidFill>
                <a:latin typeface="+mj-ea"/>
                <a:ea typeface="+mj-ea"/>
              </a:rPr>
              <a:t>3. Operational Support: XLA </a:t>
            </a:r>
            <a:r>
              <a:rPr lang="zh-CN" altLang="en-US" sz="1600" dirty="0">
                <a:latin typeface="+mj-ea"/>
                <a:ea typeface="+mj-ea"/>
              </a:rPr>
              <a:t>支持的操作集已经扩展，以包括对动态形状的支持。这包括支持可变大小的张量操作，如 </a:t>
            </a:r>
            <a:r>
              <a:rPr lang="en-US" altLang="zh-CN" sz="1600" dirty="0">
                <a:latin typeface="+mj-ea"/>
                <a:ea typeface="+mj-ea"/>
              </a:rPr>
              <a:t>broadcasting </a:t>
            </a:r>
            <a:r>
              <a:rPr lang="zh-CN" altLang="en-US" sz="1600" dirty="0">
                <a:latin typeface="+mj-ea"/>
                <a:ea typeface="+mj-ea"/>
              </a:rPr>
              <a:t>和 </a:t>
            </a:r>
            <a:r>
              <a:rPr lang="en-US" altLang="zh-CN" sz="1600" dirty="0">
                <a:latin typeface="+mj-ea"/>
                <a:ea typeface="+mj-ea"/>
              </a:rPr>
              <a:t>concatenation</a:t>
            </a:r>
            <a:r>
              <a:rPr lang="zh-CN" altLang="en-US" sz="1600" dirty="0">
                <a:latin typeface="+mj-ea"/>
                <a:ea typeface="+mj-ea"/>
              </a:rPr>
              <a:t>。</a:t>
            </a:r>
          </a:p>
        </p:txBody>
      </p:sp>
      <p:grpSp>
        <p:nvGrpSpPr>
          <p:cNvPr id="8" name="组合 7">
            <a:extLst>
              <a:ext uri="{FF2B5EF4-FFF2-40B4-BE49-F238E27FC236}">
                <a16:creationId xmlns:a16="http://schemas.microsoft.com/office/drawing/2014/main" id="{EBCDD34A-C41F-F478-8FE1-95120DA9011A}"/>
              </a:ext>
            </a:extLst>
          </p:cNvPr>
          <p:cNvGrpSpPr/>
          <p:nvPr/>
        </p:nvGrpSpPr>
        <p:grpSpPr>
          <a:xfrm>
            <a:off x="248118" y="5608907"/>
            <a:ext cx="101506" cy="369332"/>
            <a:chOff x="2485793" y="2025877"/>
            <a:chExt cx="339226" cy="2282598"/>
          </a:xfrm>
          <a:solidFill>
            <a:schemeClr val="bg2">
              <a:lumMod val="25000"/>
            </a:schemeClr>
          </a:solidFill>
        </p:grpSpPr>
        <p:sp>
          <p:nvSpPr>
            <p:cNvPr id="9" name="矩形 8">
              <a:extLst>
                <a:ext uri="{FF2B5EF4-FFF2-40B4-BE49-F238E27FC236}">
                  <a16:creationId xmlns:a16="http://schemas.microsoft.com/office/drawing/2014/main" id="{80302FC1-9E59-BBE3-E8D3-CC909A1EBC98}"/>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6A59DD20-1E1A-EF53-9761-2569B2BD8615}"/>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54C5D08E-6BE4-D83B-D09B-B89EAF334AE5}"/>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 name="文本框 15">
            <a:extLst>
              <a:ext uri="{FF2B5EF4-FFF2-40B4-BE49-F238E27FC236}">
                <a16:creationId xmlns:a16="http://schemas.microsoft.com/office/drawing/2014/main" id="{5264438E-176E-9C74-0345-C7D196DCC29F}"/>
              </a:ext>
            </a:extLst>
          </p:cNvPr>
          <p:cNvSpPr txBox="1"/>
          <p:nvPr/>
        </p:nvSpPr>
        <p:spPr>
          <a:xfrm>
            <a:off x="398486" y="5597963"/>
            <a:ext cx="3424518" cy="369332"/>
          </a:xfrm>
          <a:prstGeom prst="rect">
            <a:avLst/>
          </a:prstGeom>
          <a:noFill/>
        </p:spPr>
        <p:txBody>
          <a:bodyPr wrap="square" rtlCol="0">
            <a:spAutoFit/>
          </a:bodyPr>
          <a:lstStyle/>
          <a:p>
            <a:r>
              <a:rPr lang="zh-CN" altLang="en-US" dirty="0">
                <a:latin typeface="+mj-ea"/>
                <a:ea typeface="+mj-ea"/>
              </a:rPr>
              <a:t>局限</a:t>
            </a:r>
          </a:p>
        </p:txBody>
      </p:sp>
      <p:sp>
        <p:nvSpPr>
          <p:cNvPr id="19" name="文本框 18">
            <a:extLst>
              <a:ext uri="{FF2B5EF4-FFF2-40B4-BE49-F238E27FC236}">
                <a16:creationId xmlns:a16="http://schemas.microsoft.com/office/drawing/2014/main" id="{4AE9A5B7-BDF3-A9DF-44A4-86D11A1C6A67}"/>
              </a:ext>
            </a:extLst>
          </p:cNvPr>
          <p:cNvSpPr txBox="1"/>
          <p:nvPr/>
        </p:nvSpPr>
        <p:spPr>
          <a:xfrm>
            <a:off x="564776" y="6051176"/>
            <a:ext cx="9063318" cy="584775"/>
          </a:xfrm>
          <a:prstGeom prst="rect">
            <a:avLst/>
          </a:prstGeom>
          <a:noFill/>
        </p:spPr>
        <p:txBody>
          <a:bodyPr wrap="square" rtlCol="0">
            <a:spAutoFit/>
          </a:bodyPr>
          <a:lstStyle/>
          <a:p>
            <a:r>
              <a:rPr lang="zh-CN" altLang="en-US" sz="1600" dirty="0">
                <a:latin typeface="+mj-ea"/>
                <a:ea typeface="+mj-ea"/>
              </a:rPr>
              <a:t>虽然</a:t>
            </a:r>
            <a:r>
              <a:rPr lang="en-US" altLang="zh-CN" sz="1600" dirty="0">
                <a:latin typeface="+mj-ea"/>
                <a:ea typeface="+mj-ea"/>
              </a:rPr>
              <a:t>XLA</a:t>
            </a:r>
            <a:r>
              <a:rPr lang="zh-CN" altLang="en-US" sz="1600" dirty="0">
                <a:latin typeface="+mj-ea"/>
                <a:ea typeface="+mj-ea"/>
              </a:rPr>
              <a:t>可以支持动态形状，但是对于一些复杂的操作，比如指针操作或者多维动态形状</a:t>
            </a:r>
            <a:r>
              <a:rPr lang="en-US" altLang="zh-CN" sz="1600" dirty="0">
                <a:latin typeface="+mj-ea"/>
                <a:ea typeface="+mj-ea"/>
              </a:rPr>
              <a:t>(</a:t>
            </a:r>
            <a:r>
              <a:rPr lang="zh-CN" altLang="en-US" sz="1600" dirty="0">
                <a:latin typeface="+mj-ea"/>
                <a:ea typeface="+mj-ea"/>
              </a:rPr>
              <a:t>通常至少需要有一个维度是静态的，如果均为动态，一般不支持</a:t>
            </a:r>
            <a:r>
              <a:rPr lang="en-US" altLang="zh-CN" sz="1600" dirty="0">
                <a:latin typeface="+mj-ea"/>
                <a:ea typeface="+mj-ea"/>
              </a:rPr>
              <a:t>)</a:t>
            </a:r>
            <a:r>
              <a:rPr lang="zh-CN" altLang="en-US" sz="1600" dirty="0">
                <a:latin typeface="+mj-ea"/>
                <a:ea typeface="+mj-ea"/>
              </a:rPr>
              <a:t>是不支持的。</a:t>
            </a:r>
          </a:p>
        </p:txBody>
      </p:sp>
    </p:spTree>
    <p:extLst>
      <p:ext uri="{BB962C8B-B14F-4D97-AF65-F5344CB8AC3E}">
        <p14:creationId xmlns:p14="http://schemas.microsoft.com/office/powerpoint/2010/main" val="25801170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D09B17D-9B01-42AE-BABA-82641D2B5901}"/>
              </a:ext>
            </a:extLst>
          </p:cNvPr>
          <p:cNvSpPr/>
          <p:nvPr/>
        </p:nvSpPr>
        <p:spPr>
          <a:xfrm>
            <a:off x="1431966" y="4135426"/>
            <a:ext cx="3895725" cy="117571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6" name="组合 35">
            <a:extLst>
              <a:ext uri="{FF2B5EF4-FFF2-40B4-BE49-F238E27FC236}">
                <a16:creationId xmlns:a16="http://schemas.microsoft.com/office/drawing/2014/main" id="{D7A5E994-6F96-44E7-A022-4ABDD1435FD5}"/>
              </a:ext>
            </a:extLst>
          </p:cNvPr>
          <p:cNvGrpSpPr/>
          <p:nvPr/>
        </p:nvGrpSpPr>
        <p:grpSpPr>
          <a:xfrm>
            <a:off x="1" y="1654629"/>
            <a:ext cx="3249668" cy="3442733"/>
            <a:chOff x="1" y="540259"/>
            <a:chExt cx="4301547" cy="4557104"/>
          </a:xfrm>
        </p:grpSpPr>
        <p:sp>
          <p:nvSpPr>
            <p:cNvPr id="21" name="任意多边形: 形状 20">
              <a:extLst>
                <a:ext uri="{FF2B5EF4-FFF2-40B4-BE49-F238E27FC236}">
                  <a16:creationId xmlns:a16="http://schemas.microsoft.com/office/drawing/2014/main" id="{0C74B9DE-F998-4470-866C-C7B30928E120}"/>
                </a:ext>
              </a:extLst>
            </p:cNvPr>
            <p:cNvSpPr/>
            <p:nvPr/>
          </p:nvSpPr>
          <p:spPr>
            <a:xfrm>
              <a:off x="1895475" y="540259"/>
              <a:ext cx="2406073" cy="4258034"/>
            </a:xfrm>
            <a:custGeom>
              <a:avLst/>
              <a:gdLst>
                <a:gd name="connsiteX0" fmla="*/ 809739 w 2406073"/>
                <a:gd name="connsiteY0" fmla="*/ 0 h 4258033"/>
                <a:gd name="connsiteX1" fmla="*/ 2406073 w 2406073"/>
                <a:gd name="connsiteY1" fmla="*/ 2960769 h 4258033"/>
                <a:gd name="connsiteX2" fmla="*/ 0 w 2406073"/>
                <a:gd name="connsiteY2" fmla="*/ 4258033 h 4258033"/>
                <a:gd name="connsiteX3" fmla="*/ 0 w 2406073"/>
                <a:gd name="connsiteY3" fmla="*/ 4178623 h 4258033"/>
                <a:gd name="connsiteX4" fmla="*/ 2311376 w 2406073"/>
                <a:gd name="connsiteY4" fmla="*/ 2932416 h 4258033"/>
                <a:gd name="connsiteX5" fmla="*/ 781385 w 2406073"/>
                <a:gd name="connsiteY5" fmla="*/ 94698 h 4258033"/>
                <a:gd name="connsiteX6" fmla="*/ 0 w 2406073"/>
                <a:gd name="connsiteY6" fmla="*/ 515991 h 4258033"/>
                <a:gd name="connsiteX7" fmla="*/ 0 w 2406073"/>
                <a:gd name="connsiteY7" fmla="*/ 436581 h 4258033"/>
                <a:gd name="connsiteX8" fmla="*/ 809739 w 2406073"/>
                <a:gd name="connsiteY8" fmla="*/ 0 h 425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6073" h="4258033">
                  <a:moveTo>
                    <a:pt x="809739" y="0"/>
                  </a:moveTo>
                  <a:lnTo>
                    <a:pt x="2406073" y="2960769"/>
                  </a:lnTo>
                  <a:lnTo>
                    <a:pt x="0" y="4258033"/>
                  </a:lnTo>
                  <a:lnTo>
                    <a:pt x="0" y="4178623"/>
                  </a:lnTo>
                  <a:lnTo>
                    <a:pt x="2311376" y="2932416"/>
                  </a:lnTo>
                  <a:lnTo>
                    <a:pt x="781385" y="94698"/>
                  </a:lnTo>
                  <a:lnTo>
                    <a:pt x="0" y="515991"/>
                  </a:lnTo>
                  <a:lnTo>
                    <a:pt x="0" y="436581"/>
                  </a:lnTo>
                  <a:lnTo>
                    <a:pt x="80973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任意多边形: 形状 32">
              <a:extLst>
                <a:ext uri="{FF2B5EF4-FFF2-40B4-BE49-F238E27FC236}">
                  <a16:creationId xmlns:a16="http://schemas.microsoft.com/office/drawing/2014/main" id="{B4A09F7E-8DBA-4BAE-86DF-4A0559AEF4BC}"/>
                </a:ext>
              </a:extLst>
            </p:cNvPr>
            <p:cNvSpPr/>
            <p:nvPr/>
          </p:nvSpPr>
          <p:spPr>
            <a:xfrm>
              <a:off x="1" y="976840"/>
              <a:ext cx="1895475" cy="1101380"/>
            </a:xfrm>
            <a:custGeom>
              <a:avLst/>
              <a:gdLst>
                <a:gd name="connsiteX0" fmla="*/ 1895475 w 1895475"/>
                <a:gd name="connsiteY0" fmla="*/ 0 h 1101379"/>
                <a:gd name="connsiteX1" fmla="*/ 1895475 w 1895475"/>
                <a:gd name="connsiteY1" fmla="*/ 79410 h 1101379"/>
                <a:gd name="connsiteX2" fmla="*/ 0 w 1895475"/>
                <a:gd name="connsiteY2" fmla="*/ 1101379 h 1101379"/>
                <a:gd name="connsiteX3" fmla="*/ 0 w 1895475"/>
                <a:gd name="connsiteY3" fmla="*/ 1021968 h 1101379"/>
                <a:gd name="connsiteX4" fmla="*/ 1895475 w 1895475"/>
                <a:gd name="connsiteY4" fmla="*/ 0 h 110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75" h="1101379">
                  <a:moveTo>
                    <a:pt x="1895475" y="0"/>
                  </a:moveTo>
                  <a:lnTo>
                    <a:pt x="1895475" y="79410"/>
                  </a:lnTo>
                  <a:lnTo>
                    <a:pt x="0" y="1101379"/>
                  </a:lnTo>
                  <a:lnTo>
                    <a:pt x="0" y="1021968"/>
                  </a:lnTo>
                  <a:lnTo>
                    <a:pt x="1895475"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任意多边形: 形状 30">
              <a:extLst>
                <a:ext uri="{FF2B5EF4-FFF2-40B4-BE49-F238E27FC236}">
                  <a16:creationId xmlns:a16="http://schemas.microsoft.com/office/drawing/2014/main" id="{63557D9A-DE77-471F-AC8D-2DE7DC120C3A}"/>
                </a:ext>
              </a:extLst>
            </p:cNvPr>
            <p:cNvSpPr/>
            <p:nvPr/>
          </p:nvSpPr>
          <p:spPr>
            <a:xfrm>
              <a:off x="1" y="2463293"/>
              <a:ext cx="1895475" cy="2634070"/>
            </a:xfrm>
            <a:custGeom>
              <a:avLst/>
              <a:gdLst>
                <a:gd name="connsiteX0" fmla="*/ 0 w 1895475"/>
                <a:gd name="connsiteY0" fmla="*/ 0 h 2634069"/>
                <a:gd name="connsiteX1" fmla="*/ 1369133 w 1895475"/>
                <a:gd name="connsiteY1" fmla="*/ 2539372 h 2634069"/>
                <a:gd name="connsiteX2" fmla="*/ 1895475 w 1895475"/>
                <a:gd name="connsiteY2" fmla="*/ 2255589 h 2634069"/>
                <a:gd name="connsiteX3" fmla="*/ 1895475 w 1895475"/>
                <a:gd name="connsiteY3" fmla="*/ 2334999 h 2634069"/>
                <a:gd name="connsiteX4" fmla="*/ 1340780 w 1895475"/>
                <a:gd name="connsiteY4" fmla="*/ 2634069 h 2634069"/>
                <a:gd name="connsiteX5" fmla="*/ 0 w 1895475"/>
                <a:gd name="connsiteY5" fmla="*/ 147286 h 2634069"/>
                <a:gd name="connsiteX6" fmla="*/ 0 w 1895475"/>
                <a:gd name="connsiteY6" fmla="*/ 0 h 263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5475" h="2634069">
                  <a:moveTo>
                    <a:pt x="0" y="0"/>
                  </a:moveTo>
                  <a:lnTo>
                    <a:pt x="1369133" y="2539372"/>
                  </a:lnTo>
                  <a:lnTo>
                    <a:pt x="1895475" y="2255589"/>
                  </a:lnTo>
                  <a:lnTo>
                    <a:pt x="1895475" y="2334999"/>
                  </a:lnTo>
                  <a:lnTo>
                    <a:pt x="1340780" y="2634069"/>
                  </a:lnTo>
                  <a:lnTo>
                    <a:pt x="0" y="147286"/>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灯片编号占位符 1">
            <a:extLst>
              <a:ext uri="{FF2B5EF4-FFF2-40B4-BE49-F238E27FC236}">
                <a16:creationId xmlns:a16="http://schemas.microsoft.com/office/drawing/2014/main" id="{D4DA270D-A566-4301-8DC5-D9FFEE5A50C4}"/>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21</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a:extLst>
              <a:ext uri="{FF2B5EF4-FFF2-40B4-BE49-F238E27FC236}">
                <a16:creationId xmlns:a16="http://schemas.microsoft.com/office/drawing/2014/main" id="{99FE2A75-6DCA-4267-864D-AD06A4626B48}"/>
              </a:ext>
            </a:extLst>
          </p:cNvPr>
          <p:cNvSpPr/>
          <p:nvPr/>
        </p:nvSpPr>
        <p:spPr>
          <a:xfrm>
            <a:off x="1614115" y="4498393"/>
            <a:ext cx="3531426" cy="338554"/>
          </a:xfrm>
          <a:prstGeom prst="rect">
            <a:avLst/>
          </a:prstGeom>
        </p:spPr>
        <p:txBody>
          <a:bodyPr wrap="square">
            <a:spAutoFit/>
          </a:bodyPr>
          <a:lstStyle/>
          <a:p>
            <a:pPr algn="ctr"/>
            <a:r>
              <a:rPr lang="en-US" altLang="zh-CN" sz="16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Pytorch</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AE4D19D5-D650-4662-8B63-C6EC7573A253}"/>
              </a:ext>
            </a:extLst>
          </p:cNvPr>
          <p:cNvSpPr txBox="1"/>
          <p:nvPr/>
        </p:nvSpPr>
        <p:spPr>
          <a:xfrm>
            <a:off x="253945" y="232919"/>
            <a:ext cx="6675772"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动态形状处理</a:t>
            </a:r>
          </a:p>
        </p:txBody>
      </p:sp>
      <p:pic>
        <p:nvPicPr>
          <p:cNvPr id="4" name="图片 3">
            <a:extLst>
              <a:ext uri="{FF2B5EF4-FFF2-40B4-BE49-F238E27FC236}">
                <a16:creationId xmlns:a16="http://schemas.microsoft.com/office/drawing/2014/main" id="{A7CBDC69-2CA9-9852-B17B-E64CD713E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965" y="1641451"/>
            <a:ext cx="4494378" cy="1927884"/>
          </a:xfrm>
          <a:prstGeom prst="rect">
            <a:avLst/>
          </a:prstGeom>
        </p:spPr>
      </p:pic>
      <p:sp>
        <p:nvSpPr>
          <p:cNvPr id="5" name="文本框 4">
            <a:extLst>
              <a:ext uri="{FF2B5EF4-FFF2-40B4-BE49-F238E27FC236}">
                <a16:creationId xmlns:a16="http://schemas.microsoft.com/office/drawing/2014/main" id="{03597FCF-DD31-329F-D3A0-2C9D3B20DFB5}"/>
              </a:ext>
            </a:extLst>
          </p:cNvPr>
          <p:cNvSpPr txBox="1"/>
          <p:nvPr/>
        </p:nvSpPr>
        <p:spPr>
          <a:xfrm>
            <a:off x="6548547" y="2368750"/>
            <a:ext cx="3895725" cy="1477328"/>
          </a:xfrm>
          <a:prstGeom prst="rect">
            <a:avLst/>
          </a:prstGeom>
          <a:noFill/>
        </p:spPr>
        <p:txBody>
          <a:bodyPr wrap="square" rtlCol="0">
            <a:spAutoFit/>
          </a:bodyPr>
          <a:lstStyle/>
          <a:p>
            <a:r>
              <a:rPr lang="en-US" altLang="zh-CN" dirty="0" err="1">
                <a:latin typeface="+mj-ea"/>
                <a:ea typeface="+mj-ea"/>
              </a:rPr>
              <a:t>PyTorch</a:t>
            </a:r>
            <a:r>
              <a:rPr lang="zh-CN" altLang="en-US" dirty="0">
                <a:latin typeface="+mj-ea"/>
                <a:ea typeface="+mj-ea"/>
              </a:rPr>
              <a:t>是一个开源的机器学习库，由</a:t>
            </a:r>
            <a:r>
              <a:rPr lang="en-US" altLang="zh-CN" dirty="0">
                <a:latin typeface="+mj-ea"/>
                <a:ea typeface="+mj-ea"/>
              </a:rPr>
              <a:t>Facebook</a:t>
            </a:r>
            <a:r>
              <a:rPr lang="zh-CN" altLang="en-US" dirty="0">
                <a:latin typeface="+mj-ea"/>
                <a:ea typeface="+mj-ea"/>
              </a:rPr>
              <a:t>的人工智能研究团队开发，用于应用如计算机视觉和自然语言处理等深度学习领域。其使用动态图，具有很高的灵活性。</a:t>
            </a:r>
          </a:p>
        </p:txBody>
      </p:sp>
      <p:grpSp>
        <p:nvGrpSpPr>
          <p:cNvPr id="7" name="组合 6">
            <a:extLst>
              <a:ext uri="{FF2B5EF4-FFF2-40B4-BE49-F238E27FC236}">
                <a16:creationId xmlns:a16="http://schemas.microsoft.com/office/drawing/2014/main" id="{B226140F-2B35-666F-E70F-F5137A17E60A}"/>
              </a:ext>
            </a:extLst>
          </p:cNvPr>
          <p:cNvGrpSpPr/>
          <p:nvPr/>
        </p:nvGrpSpPr>
        <p:grpSpPr>
          <a:xfrm>
            <a:off x="6548547" y="1580388"/>
            <a:ext cx="101506" cy="369332"/>
            <a:chOff x="2485793" y="2025877"/>
            <a:chExt cx="339226" cy="2282598"/>
          </a:xfrm>
          <a:solidFill>
            <a:schemeClr val="bg2">
              <a:lumMod val="25000"/>
            </a:schemeClr>
          </a:solidFill>
        </p:grpSpPr>
        <p:sp>
          <p:nvSpPr>
            <p:cNvPr id="8" name="矩形 7">
              <a:extLst>
                <a:ext uri="{FF2B5EF4-FFF2-40B4-BE49-F238E27FC236}">
                  <a16:creationId xmlns:a16="http://schemas.microsoft.com/office/drawing/2014/main" id="{6C0AF32C-E1C5-AC22-108D-770E898A831E}"/>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E07FE8E2-DE99-3115-5D65-CDA25EC049D4}"/>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A2BA8351-EB14-6A94-500D-8D9EC5660ECE}"/>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2" name="文本框 11">
            <a:extLst>
              <a:ext uri="{FF2B5EF4-FFF2-40B4-BE49-F238E27FC236}">
                <a16:creationId xmlns:a16="http://schemas.microsoft.com/office/drawing/2014/main" id="{D665061E-8A4E-A715-F412-D5A7DEFFD8E8}"/>
              </a:ext>
            </a:extLst>
          </p:cNvPr>
          <p:cNvSpPr txBox="1"/>
          <p:nvPr/>
        </p:nvSpPr>
        <p:spPr>
          <a:xfrm>
            <a:off x="6882072" y="1570506"/>
            <a:ext cx="3415554" cy="369332"/>
          </a:xfrm>
          <a:prstGeom prst="rect">
            <a:avLst/>
          </a:prstGeom>
          <a:noFill/>
        </p:spPr>
        <p:txBody>
          <a:bodyPr wrap="square" rtlCol="0">
            <a:spAutoFit/>
          </a:bodyPr>
          <a:lstStyle/>
          <a:p>
            <a:r>
              <a:rPr lang="en-US" altLang="zh-CN" dirty="0" err="1">
                <a:latin typeface="+mj-ea"/>
                <a:ea typeface="+mj-ea"/>
              </a:rPr>
              <a:t>PyTorch</a:t>
            </a:r>
            <a:r>
              <a:rPr lang="zh-CN" altLang="en-US" dirty="0">
                <a:latin typeface="+mj-ea"/>
                <a:ea typeface="+mj-ea"/>
              </a:rPr>
              <a:t>简介</a:t>
            </a:r>
          </a:p>
        </p:txBody>
      </p:sp>
    </p:spTree>
    <p:extLst>
      <p:ext uri="{BB962C8B-B14F-4D97-AF65-F5344CB8AC3E}">
        <p14:creationId xmlns:p14="http://schemas.microsoft.com/office/powerpoint/2010/main" val="298309182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460133" y="298990"/>
            <a:ext cx="6747490"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动态形状处理</a:t>
            </a: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561883" y="872308"/>
            <a:ext cx="108245"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文本框 1">
            <a:extLst>
              <a:ext uri="{FF2B5EF4-FFF2-40B4-BE49-F238E27FC236}">
                <a16:creationId xmlns:a16="http://schemas.microsoft.com/office/drawing/2014/main" id="{1BB4A1E6-EB5F-C8C4-BF60-47A4A4E0741C}"/>
              </a:ext>
            </a:extLst>
          </p:cNvPr>
          <p:cNvSpPr txBox="1"/>
          <p:nvPr/>
        </p:nvSpPr>
        <p:spPr>
          <a:xfrm>
            <a:off x="670128" y="930669"/>
            <a:ext cx="6669741" cy="461665"/>
          </a:xfrm>
          <a:prstGeom prst="rect">
            <a:avLst/>
          </a:prstGeom>
          <a:noFill/>
        </p:spPr>
        <p:txBody>
          <a:bodyPr wrap="square" rtlCol="0">
            <a:spAutoFit/>
          </a:bodyPr>
          <a:lstStyle/>
          <a:p>
            <a:r>
              <a:rPr lang="zh-CN" altLang="en-US" sz="2400" dirty="0">
                <a:latin typeface="+mj-ea"/>
                <a:ea typeface="+mj-ea"/>
              </a:rPr>
              <a:t>动态图</a:t>
            </a:r>
          </a:p>
        </p:txBody>
      </p:sp>
      <p:sp>
        <p:nvSpPr>
          <p:cNvPr id="4" name="文本框 3">
            <a:extLst>
              <a:ext uri="{FF2B5EF4-FFF2-40B4-BE49-F238E27FC236}">
                <a16:creationId xmlns:a16="http://schemas.microsoft.com/office/drawing/2014/main" id="{8927A9BC-7B0F-9E90-EBB6-F3B502744A61}"/>
              </a:ext>
            </a:extLst>
          </p:cNvPr>
          <p:cNvSpPr txBox="1"/>
          <p:nvPr/>
        </p:nvSpPr>
        <p:spPr>
          <a:xfrm>
            <a:off x="561883" y="1621151"/>
            <a:ext cx="11146022" cy="956710"/>
          </a:xfrm>
          <a:prstGeom prst="rect">
            <a:avLst/>
          </a:prstGeom>
          <a:noFill/>
        </p:spPr>
        <p:txBody>
          <a:bodyPr wrap="square" rtlCol="0">
            <a:spAutoFit/>
          </a:bodyPr>
          <a:lstStyle/>
          <a:p>
            <a:r>
              <a:rPr lang="zh-CN" altLang="en-US" dirty="0">
                <a:latin typeface="+mj-ea"/>
                <a:ea typeface="+mj-ea"/>
              </a:rPr>
              <a:t>动态图（</a:t>
            </a:r>
            <a:r>
              <a:rPr lang="en-US" altLang="zh-CN" dirty="0">
                <a:latin typeface="+mj-ea"/>
                <a:ea typeface="+mj-ea"/>
              </a:rPr>
              <a:t>Dynamic Graph</a:t>
            </a:r>
            <a:r>
              <a:rPr lang="zh-CN" altLang="en-US" dirty="0">
                <a:latin typeface="+mj-ea"/>
                <a:ea typeface="+mj-ea"/>
              </a:rPr>
              <a:t>）是一种编程范式，它允许开发者以即时执行（</a:t>
            </a:r>
            <a:r>
              <a:rPr lang="en-US" altLang="zh-CN" dirty="0">
                <a:latin typeface="+mj-ea"/>
                <a:ea typeface="+mj-ea"/>
              </a:rPr>
              <a:t>immediate execution</a:t>
            </a:r>
            <a:r>
              <a:rPr lang="zh-CN" altLang="en-US" dirty="0">
                <a:latin typeface="+mj-ea"/>
                <a:ea typeface="+mj-ea"/>
              </a:rPr>
              <a:t>）的方式构建、修改和执行计算图。在动态图模式下，计算的执行是即时发生的，而不是预先定义好整个计算图后再执行。这种范式提供了更高的灵活性和易用性，在深度学习框架中特别有用。</a:t>
            </a:r>
          </a:p>
        </p:txBody>
      </p:sp>
      <p:pic>
        <p:nvPicPr>
          <p:cNvPr id="9" name="图片 8">
            <a:extLst>
              <a:ext uri="{FF2B5EF4-FFF2-40B4-BE49-F238E27FC236}">
                <a16:creationId xmlns:a16="http://schemas.microsoft.com/office/drawing/2014/main" id="{9A89BD7B-433D-462A-8B35-BAF88872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28" y="2721128"/>
            <a:ext cx="9791684" cy="2620900"/>
          </a:xfrm>
          <a:prstGeom prst="rect">
            <a:avLst/>
          </a:prstGeom>
        </p:spPr>
      </p:pic>
    </p:spTree>
    <p:extLst>
      <p:ext uri="{BB962C8B-B14F-4D97-AF65-F5344CB8AC3E}">
        <p14:creationId xmlns:p14="http://schemas.microsoft.com/office/powerpoint/2010/main" val="24315776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460133" y="298990"/>
            <a:ext cx="6747490"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动态形状处理</a:t>
            </a: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561883" y="872308"/>
            <a:ext cx="108245"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文本框 1">
            <a:extLst>
              <a:ext uri="{FF2B5EF4-FFF2-40B4-BE49-F238E27FC236}">
                <a16:creationId xmlns:a16="http://schemas.microsoft.com/office/drawing/2014/main" id="{1BB4A1E6-EB5F-C8C4-BF60-47A4A4E0741C}"/>
              </a:ext>
            </a:extLst>
          </p:cNvPr>
          <p:cNvSpPr txBox="1"/>
          <p:nvPr/>
        </p:nvSpPr>
        <p:spPr>
          <a:xfrm>
            <a:off x="670128" y="930669"/>
            <a:ext cx="6669741" cy="461665"/>
          </a:xfrm>
          <a:prstGeom prst="rect">
            <a:avLst/>
          </a:prstGeom>
          <a:noFill/>
        </p:spPr>
        <p:txBody>
          <a:bodyPr wrap="square" rtlCol="0">
            <a:spAutoFit/>
          </a:bodyPr>
          <a:lstStyle/>
          <a:p>
            <a:r>
              <a:rPr lang="en-US" altLang="zh-CN" sz="2400" dirty="0" err="1">
                <a:latin typeface="+mj-ea"/>
                <a:ea typeface="+mj-ea"/>
              </a:rPr>
              <a:t>PyTorch</a:t>
            </a:r>
            <a:r>
              <a:rPr lang="zh-CN" altLang="en-US" sz="2400" dirty="0">
                <a:latin typeface="+mj-ea"/>
                <a:ea typeface="+mj-ea"/>
              </a:rPr>
              <a:t>动态图机制</a:t>
            </a:r>
          </a:p>
        </p:txBody>
      </p:sp>
      <p:sp>
        <p:nvSpPr>
          <p:cNvPr id="4" name="文本框 3">
            <a:extLst>
              <a:ext uri="{FF2B5EF4-FFF2-40B4-BE49-F238E27FC236}">
                <a16:creationId xmlns:a16="http://schemas.microsoft.com/office/drawing/2014/main" id="{8927A9BC-7B0F-9E90-EBB6-F3B502744A61}"/>
              </a:ext>
            </a:extLst>
          </p:cNvPr>
          <p:cNvSpPr txBox="1"/>
          <p:nvPr/>
        </p:nvSpPr>
        <p:spPr>
          <a:xfrm>
            <a:off x="561883" y="1720869"/>
            <a:ext cx="11146022" cy="956710"/>
          </a:xfrm>
          <a:prstGeom prst="rect">
            <a:avLst/>
          </a:prstGeom>
          <a:noFill/>
        </p:spPr>
        <p:txBody>
          <a:bodyPr wrap="square" rtlCol="0">
            <a:spAutoFit/>
          </a:bodyPr>
          <a:lstStyle/>
          <a:p>
            <a:r>
              <a:rPr lang="zh-CN" altLang="en-US" dirty="0">
                <a:latin typeface="+mj-ea"/>
                <a:ea typeface="+mj-ea"/>
              </a:rPr>
              <a:t>在前面我们已经介绍过了动态图的概念，在</a:t>
            </a:r>
            <a:r>
              <a:rPr lang="en-US" altLang="zh-CN" dirty="0" err="1">
                <a:latin typeface="+mj-ea"/>
                <a:ea typeface="+mj-ea"/>
              </a:rPr>
              <a:t>pytorch</a:t>
            </a:r>
            <a:r>
              <a:rPr lang="zh-CN" altLang="en-US" dirty="0">
                <a:latin typeface="+mj-ea"/>
                <a:ea typeface="+mj-ea"/>
              </a:rPr>
              <a:t>运行之前，不会去创建所谓的神经网络，这完全由</a:t>
            </a:r>
            <a:r>
              <a:rPr lang="en-US" altLang="zh-CN" dirty="0">
                <a:latin typeface="+mj-ea"/>
                <a:ea typeface="+mj-ea"/>
              </a:rPr>
              <a:t>python</a:t>
            </a:r>
            <a:r>
              <a:rPr lang="zh-CN" altLang="en-US" dirty="0">
                <a:latin typeface="+mj-ea"/>
                <a:ea typeface="+mj-ea"/>
              </a:rPr>
              <a:t>代码定义的</a:t>
            </a:r>
            <a:r>
              <a:rPr lang="en-US" altLang="zh-CN" dirty="0">
                <a:latin typeface="+mj-ea"/>
                <a:ea typeface="+mj-ea"/>
              </a:rPr>
              <a:t>forward</a:t>
            </a:r>
            <a:r>
              <a:rPr lang="zh-CN" altLang="en-US" dirty="0">
                <a:latin typeface="+mj-ea"/>
                <a:ea typeface="+mj-ea"/>
              </a:rPr>
              <a:t>函数来描述。即我们手工编写的</a:t>
            </a:r>
            <a:r>
              <a:rPr lang="en-US" altLang="zh-CN" dirty="0">
                <a:latin typeface="+mj-ea"/>
                <a:ea typeface="+mj-ea"/>
              </a:rPr>
              <a:t>forward</a:t>
            </a:r>
            <a:r>
              <a:rPr lang="zh-CN" altLang="en-US" dirty="0">
                <a:latin typeface="+mj-ea"/>
                <a:ea typeface="+mj-ea"/>
              </a:rPr>
              <a:t>函数就是</a:t>
            </a:r>
            <a:r>
              <a:rPr lang="en-US" altLang="zh-CN" dirty="0" err="1">
                <a:latin typeface="+mj-ea"/>
                <a:ea typeface="+mj-ea"/>
              </a:rPr>
              <a:t>pytorch</a:t>
            </a:r>
            <a:r>
              <a:rPr lang="zh-CN" altLang="en-US" dirty="0">
                <a:latin typeface="+mj-ea"/>
                <a:ea typeface="+mj-ea"/>
              </a:rPr>
              <a:t>前向运行的动态图。当代码执行到哪一句的时候，网络就运行到哪一步，也就是说</a:t>
            </a:r>
            <a:r>
              <a:rPr lang="en-US" altLang="zh-CN" dirty="0" err="1">
                <a:latin typeface="+mj-ea"/>
                <a:ea typeface="+mj-ea"/>
              </a:rPr>
              <a:t>pytorch</a:t>
            </a:r>
            <a:r>
              <a:rPr lang="zh-CN" altLang="en-US" dirty="0">
                <a:latin typeface="+mj-ea"/>
                <a:ea typeface="+mj-ea"/>
              </a:rPr>
              <a:t>的</a:t>
            </a:r>
            <a:r>
              <a:rPr lang="en-US" altLang="zh-CN" dirty="0" err="1">
                <a:latin typeface="+mj-ea"/>
                <a:ea typeface="+mj-ea"/>
              </a:rPr>
              <a:t>forwad</a:t>
            </a:r>
            <a:r>
              <a:rPr lang="zh-CN" altLang="en-US" dirty="0">
                <a:latin typeface="+mj-ea"/>
                <a:ea typeface="+mj-ea"/>
              </a:rPr>
              <a:t>代码就是神经网络的执行流。</a:t>
            </a:r>
          </a:p>
        </p:txBody>
      </p:sp>
      <p:sp>
        <p:nvSpPr>
          <p:cNvPr id="6" name="文本框 5">
            <a:extLst>
              <a:ext uri="{FF2B5EF4-FFF2-40B4-BE49-F238E27FC236}">
                <a16:creationId xmlns:a16="http://schemas.microsoft.com/office/drawing/2014/main" id="{AAF3AD7B-8FB8-FEE1-86C2-483C2B255465}"/>
              </a:ext>
            </a:extLst>
          </p:cNvPr>
          <p:cNvSpPr txBox="1"/>
          <p:nvPr/>
        </p:nvSpPr>
        <p:spPr>
          <a:xfrm>
            <a:off x="521485" y="2898848"/>
            <a:ext cx="11149029" cy="923330"/>
          </a:xfrm>
          <a:prstGeom prst="rect">
            <a:avLst/>
          </a:prstGeom>
          <a:noFill/>
        </p:spPr>
        <p:txBody>
          <a:bodyPr wrap="square" rtlCol="0">
            <a:spAutoFit/>
          </a:bodyPr>
          <a:lstStyle/>
          <a:p>
            <a:r>
              <a:rPr lang="en-US" altLang="zh-CN" dirty="0" err="1">
                <a:latin typeface="+mj-ea"/>
                <a:ea typeface="+mj-ea"/>
              </a:rPr>
              <a:t>pytorch</a:t>
            </a:r>
            <a:r>
              <a:rPr lang="zh-CN" altLang="en-US" dirty="0">
                <a:latin typeface="+mj-ea"/>
                <a:ea typeface="+mj-ea"/>
              </a:rPr>
              <a:t>并没有显式的去构建一个所谓的动态图，本质就是按照</a:t>
            </a:r>
            <a:r>
              <a:rPr lang="en-US" altLang="zh-CN" dirty="0">
                <a:latin typeface="+mj-ea"/>
                <a:ea typeface="+mj-ea"/>
              </a:rPr>
              <a:t>forward</a:t>
            </a:r>
            <a:r>
              <a:rPr lang="zh-CN" altLang="en-US" dirty="0">
                <a:latin typeface="+mj-ea"/>
                <a:ea typeface="+mj-ea"/>
              </a:rPr>
              <a:t>的代码执行流程走了一遍而已。由于没有计算图表示，自动求导将难以实现，这里我们介绍</a:t>
            </a:r>
            <a:r>
              <a:rPr lang="en-US" altLang="zh-CN" dirty="0" err="1">
                <a:latin typeface="+mj-ea"/>
                <a:ea typeface="+mj-ea"/>
              </a:rPr>
              <a:t>PyTorch</a:t>
            </a:r>
            <a:r>
              <a:rPr lang="en-US" altLang="zh-CN" dirty="0">
                <a:latin typeface="+mj-ea"/>
                <a:ea typeface="+mj-ea"/>
              </a:rPr>
              <a:t> </a:t>
            </a:r>
            <a:r>
              <a:rPr lang="zh-CN" altLang="en-US" dirty="0">
                <a:latin typeface="+mj-ea"/>
                <a:ea typeface="+mj-ea"/>
              </a:rPr>
              <a:t>中在 </a:t>
            </a:r>
            <a:r>
              <a:rPr lang="en-US" altLang="zh-CN" dirty="0">
                <a:latin typeface="+mj-ea"/>
                <a:ea typeface="+mj-ea"/>
              </a:rPr>
              <a:t>Eager </a:t>
            </a:r>
            <a:r>
              <a:rPr lang="zh-CN" altLang="en-US" dirty="0">
                <a:latin typeface="+mj-ea"/>
                <a:ea typeface="+mj-ea"/>
              </a:rPr>
              <a:t>模式下对模型进行求导的机制</a:t>
            </a:r>
            <a:r>
              <a:rPr lang="en-US" altLang="zh-CN" dirty="0" err="1">
                <a:latin typeface="+mj-ea"/>
                <a:ea typeface="+mj-ea"/>
              </a:rPr>
              <a:t>AutoGrad</a:t>
            </a:r>
            <a:r>
              <a:rPr lang="zh-CN" altLang="en-US" dirty="0">
                <a:latin typeface="+mj-ea"/>
                <a:ea typeface="+mj-ea"/>
              </a:rPr>
              <a:t>。</a:t>
            </a:r>
          </a:p>
        </p:txBody>
      </p:sp>
    </p:spTree>
    <p:extLst>
      <p:ext uri="{BB962C8B-B14F-4D97-AF65-F5344CB8AC3E}">
        <p14:creationId xmlns:p14="http://schemas.microsoft.com/office/powerpoint/2010/main" val="381399703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24</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6630949"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动态形状处理</a:t>
            </a:r>
          </a:p>
        </p:txBody>
      </p:sp>
      <p:sp>
        <p:nvSpPr>
          <p:cNvPr id="15" name="矩形 14">
            <a:extLst>
              <a:ext uri="{FF2B5EF4-FFF2-40B4-BE49-F238E27FC236}">
                <a16:creationId xmlns:a16="http://schemas.microsoft.com/office/drawing/2014/main" id="{702FA3EE-D23D-4736-A1F2-628FF2893BAA}"/>
              </a:ext>
            </a:extLst>
          </p:cNvPr>
          <p:cNvSpPr/>
          <p:nvPr/>
        </p:nvSpPr>
        <p:spPr>
          <a:xfrm>
            <a:off x="964549" y="877297"/>
            <a:ext cx="10208478" cy="400110"/>
          </a:xfrm>
          <a:prstGeom prst="rect">
            <a:avLst/>
          </a:prstGeom>
        </p:spPr>
        <p:txBody>
          <a:bodyPr wrap="square">
            <a:spAutoFit/>
          </a:bodyPr>
          <a:lstStyle/>
          <a:p>
            <a:pPr algn="just">
              <a:spcBef>
                <a:spcPts val="600"/>
              </a:spcBef>
              <a:spcAft>
                <a:spcPts val="600"/>
              </a:spcAft>
            </a:pP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AutoGrad</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机制</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903289" y="910186"/>
            <a:ext cx="61260" cy="380731"/>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6" name="图片 5">
            <a:extLst>
              <a:ext uri="{FF2B5EF4-FFF2-40B4-BE49-F238E27FC236}">
                <a16:creationId xmlns:a16="http://schemas.microsoft.com/office/drawing/2014/main" id="{CED64BCB-420C-8AA5-225A-0D4B922C3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5693" y="910186"/>
            <a:ext cx="5730192" cy="4188821"/>
          </a:xfrm>
          <a:prstGeom prst="rect">
            <a:avLst/>
          </a:prstGeom>
        </p:spPr>
      </p:pic>
      <p:sp>
        <p:nvSpPr>
          <p:cNvPr id="7" name="文本框 6">
            <a:extLst>
              <a:ext uri="{FF2B5EF4-FFF2-40B4-BE49-F238E27FC236}">
                <a16:creationId xmlns:a16="http://schemas.microsoft.com/office/drawing/2014/main" id="{7BB6263F-2931-E52E-D12B-8DFD03610BC4}"/>
              </a:ext>
            </a:extLst>
          </p:cNvPr>
          <p:cNvSpPr txBox="1"/>
          <p:nvPr/>
        </p:nvSpPr>
        <p:spPr>
          <a:xfrm>
            <a:off x="755968" y="1363955"/>
            <a:ext cx="4927662" cy="2031325"/>
          </a:xfrm>
          <a:prstGeom prst="rect">
            <a:avLst/>
          </a:prstGeom>
          <a:noFill/>
        </p:spPr>
        <p:txBody>
          <a:bodyPr wrap="square" rtlCol="0">
            <a:spAutoFit/>
          </a:bodyPr>
          <a:lstStyle/>
          <a:p>
            <a:r>
              <a:rPr lang="en-US" altLang="zh-CN" dirty="0" err="1">
                <a:latin typeface="+mj-ea"/>
                <a:ea typeface="+mj-ea"/>
              </a:rPr>
              <a:t>Pytorch</a:t>
            </a:r>
            <a:r>
              <a:rPr lang="zh-CN" altLang="en-US" dirty="0">
                <a:latin typeface="+mj-ea"/>
                <a:ea typeface="+mj-ea"/>
              </a:rPr>
              <a:t>中的</a:t>
            </a:r>
            <a:r>
              <a:rPr lang="en-US" altLang="zh-CN" dirty="0">
                <a:latin typeface="+mj-ea"/>
                <a:ea typeface="+mj-ea"/>
              </a:rPr>
              <a:t>tensor</a:t>
            </a:r>
            <a:r>
              <a:rPr lang="zh-CN" altLang="en-US" dirty="0">
                <a:latin typeface="+mj-ea"/>
                <a:ea typeface="+mj-ea"/>
              </a:rPr>
              <a:t>对象都有一个叫做</a:t>
            </a:r>
            <a:r>
              <a:rPr lang="en-US" altLang="zh-CN" dirty="0" err="1">
                <a:latin typeface="+mj-ea"/>
                <a:ea typeface="+mj-ea"/>
              </a:rPr>
              <a:t>grad_fn</a:t>
            </a:r>
            <a:r>
              <a:rPr lang="zh-CN" altLang="en-US" dirty="0">
                <a:latin typeface="+mj-ea"/>
                <a:ea typeface="+mj-ea"/>
              </a:rPr>
              <a:t>的属性，它实际上是一个链表，实现在</a:t>
            </a:r>
            <a:r>
              <a:rPr lang="en-US" altLang="zh-CN" dirty="0" err="1">
                <a:latin typeface="+mj-ea"/>
                <a:ea typeface="+mj-ea"/>
              </a:rPr>
              <a:t>pytorch</a:t>
            </a:r>
            <a:r>
              <a:rPr lang="zh-CN" altLang="en-US" dirty="0">
                <a:latin typeface="+mj-ea"/>
                <a:ea typeface="+mj-ea"/>
              </a:rPr>
              <a:t>源码的</a:t>
            </a:r>
            <a:r>
              <a:rPr lang="en-US" altLang="zh-CN" dirty="0" err="1">
                <a:latin typeface="+mj-ea"/>
                <a:ea typeface="+mj-ea"/>
              </a:rPr>
              <a:t>autograd</a:t>
            </a:r>
            <a:r>
              <a:rPr lang="zh-CN" altLang="en-US" dirty="0">
                <a:latin typeface="+mj-ea"/>
                <a:ea typeface="+mj-ea"/>
              </a:rPr>
              <a:t>下面。该属性记录了该</a:t>
            </a:r>
            <a:r>
              <a:rPr lang="en-US" altLang="zh-CN" dirty="0">
                <a:latin typeface="+mj-ea"/>
                <a:ea typeface="+mj-ea"/>
              </a:rPr>
              <a:t>tensor</a:t>
            </a:r>
            <a:r>
              <a:rPr lang="zh-CN" altLang="en-US" dirty="0">
                <a:latin typeface="+mj-ea"/>
                <a:ea typeface="+mj-ea"/>
              </a:rPr>
              <a:t>是如何由前一个</a:t>
            </a:r>
            <a:r>
              <a:rPr lang="en-US" altLang="zh-CN" dirty="0">
                <a:latin typeface="+mj-ea"/>
                <a:ea typeface="+mj-ea"/>
              </a:rPr>
              <a:t>tensor</a:t>
            </a:r>
            <a:r>
              <a:rPr lang="zh-CN" altLang="en-US" dirty="0">
                <a:latin typeface="+mj-ea"/>
                <a:ea typeface="+mj-ea"/>
              </a:rPr>
              <a:t>产生的。在动态图中</a:t>
            </a:r>
            <a:r>
              <a:rPr lang="en-US" altLang="zh-CN" dirty="0">
                <a:latin typeface="+mj-ea"/>
                <a:ea typeface="+mj-ea"/>
              </a:rPr>
              <a:t>leaf</a:t>
            </a:r>
            <a:r>
              <a:rPr lang="zh-CN" altLang="en-US" dirty="0">
                <a:latin typeface="+mj-ea"/>
                <a:ea typeface="+mj-ea"/>
              </a:rPr>
              <a:t>节点</a:t>
            </a:r>
            <a:r>
              <a:rPr lang="en-US" altLang="zh-CN" dirty="0" err="1">
                <a:latin typeface="+mj-ea"/>
                <a:ea typeface="+mj-ea"/>
              </a:rPr>
              <a:t>grad_fn</a:t>
            </a:r>
            <a:r>
              <a:rPr lang="zh-CN" altLang="en-US" dirty="0">
                <a:latin typeface="+mj-ea"/>
                <a:ea typeface="+mj-ea"/>
              </a:rPr>
              <a:t>为</a:t>
            </a:r>
            <a:r>
              <a:rPr lang="en-US" altLang="zh-CN" dirty="0">
                <a:latin typeface="+mj-ea"/>
                <a:ea typeface="+mj-ea"/>
              </a:rPr>
              <a:t>None</a:t>
            </a:r>
            <a:r>
              <a:rPr lang="zh-CN" altLang="en-US" dirty="0">
                <a:latin typeface="+mj-ea"/>
                <a:ea typeface="+mj-ea"/>
              </a:rPr>
              <a:t>，而非</a:t>
            </a:r>
            <a:r>
              <a:rPr lang="en-US" altLang="zh-CN" dirty="0">
                <a:latin typeface="+mj-ea"/>
                <a:ea typeface="+mj-ea"/>
              </a:rPr>
              <a:t>leaf</a:t>
            </a:r>
            <a:r>
              <a:rPr lang="zh-CN" altLang="en-US" dirty="0">
                <a:latin typeface="+mj-ea"/>
                <a:ea typeface="+mj-ea"/>
              </a:rPr>
              <a:t>节点不为</a:t>
            </a:r>
            <a:r>
              <a:rPr lang="en-US" altLang="zh-CN" dirty="0">
                <a:latin typeface="+mj-ea"/>
                <a:ea typeface="+mj-ea"/>
              </a:rPr>
              <a:t>None</a:t>
            </a:r>
            <a:r>
              <a:rPr lang="zh-CN" altLang="en-US" dirty="0">
                <a:latin typeface="+mj-ea"/>
                <a:ea typeface="+mj-ea"/>
              </a:rPr>
              <a:t>，因为非</a:t>
            </a:r>
            <a:r>
              <a:rPr lang="en-US" altLang="zh-CN" dirty="0">
                <a:latin typeface="+mj-ea"/>
                <a:ea typeface="+mj-ea"/>
              </a:rPr>
              <a:t>leaf</a:t>
            </a:r>
            <a:r>
              <a:rPr lang="zh-CN" altLang="en-US" dirty="0">
                <a:latin typeface="+mj-ea"/>
                <a:ea typeface="+mj-ea"/>
              </a:rPr>
              <a:t>节点都是由</a:t>
            </a:r>
            <a:r>
              <a:rPr lang="en-US" altLang="zh-CN" dirty="0">
                <a:latin typeface="+mj-ea"/>
                <a:ea typeface="+mj-ea"/>
              </a:rPr>
              <a:t>tensor</a:t>
            </a:r>
            <a:r>
              <a:rPr lang="zh-CN" altLang="en-US" dirty="0">
                <a:latin typeface="+mj-ea"/>
                <a:ea typeface="+mj-ea"/>
              </a:rPr>
              <a:t>经过一个</a:t>
            </a:r>
            <a:r>
              <a:rPr lang="en-US" altLang="zh-CN" dirty="0">
                <a:latin typeface="+mj-ea"/>
                <a:ea typeface="+mj-ea"/>
              </a:rPr>
              <a:t>op</a:t>
            </a:r>
            <a:r>
              <a:rPr lang="zh-CN" altLang="en-US" dirty="0">
                <a:latin typeface="+mj-ea"/>
                <a:ea typeface="+mj-ea"/>
              </a:rPr>
              <a:t>计算得到的，所有它的梯度需要反向传播。</a:t>
            </a:r>
          </a:p>
        </p:txBody>
      </p:sp>
      <p:sp>
        <p:nvSpPr>
          <p:cNvPr id="10" name="文本框 9">
            <a:extLst>
              <a:ext uri="{FF2B5EF4-FFF2-40B4-BE49-F238E27FC236}">
                <a16:creationId xmlns:a16="http://schemas.microsoft.com/office/drawing/2014/main" id="{424AEA2A-7976-AAAD-5DBD-3E267770C955}"/>
              </a:ext>
            </a:extLst>
          </p:cNvPr>
          <p:cNvSpPr txBox="1"/>
          <p:nvPr/>
        </p:nvSpPr>
        <p:spPr>
          <a:xfrm>
            <a:off x="757434" y="3548050"/>
            <a:ext cx="4764825" cy="1477328"/>
          </a:xfrm>
          <a:prstGeom prst="rect">
            <a:avLst/>
          </a:prstGeom>
          <a:noFill/>
        </p:spPr>
        <p:txBody>
          <a:bodyPr wrap="square" rtlCol="0">
            <a:spAutoFit/>
          </a:bodyPr>
          <a:lstStyle/>
          <a:p>
            <a:r>
              <a:rPr lang="en-US" altLang="zh-CN" dirty="0">
                <a:latin typeface="+mj-ea"/>
                <a:ea typeface="+mj-ea"/>
              </a:rPr>
              <a:t>node</a:t>
            </a:r>
            <a:r>
              <a:rPr lang="zh-CN" altLang="en-US" dirty="0">
                <a:latin typeface="+mj-ea"/>
                <a:ea typeface="+mj-ea"/>
              </a:rPr>
              <a:t>是一个链表，其中有一个</a:t>
            </a:r>
            <a:r>
              <a:rPr lang="en-US" altLang="zh-CN" dirty="0" err="1">
                <a:latin typeface="+mj-ea"/>
                <a:ea typeface="+mj-ea"/>
              </a:rPr>
              <a:t>next_edges</a:t>
            </a:r>
            <a:r>
              <a:rPr lang="zh-CN" altLang="en-US" dirty="0">
                <a:latin typeface="+mj-ea"/>
                <a:ea typeface="+mj-ea"/>
              </a:rPr>
              <a:t>属性，里面存储着指向下一级的所有</a:t>
            </a:r>
            <a:r>
              <a:rPr lang="en-US" altLang="zh-CN" dirty="0">
                <a:latin typeface="+mj-ea"/>
                <a:ea typeface="+mj-ea"/>
              </a:rPr>
              <a:t>node</a:t>
            </a:r>
            <a:r>
              <a:rPr lang="zh-CN" altLang="en-US" dirty="0">
                <a:latin typeface="+mj-ea"/>
                <a:ea typeface="+mj-ea"/>
              </a:rPr>
              <a:t>，这个链表可以完整的表达反向传播的计算图，那么就可以计算反向传播的梯度。接下来我们分析一个具体的例子</a:t>
            </a:r>
          </a:p>
        </p:txBody>
      </p:sp>
    </p:spTree>
    <p:extLst>
      <p:ext uri="{BB962C8B-B14F-4D97-AF65-F5344CB8AC3E}">
        <p14:creationId xmlns:p14="http://schemas.microsoft.com/office/powerpoint/2010/main" val="356803567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403679C0-4C4F-C5EB-C64F-87E3F70FC1CF}"/>
              </a:ext>
            </a:extLst>
          </p:cNvPr>
          <p:cNvSpPr txBox="1"/>
          <p:nvPr/>
        </p:nvSpPr>
        <p:spPr>
          <a:xfrm>
            <a:off x="166680" y="211749"/>
            <a:ext cx="6545901" cy="461665"/>
          </a:xfrm>
          <a:prstGeom prst="rect">
            <a:avLst/>
          </a:prstGeom>
          <a:noFill/>
        </p:spPr>
        <p:txBody>
          <a:bodyPr wrap="square">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动态形状处理</a:t>
            </a:r>
          </a:p>
        </p:txBody>
      </p:sp>
      <p:pic>
        <p:nvPicPr>
          <p:cNvPr id="6" name="图片 5">
            <a:extLst>
              <a:ext uri="{FF2B5EF4-FFF2-40B4-BE49-F238E27FC236}">
                <a16:creationId xmlns:a16="http://schemas.microsoft.com/office/drawing/2014/main" id="{C6B8ECF5-35E4-0404-3A6D-3E1BA41BA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80" y="2410389"/>
            <a:ext cx="4995325" cy="3945961"/>
          </a:xfrm>
          <a:prstGeom prst="rect">
            <a:avLst/>
          </a:prstGeom>
        </p:spPr>
      </p:pic>
      <p:sp>
        <p:nvSpPr>
          <p:cNvPr id="7" name="文本框 6">
            <a:extLst>
              <a:ext uri="{FF2B5EF4-FFF2-40B4-BE49-F238E27FC236}">
                <a16:creationId xmlns:a16="http://schemas.microsoft.com/office/drawing/2014/main" id="{6F94365F-BEE5-EFDA-0F5F-49FB79F0AA22}"/>
              </a:ext>
            </a:extLst>
          </p:cNvPr>
          <p:cNvSpPr txBox="1"/>
          <p:nvPr/>
        </p:nvSpPr>
        <p:spPr>
          <a:xfrm>
            <a:off x="304801" y="770964"/>
            <a:ext cx="4697506" cy="1200329"/>
          </a:xfrm>
          <a:prstGeom prst="rect">
            <a:avLst/>
          </a:prstGeom>
          <a:noFill/>
        </p:spPr>
        <p:txBody>
          <a:bodyPr wrap="square" rtlCol="0">
            <a:spAutoFit/>
          </a:bodyPr>
          <a:lstStyle/>
          <a:p>
            <a:r>
              <a:rPr lang="en-US" altLang="zh-CN" dirty="0">
                <a:latin typeface="+mj-ea"/>
                <a:ea typeface="+mj-ea"/>
              </a:rPr>
              <a:t>graph=</a:t>
            </a:r>
            <a:r>
              <a:rPr lang="en-US" altLang="zh-CN" dirty="0" err="1">
                <a:latin typeface="+mj-ea"/>
                <a:ea typeface="+mj-ea"/>
              </a:rPr>
              <a:t>make_dot</a:t>
            </a:r>
            <a:r>
              <a:rPr lang="en-US" altLang="zh-CN" dirty="0">
                <a:latin typeface="+mj-ea"/>
                <a:ea typeface="+mj-ea"/>
              </a:rPr>
              <a:t>(</a:t>
            </a:r>
            <a:r>
              <a:rPr lang="en-US" altLang="zh-CN" dirty="0" err="1">
                <a:latin typeface="+mj-ea"/>
                <a:ea typeface="+mj-ea"/>
              </a:rPr>
              <a:t>out,params</a:t>
            </a:r>
            <a:r>
              <a:rPr lang="en-US" altLang="zh-CN" dirty="0">
                <a:latin typeface="+mj-ea"/>
                <a:ea typeface="+mj-ea"/>
              </a:rPr>
              <a:t>=</a:t>
            </a:r>
            <a:r>
              <a:rPr lang="en-US" altLang="zh-CN" dirty="0" err="1">
                <a:latin typeface="+mj-ea"/>
                <a:ea typeface="+mj-ea"/>
              </a:rPr>
              <a:t>dict</a:t>
            </a:r>
            <a:r>
              <a:rPr lang="en-US" altLang="zh-CN" dirty="0">
                <a:latin typeface="+mj-ea"/>
                <a:ea typeface="+mj-ea"/>
              </a:rPr>
              <a:t>(</a:t>
            </a:r>
            <a:r>
              <a:rPr lang="en-US" altLang="zh-CN" dirty="0" err="1">
                <a:latin typeface="+mj-ea"/>
                <a:ea typeface="+mj-ea"/>
              </a:rPr>
              <a:t>model.named_parameters</a:t>
            </a:r>
            <a:r>
              <a:rPr lang="en-US" altLang="zh-CN" dirty="0">
                <a:latin typeface="+mj-ea"/>
                <a:ea typeface="+mj-ea"/>
              </a:rPr>
              <a:t>()),)  # </a:t>
            </a:r>
            <a:r>
              <a:rPr lang="zh-CN" altLang="en-US" dirty="0">
                <a:latin typeface="+mj-ea"/>
                <a:ea typeface="+mj-ea"/>
              </a:rPr>
              <a:t>生成计算图结构表示</a:t>
            </a:r>
            <a:r>
              <a:rPr lang="en-US" altLang="zh-CN" dirty="0">
                <a:latin typeface="+mj-ea"/>
                <a:ea typeface="+mj-ea"/>
              </a:rPr>
              <a:t>`</a:t>
            </a:r>
            <a:r>
              <a:rPr lang="zh-CN" altLang="en-US" dirty="0">
                <a:latin typeface="+mj-ea"/>
                <a:ea typeface="+mj-ea"/>
              </a:rPr>
              <a:t>这一行打上断点进入调试，观察</a:t>
            </a:r>
            <a:r>
              <a:rPr lang="en-US" altLang="zh-CN" dirty="0">
                <a:latin typeface="+mj-ea"/>
                <a:ea typeface="+mj-ea"/>
              </a:rPr>
              <a:t>out</a:t>
            </a:r>
            <a:r>
              <a:rPr lang="zh-CN" altLang="en-US" dirty="0">
                <a:latin typeface="+mj-ea"/>
                <a:ea typeface="+mj-ea"/>
              </a:rPr>
              <a:t>的</a:t>
            </a:r>
            <a:r>
              <a:rPr lang="en-US" altLang="zh-CN" dirty="0" err="1">
                <a:latin typeface="+mj-ea"/>
                <a:ea typeface="+mj-ea"/>
              </a:rPr>
              <a:t>grad_fn</a:t>
            </a:r>
            <a:endParaRPr lang="zh-CN" altLang="en-US" dirty="0">
              <a:latin typeface="+mj-ea"/>
              <a:ea typeface="+mj-ea"/>
            </a:endParaRPr>
          </a:p>
        </p:txBody>
      </p:sp>
      <p:sp>
        <p:nvSpPr>
          <p:cNvPr id="8" name="文本框 7">
            <a:extLst>
              <a:ext uri="{FF2B5EF4-FFF2-40B4-BE49-F238E27FC236}">
                <a16:creationId xmlns:a16="http://schemas.microsoft.com/office/drawing/2014/main" id="{693145ED-DDE2-BA90-DCA2-31FBF88A7668}"/>
              </a:ext>
            </a:extLst>
          </p:cNvPr>
          <p:cNvSpPr txBox="1"/>
          <p:nvPr/>
        </p:nvSpPr>
        <p:spPr>
          <a:xfrm>
            <a:off x="6329082" y="770964"/>
            <a:ext cx="5065059" cy="1169551"/>
          </a:xfrm>
          <a:prstGeom prst="rect">
            <a:avLst/>
          </a:prstGeom>
          <a:noFill/>
        </p:spPr>
        <p:txBody>
          <a:bodyPr wrap="square" rtlCol="0">
            <a:spAutoFit/>
          </a:bodyPr>
          <a:lstStyle/>
          <a:p>
            <a:r>
              <a:rPr lang="zh-CN" altLang="en-US" sz="1400" dirty="0">
                <a:latin typeface="+mj-ea"/>
                <a:ea typeface="+mj-ea"/>
              </a:rPr>
              <a:t>可以看到</a:t>
            </a:r>
            <a:r>
              <a:rPr lang="en-US" altLang="zh-CN" sz="1400" dirty="0" err="1">
                <a:latin typeface="+mj-ea"/>
                <a:ea typeface="+mj-ea"/>
              </a:rPr>
              <a:t>grad_fn</a:t>
            </a:r>
            <a:r>
              <a:rPr lang="zh-CN" altLang="en-US" sz="1400" dirty="0">
                <a:latin typeface="+mj-ea"/>
                <a:ea typeface="+mj-ea"/>
              </a:rPr>
              <a:t>为：</a:t>
            </a:r>
            <a:r>
              <a:rPr lang="en-US" altLang="zh-CN" sz="1400" dirty="0">
                <a:latin typeface="+mj-ea"/>
                <a:ea typeface="+mj-ea"/>
              </a:rPr>
              <a:t>&lt;SoftmaxBackward0 object at 0x00000260C04F3550&gt;</a:t>
            </a:r>
          </a:p>
          <a:p>
            <a:r>
              <a:rPr lang="zh-CN" altLang="en-US" sz="1400" dirty="0">
                <a:latin typeface="+mj-ea"/>
                <a:ea typeface="+mj-ea"/>
              </a:rPr>
              <a:t>其中</a:t>
            </a:r>
            <a:r>
              <a:rPr lang="en-US" altLang="zh-CN" sz="1400" dirty="0" err="1">
                <a:latin typeface="+mj-ea"/>
                <a:ea typeface="+mj-ea"/>
              </a:rPr>
              <a:t>next_functions</a:t>
            </a:r>
            <a:r>
              <a:rPr lang="zh-CN" altLang="en-US" sz="1400" dirty="0">
                <a:latin typeface="+mj-ea"/>
                <a:ea typeface="+mj-ea"/>
              </a:rPr>
              <a:t>为：</a:t>
            </a:r>
            <a:r>
              <a:rPr lang="en-US" altLang="zh-CN" sz="1400" dirty="0">
                <a:latin typeface="+mj-ea"/>
                <a:ea typeface="+mj-ea"/>
              </a:rPr>
              <a:t>&lt;AddmmBackward0 object at 0x00000260C05514B0&gt;, 0</a:t>
            </a:r>
          </a:p>
          <a:p>
            <a:r>
              <a:rPr lang="en-US" altLang="zh-CN" sz="1400" dirty="0">
                <a:latin typeface="+mj-ea"/>
                <a:ea typeface="+mj-ea"/>
              </a:rPr>
              <a:t>(</a:t>
            </a:r>
            <a:r>
              <a:rPr lang="en-US" altLang="zh-CN" sz="1400" dirty="0" err="1">
                <a:latin typeface="+mj-ea"/>
                <a:ea typeface="+mj-ea"/>
              </a:rPr>
              <a:t>next_functions</a:t>
            </a:r>
            <a:r>
              <a:rPr lang="zh-CN" altLang="en-US" sz="1400" dirty="0">
                <a:latin typeface="+mj-ea"/>
                <a:ea typeface="+mj-ea"/>
              </a:rPr>
              <a:t>指向下一级的</a:t>
            </a:r>
            <a:r>
              <a:rPr lang="en-US" altLang="zh-CN" sz="1400" dirty="0" err="1">
                <a:latin typeface="+mj-ea"/>
                <a:ea typeface="+mj-ea"/>
              </a:rPr>
              <a:t>grad_fn</a:t>
            </a:r>
            <a:r>
              <a:rPr lang="en-US" altLang="zh-CN" sz="1400" dirty="0">
                <a:latin typeface="+mj-ea"/>
                <a:ea typeface="+mj-ea"/>
              </a:rPr>
              <a:t>)</a:t>
            </a:r>
            <a:endParaRPr lang="zh-CN" altLang="en-US" sz="1400" dirty="0">
              <a:latin typeface="+mj-ea"/>
              <a:ea typeface="+mj-ea"/>
            </a:endParaRPr>
          </a:p>
        </p:txBody>
      </p:sp>
      <p:pic>
        <p:nvPicPr>
          <p:cNvPr id="10" name="图片 9">
            <a:extLst>
              <a:ext uri="{FF2B5EF4-FFF2-40B4-BE49-F238E27FC236}">
                <a16:creationId xmlns:a16="http://schemas.microsoft.com/office/drawing/2014/main" id="{5CC84EC4-A977-D25D-B349-454E73AFA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223" y="2410388"/>
            <a:ext cx="6545901" cy="3818443"/>
          </a:xfrm>
          <a:prstGeom prst="rect">
            <a:avLst/>
          </a:prstGeom>
        </p:spPr>
      </p:pic>
    </p:spTree>
    <p:extLst>
      <p:ext uri="{BB962C8B-B14F-4D97-AF65-F5344CB8AC3E}">
        <p14:creationId xmlns:p14="http://schemas.microsoft.com/office/powerpoint/2010/main" val="303502079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26</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218085" y="182449"/>
            <a:ext cx="6684737"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动态形状处理</a:t>
            </a:r>
          </a:p>
        </p:txBody>
      </p:sp>
      <p:pic>
        <p:nvPicPr>
          <p:cNvPr id="4" name="图片 3">
            <a:extLst>
              <a:ext uri="{FF2B5EF4-FFF2-40B4-BE49-F238E27FC236}">
                <a16:creationId xmlns:a16="http://schemas.microsoft.com/office/drawing/2014/main" id="{81E4DC48-1A82-8064-E409-8BE5EFAAB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63" y="3500719"/>
            <a:ext cx="5897648" cy="2577353"/>
          </a:xfrm>
          <a:prstGeom prst="rect">
            <a:avLst/>
          </a:prstGeom>
        </p:spPr>
      </p:pic>
      <p:pic>
        <p:nvPicPr>
          <p:cNvPr id="6" name="图片 5">
            <a:extLst>
              <a:ext uri="{FF2B5EF4-FFF2-40B4-BE49-F238E27FC236}">
                <a16:creationId xmlns:a16="http://schemas.microsoft.com/office/drawing/2014/main" id="{5A922AEC-DCCA-2F5A-342D-A8D767990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199" y="1646527"/>
            <a:ext cx="4405708" cy="4892385"/>
          </a:xfrm>
          <a:prstGeom prst="rect">
            <a:avLst/>
          </a:prstGeom>
        </p:spPr>
      </p:pic>
      <p:sp>
        <p:nvSpPr>
          <p:cNvPr id="7" name="文本框 6">
            <a:extLst>
              <a:ext uri="{FF2B5EF4-FFF2-40B4-BE49-F238E27FC236}">
                <a16:creationId xmlns:a16="http://schemas.microsoft.com/office/drawing/2014/main" id="{378E2F7F-4A2E-DBCE-D063-04F85B2C49D9}"/>
              </a:ext>
            </a:extLst>
          </p:cNvPr>
          <p:cNvSpPr txBox="1"/>
          <p:nvPr/>
        </p:nvSpPr>
        <p:spPr>
          <a:xfrm>
            <a:off x="439271" y="995082"/>
            <a:ext cx="5316072" cy="369332"/>
          </a:xfrm>
          <a:prstGeom prst="rect">
            <a:avLst/>
          </a:prstGeom>
          <a:noFill/>
        </p:spPr>
        <p:txBody>
          <a:bodyPr wrap="square" rtlCol="0">
            <a:spAutoFit/>
          </a:bodyPr>
          <a:lstStyle/>
          <a:p>
            <a:r>
              <a:rPr lang="zh-CN" altLang="en-US" dirty="0">
                <a:latin typeface="+mj-ea"/>
                <a:ea typeface="+mj-ea"/>
              </a:rPr>
              <a:t>继续查找</a:t>
            </a:r>
            <a:r>
              <a:rPr lang="en-US" altLang="zh-CN" dirty="0">
                <a:latin typeface="+mj-ea"/>
                <a:ea typeface="+mj-ea"/>
              </a:rPr>
              <a:t>AddmmBackward0</a:t>
            </a:r>
            <a:r>
              <a:rPr lang="zh-CN" altLang="en-US" dirty="0">
                <a:latin typeface="+mj-ea"/>
                <a:ea typeface="+mj-ea"/>
              </a:rPr>
              <a:t>的</a:t>
            </a:r>
            <a:r>
              <a:rPr lang="en-US" altLang="zh-CN" dirty="0" err="1">
                <a:latin typeface="+mj-ea"/>
                <a:ea typeface="+mj-ea"/>
              </a:rPr>
              <a:t>next_functions</a:t>
            </a:r>
            <a:endParaRPr lang="zh-CN" altLang="en-US" dirty="0">
              <a:latin typeface="+mj-ea"/>
              <a:ea typeface="+mj-ea"/>
            </a:endParaRPr>
          </a:p>
        </p:txBody>
      </p:sp>
      <p:sp>
        <p:nvSpPr>
          <p:cNvPr id="8" name="文本框 7">
            <a:extLst>
              <a:ext uri="{FF2B5EF4-FFF2-40B4-BE49-F238E27FC236}">
                <a16:creationId xmlns:a16="http://schemas.microsoft.com/office/drawing/2014/main" id="{A72CCC1A-E25C-8569-7220-5EA5F6F8C362}"/>
              </a:ext>
            </a:extLst>
          </p:cNvPr>
          <p:cNvSpPr txBox="1"/>
          <p:nvPr/>
        </p:nvSpPr>
        <p:spPr>
          <a:xfrm>
            <a:off x="6436659" y="995082"/>
            <a:ext cx="3998259" cy="369332"/>
          </a:xfrm>
          <a:prstGeom prst="rect">
            <a:avLst/>
          </a:prstGeom>
          <a:noFill/>
        </p:spPr>
        <p:txBody>
          <a:bodyPr wrap="square" rtlCol="0">
            <a:spAutoFit/>
          </a:bodyPr>
          <a:lstStyle/>
          <a:p>
            <a:r>
              <a:rPr lang="zh-CN" altLang="en-US" dirty="0">
                <a:latin typeface="+mj-ea"/>
                <a:ea typeface="+mj-ea"/>
              </a:rPr>
              <a:t>可以的到以下的计算图</a:t>
            </a:r>
          </a:p>
        </p:txBody>
      </p:sp>
    </p:spTree>
    <p:extLst>
      <p:ext uri="{BB962C8B-B14F-4D97-AF65-F5344CB8AC3E}">
        <p14:creationId xmlns:p14="http://schemas.microsoft.com/office/powerpoint/2010/main" val="152883142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27</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713429" y="940598"/>
            <a:ext cx="10208478" cy="400110"/>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mj-ea"/>
                <a:ea typeface="+mj-ea"/>
                <a:sym typeface="微软雅黑" panose="020B0503020204020204" pitchFamily="34" charset="-122"/>
              </a:rPr>
              <a:t>概述</a:t>
            </a:r>
            <a:endParaRPr lang="en-US" altLang="zh-CN" sz="2000" dirty="0">
              <a:solidFill>
                <a:schemeClr val="bg2">
                  <a:lumMod val="25000"/>
                </a:schemeClr>
              </a:solidFill>
              <a:latin typeface="+mj-ea"/>
              <a:ea typeface="+mj-ea"/>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472235" y="909821"/>
            <a:ext cx="92541" cy="461665"/>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 name="文本框 3">
            <a:extLst>
              <a:ext uri="{FF2B5EF4-FFF2-40B4-BE49-F238E27FC236}">
                <a16:creationId xmlns:a16="http://schemas.microsoft.com/office/drawing/2014/main" id="{F7DFC091-892A-70FC-020D-1E3165352B9E}"/>
              </a:ext>
            </a:extLst>
          </p:cNvPr>
          <p:cNvSpPr txBox="1"/>
          <p:nvPr/>
        </p:nvSpPr>
        <p:spPr>
          <a:xfrm>
            <a:off x="304798" y="267582"/>
            <a:ext cx="7073153" cy="461665"/>
          </a:xfrm>
          <a:prstGeom prst="rect">
            <a:avLst/>
          </a:prstGeom>
          <a:noFill/>
        </p:spPr>
        <p:txBody>
          <a:bodyPr wrap="square">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a:extLst>
              <a:ext uri="{FF2B5EF4-FFF2-40B4-BE49-F238E27FC236}">
                <a16:creationId xmlns:a16="http://schemas.microsoft.com/office/drawing/2014/main" id="{5E1C95ED-1D5D-607B-4D72-16F1C226FE13}"/>
              </a:ext>
            </a:extLst>
          </p:cNvPr>
          <p:cNvSpPr txBox="1"/>
          <p:nvPr/>
        </p:nvSpPr>
        <p:spPr>
          <a:xfrm>
            <a:off x="506982" y="1595718"/>
            <a:ext cx="10524290" cy="923330"/>
          </a:xfrm>
          <a:prstGeom prst="rect">
            <a:avLst/>
          </a:prstGeom>
          <a:noFill/>
        </p:spPr>
        <p:txBody>
          <a:bodyPr wrap="square" rtlCol="0">
            <a:spAutoFit/>
          </a:bodyPr>
          <a:lstStyle/>
          <a:p>
            <a:r>
              <a:rPr lang="en-US" altLang="zh-CN" dirty="0" err="1">
                <a:latin typeface="+mj-ea"/>
                <a:ea typeface="+mj-ea"/>
              </a:rPr>
              <a:t>BladeDISC</a:t>
            </a:r>
            <a:r>
              <a:rPr lang="en-US" altLang="zh-CN" dirty="0">
                <a:latin typeface="+mj-ea"/>
                <a:ea typeface="+mj-ea"/>
              </a:rPr>
              <a:t> </a:t>
            </a:r>
            <a:r>
              <a:rPr lang="zh-CN" altLang="en-US" dirty="0">
                <a:latin typeface="+mj-ea"/>
                <a:ea typeface="+mj-ea"/>
              </a:rPr>
              <a:t>是一个由阿里巴巴集团开发的编译器和运行时库，旨在优化深度学习工作负载的执行效率。</a:t>
            </a:r>
            <a:r>
              <a:rPr lang="en-US" altLang="zh-CN" dirty="0" err="1">
                <a:latin typeface="+mj-ea"/>
                <a:ea typeface="+mj-ea"/>
              </a:rPr>
              <a:t>BladeDISC</a:t>
            </a:r>
            <a:r>
              <a:rPr lang="en-US" altLang="zh-CN" dirty="0">
                <a:latin typeface="+mj-ea"/>
                <a:ea typeface="+mj-ea"/>
              </a:rPr>
              <a:t> </a:t>
            </a:r>
            <a:r>
              <a:rPr lang="zh-CN" altLang="en-US" dirty="0">
                <a:latin typeface="+mj-ea"/>
                <a:ea typeface="+mj-ea"/>
              </a:rPr>
              <a:t>的目标是加速深度学习模型的推理（</a:t>
            </a:r>
            <a:r>
              <a:rPr lang="en-US" altLang="zh-CN" dirty="0">
                <a:latin typeface="+mj-ea"/>
                <a:ea typeface="+mj-ea"/>
              </a:rPr>
              <a:t>inference</a:t>
            </a:r>
            <a:r>
              <a:rPr lang="zh-CN" altLang="en-US" dirty="0">
                <a:latin typeface="+mj-ea"/>
                <a:ea typeface="+mj-ea"/>
              </a:rPr>
              <a:t>）过程，尤其是在服务器端和高性能计算环境中。</a:t>
            </a:r>
          </a:p>
        </p:txBody>
      </p:sp>
    </p:spTree>
    <p:extLst>
      <p:ext uri="{BB962C8B-B14F-4D97-AF65-F5344CB8AC3E}">
        <p14:creationId xmlns:p14="http://schemas.microsoft.com/office/powerpoint/2010/main" val="6342989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3FB2213-1277-4E50-910F-8C18BD7695E9}"/>
              </a:ext>
            </a:extLst>
          </p:cNvPr>
          <p:cNvSpPr/>
          <p:nvPr/>
        </p:nvSpPr>
        <p:spPr>
          <a:xfrm>
            <a:off x="271875" y="1475331"/>
            <a:ext cx="5737190" cy="4462760"/>
          </a:xfrm>
          <a:prstGeom prst="rect">
            <a:avLst/>
          </a:prstGeom>
        </p:spPr>
        <p:txBody>
          <a:bodyPr wrap="square">
            <a:spAutoFit/>
          </a:bodyPr>
          <a:lstStyle/>
          <a:p>
            <a:pPr algn="just">
              <a:spcBef>
                <a:spcPts val="600"/>
              </a:spcBef>
              <a:spcAft>
                <a:spcPts val="600"/>
              </a:spcAft>
            </a:pPr>
            <a:r>
              <a:rPr lang="en-US" altLang="zh-CN" sz="1600" dirty="0">
                <a:solidFill>
                  <a:schemeClr val="tx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 Computation Graph Bridging</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：计算图桥接，它将使用通用</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AI </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框架描述的计算图降低到</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中使用的枢纽 </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IR</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DHLO</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也收集该层的</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shape constraint</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信息，以帮助融合优化。</a:t>
            </a:r>
          </a:p>
          <a:p>
            <a:pPr algn="just">
              <a:spcBef>
                <a:spcPts val="600"/>
              </a:spcBef>
              <a:spcAft>
                <a:spcPts val="600"/>
              </a:spcAft>
            </a:pPr>
            <a:r>
              <a:rPr lang="en-US" altLang="zh-CN" sz="1600" dirty="0">
                <a:solidFill>
                  <a:schemeClr val="tx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 DHLO</a:t>
            </a:r>
            <a:r>
              <a:rPr lang="zh-CN" altLang="en-US" sz="1600" dirty="0">
                <a:solidFill>
                  <a:schemeClr val="tx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dirty="0">
                <a:solidFill>
                  <a:schemeClr val="tx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IR Supplementation</a:t>
            </a:r>
            <a:r>
              <a:rPr lang="zh-CN" altLang="en-US" sz="1600" dirty="0">
                <a:solidFill>
                  <a:schemeClr val="tx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：从</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HLO</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方言扩展而来，以支持完全动态的形状。</a:t>
            </a:r>
          </a:p>
          <a:p>
            <a:pPr algn="just">
              <a:spcBef>
                <a:spcPts val="600"/>
              </a:spcBef>
              <a:spcAft>
                <a:spcPts val="600"/>
              </a:spcAft>
            </a:pPr>
            <a:r>
              <a:rPr lang="en-US" altLang="zh-CN" sz="1600" dirty="0">
                <a:solidFill>
                  <a:schemeClr val="tx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 Shape Calculation &amp; Placer</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：编译同时生成</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shape</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计算逻辑、主机计算逻辑放置、设备张量计算核设置</a:t>
            </a:r>
          </a:p>
          <a:p>
            <a:pPr algn="just">
              <a:spcBef>
                <a:spcPts val="600"/>
              </a:spcBef>
              <a:spcAft>
                <a:spcPts val="600"/>
              </a:spcAft>
            </a:pPr>
            <a:r>
              <a:rPr lang="en-US" altLang="zh-CN" sz="1600" dirty="0">
                <a:solidFill>
                  <a:schemeClr val="tx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 Buffer Management &amp; Optimization</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：缓冲区管理与优化</a:t>
            </a:r>
          </a:p>
          <a:p>
            <a:pPr algn="just">
              <a:spcBef>
                <a:spcPts val="600"/>
              </a:spcBef>
              <a:spcAft>
                <a:spcPts val="600"/>
              </a:spcAft>
            </a:pPr>
            <a:r>
              <a:rPr lang="en-US" altLang="zh-CN" sz="1600" dirty="0">
                <a:solidFill>
                  <a:schemeClr val="tx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 Host-side Control Flow</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：外部库降低、内核启动管理、设备管理以及编译器引擎和</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AI </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框架之间的交互</a:t>
            </a:r>
          </a:p>
          <a:p>
            <a:pPr algn="just">
              <a:spcBef>
                <a:spcPts val="600"/>
              </a:spcBef>
              <a:spcAft>
                <a:spcPts val="600"/>
              </a:spcAft>
            </a:pPr>
            <a:r>
              <a:rPr lang="en-US" altLang="zh-CN" sz="1600" dirty="0">
                <a:solidFill>
                  <a:schemeClr val="tx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 Fusion Decision</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：根据算子调度兼容性分析执行融合决策</a:t>
            </a:r>
          </a:p>
          <a:p>
            <a:pPr algn="just">
              <a:spcBef>
                <a:spcPts val="600"/>
              </a:spcBef>
              <a:spcAft>
                <a:spcPts val="600"/>
              </a:spcAft>
            </a:pPr>
            <a:r>
              <a:rPr lang="en-US" altLang="zh-CN" sz="1600" dirty="0">
                <a:solidFill>
                  <a:schemeClr val="tx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600" dirty="0" err="1">
                <a:solidFill>
                  <a:schemeClr val="tx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Codegen</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：为主机端生成二进制代码，为</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GPU</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端生成</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CUDA </a:t>
            </a:r>
            <a:r>
              <a:rPr lang="en-US" altLang="zh-CN" sz="16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cubin</a:t>
            </a:r>
            <a:endParaRPr lang="zh-CN" altLang="en-US" sz="16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a:extLst>
              <a:ext uri="{FF2B5EF4-FFF2-40B4-BE49-F238E27FC236}">
                <a16:creationId xmlns:a16="http://schemas.microsoft.com/office/drawing/2014/main" id="{81F72652-35E5-400B-923B-849B59A80AA1}"/>
              </a:ext>
            </a:extLst>
          </p:cNvPr>
          <p:cNvSpPr/>
          <p:nvPr/>
        </p:nvSpPr>
        <p:spPr>
          <a:xfrm>
            <a:off x="271875" y="998701"/>
            <a:ext cx="1827744" cy="400110"/>
          </a:xfrm>
          <a:prstGeom prst="rect">
            <a:avLst/>
          </a:prstGeom>
        </p:spPr>
        <p:txBody>
          <a:bodyPr wrap="none">
            <a:spAutoFit/>
          </a:bodyPr>
          <a:lstStyle/>
          <a:p>
            <a:r>
              <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r>
              <a:rPr lang="zh-CN" altLang="en-US" sz="2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基本框架</a:t>
            </a:r>
            <a:endPar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a:extLst>
              <a:ext uri="{FF2B5EF4-FFF2-40B4-BE49-F238E27FC236}">
                <a16:creationId xmlns:a16="http://schemas.microsoft.com/office/drawing/2014/main" id="{0A323E1D-567B-5AAB-B9F8-66BF01EDCFAC}"/>
              </a:ext>
            </a:extLst>
          </p:cNvPr>
          <p:cNvSpPr txBox="1"/>
          <p:nvPr/>
        </p:nvSpPr>
        <p:spPr>
          <a:xfrm>
            <a:off x="179294" y="205298"/>
            <a:ext cx="6096000" cy="461665"/>
          </a:xfrm>
          <a:prstGeom prst="rect">
            <a:avLst/>
          </a:prstGeom>
          <a:noFill/>
        </p:spPr>
        <p:txBody>
          <a:bodyPr wrap="square">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a:extLst>
              <a:ext uri="{FF2B5EF4-FFF2-40B4-BE49-F238E27FC236}">
                <a16:creationId xmlns:a16="http://schemas.microsoft.com/office/drawing/2014/main" id="{945723E5-B3DF-21CC-ECF0-7ED60F8FA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017" y="911963"/>
            <a:ext cx="5015767" cy="4843377"/>
          </a:xfrm>
          <a:prstGeom prst="rect">
            <a:avLst/>
          </a:prstGeom>
        </p:spPr>
      </p:pic>
    </p:spTree>
    <p:extLst>
      <p:ext uri="{BB962C8B-B14F-4D97-AF65-F5344CB8AC3E}">
        <p14:creationId xmlns:p14="http://schemas.microsoft.com/office/powerpoint/2010/main" val="32331110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29</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560519" y="958762"/>
            <a:ext cx="10208478" cy="400110"/>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完整编译流程</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463271" y="1005379"/>
            <a:ext cx="65647" cy="306877"/>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 name="文本框 3">
            <a:extLst>
              <a:ext uri="{FF2B5EF4-FFF2-40B4-BE49-F238E27FC236}">
                <a16:creationId xmlns:a16="http://schemas.microsoft.com/office/drawing/2014/main" id="{5CD55756-C805-B1C2-7967-62A2EA2A31BA}"/>
              </a:ext>
            </a:extLst>
          </p:cNvPr>
          <p:cNvSpPr txBox="1"/>
          <p:nvPr/>
        </p:nvSpPr>
        <p:spPr>
          <a:xfrm>
            <a:off x="301150" y="303911"/>
            <a:ext cx="6589059" cy="461665"/>
          </a:xfrm>
          <a:prstGeom prst="rect">
            <a:avLst/>
          </a:prstGeom>
          <a:noFill/>
        </p:spPr>
        <p:txBody>
          <a:bodyPr wrap="square">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4BF664D8-1C10-6AB9-5137-DC09DB32E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82" y="1841280"/>
            <a:ext cx="9589402" cy="2872597"/>
          </a:xfrm>
          <a:prstGeom prst="rect">
            <a:avLst/>
          </a:prstGeom>
        </p:spPr>
      </p:pic>
    </p:spTree>
    <p:extLst>
      <p:ext uri="{BB962C8B-B14F-4D97-AF65-F5344CB8AC3E}">
        <p14:creationId xmlns:p14="http://schemas.microsoft.com/office/powerpoint/2010/main" val="73438928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3740461" cy="584775"/>
          </a:xfrm>
          <a:prstGeom prst="rect">
            <a:avLst/>
          </a:prstGeom>
          <a:noFill/>
        </p:spPr>
        <p:txBody>
          <a:bodyPr wrap="square" rtlCol="0">
            <a:spAutoFit/>
          </a:bodyPr>
          <a:lstStyle/>
          <a:p>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circle-doodle_67622">
            <a:extLst>
              <a:ext uri="{FF2B5EF4-FFF2-40B4-BE49-F238E27FC236}">
                <a16:creationId xmlns:a16="http://schemas.microsoft.com/office/drawing/2014/main" id="{A1092B52-B469-45B6-88A4-BA5BB6CD0C82}"/>
              </a:ext>
            </a:extLst>
          </p:cNvPr>
          <p:cNvSpPr/>
          <p:nvPr/>
        </p:nvSpPr>
        <p:spPr>
          <a:xfrm>
            <a:off x="3490137" y="1466512"/>
            <a:ext cx="681209" cy="2267626"/>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2116644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30</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394446" y="1525309"/>
            <a:ext cx="11340354" cy="1200329"/>
          </a:xfrm>
          <a:prstGeom prst="rect">
            <a:avLst/>
          </a:prstGeom>
        </p:spPr>
        <p:txBody>
          <a:bodyPr wrap="square">
            <a:spAutoFit/>
          </a:bodyPr>
          <a:lstStyle/>
          <a:p>
            <a:pPr algn="just">
              <a:spcBef>
                <a:spcPts val="600"/>
              </a:spcBef>
              <a:spcAft>
                <a:spcPts val="600"/>
              </a:spcAft>
            </a:pPr>
            <a:r>
              <a:rPr lang="en-US" altLang="zh-CN"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MLIR</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基础结构灵活且易于扩展，支持多种功能。然而，它只是构建编译器的基础设施，而不是特定的 </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IR</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设计来直接支持动态形状。</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XLA</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中的</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HLO</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支持多种操作描述和不同的框架，但是它是为静态形状编译器优化设计的，为了支持动态形状，对</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XLA</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编译器中的</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HLO</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IR</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进行复用将其扩充为</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DHLO</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。在</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DHLO</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中，用张量参数替换常量属性来支持动态形状行为。</a:t>
            </a:r>
            <a:endParaRPr lang="en-US" altLang="zh-CN"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463271" y="881274"/>
            <a:ext cx="119435" cy="461666"/>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 name="文本框 3">
            <a:extLst>
              <a:ext uri="{FF2B5EF4-FFF2-40B4-BE49-F238E27FC236}">
                <a16:creationId xmlns:a16="http://schemas.microsoft.com/office/drawing/2014/main" id="{012DA77A-82B8-7634-D403-F31A2ADCE36C}"/>
              </a:ext>
            </a:extLst>
          </p:cNvPr>
          <p:cNvSpPr txBox="1"/>
          <p:nvPr/>
        </p:nvSpPr>
        <p:spPr>
          <a:xfrm>
            <a:off x="349623" y="250121"/>
            <a:ext cx="6096000" cy="461665"/>
          </a:xfrm>
          <a:prstGeom prst="rect">
            <a:avLst/>
          </a:prstGeom>
          <a:noFill/>
        </p:spPr>
        <p:txBody>
          <a:bodyPr wrap="square">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a:extLst>
              <a:ext uri="{FF2B5EF4-FFF2-40B4-BE49-F238E27FC236}">
                <a16:creationId xmlns:a16="http://schemas.microsoft.com/office/drawing/2014/main" id="{C16FB6B0-EED4-28A5-9771-6BD5D5A8703A}"/>
              </a:ext>
            </a:extLst>
          </p:cNvPr>
          <p:cNvSpPr txBox="1"/>
          <p:nvPr/>
        </p:nvSpPr>
        <p:spPr>
          <a:xfrm>
            <a:off x="614903" y="894154"/>
            <a:ext cx="2617694" cy="369332"/>
          </a:xfrm>
          <a:prstGeom prst="rect">
            <a:avLst/>
          </a:prstGeom>
          <a:noFill/>
        </p:spPr>
        <p:txBody>
          <a:bodyPr wrap="square" rtlCol="0">
            <a:spAutoFit/>
          </a:bodyPr>
          <a:lstStyle/>
          <a:p>
            <a:r>
              <a:rPr lang="en-US" altLang="zh-CN" dirty="0">
                <a:latin typeface="+mj-ea"/>
                <a:ea typeface="+mj-ea"/>
              </a:rPr>
              <a:t>DHLO</a:t>
            </a:r>
            <a:endParaRPr lang="zh-CN" altLang="en-US" dirty="0">
              <a:latin typeface="+mj-ea"/>
              <a:ea typeface="+mj-ea"/>
            </a:endParaRPr>
          </a:p>
        </p:txBody>
      </p:sp>
      <p:grpSp>
        <p:nvGrpSpPr>
          <p:cNvPr id="6" name="组合 5">
            <a:extLst>
              <a:ext uri="{FF2B5EF4-FFF2-40B4-BE49-F238E27FC236}">
                <a16:creationId xmlns:a16="http://schemas.microsoft.com/office/drawing/2014/main" id="{011D4161-6204-000C-F999-5AB60495F917}"/>
              </a:ext>
            </a:extLst>
          </p:cNvPr>
          <p:cNvGrpSpPr/>
          <p:nvPr/>
        </p:nvGrpSpPr>
        <p:grpSpPr>
          <a:xfrm>
            <a:off x="490165" y="2942040"/>
            <a:ext cx="119435" cy="461666"/>
            <a:chOff x="2485793" y="2025877"/>
            <a:chExt cx="339226" cy="2282598"/>
          </a:xfrm>
          <a:solidFill>
            <a:schemeClr val="bg2">
              <a:lumMod val="25000"/>
            </a:schemeClr>
          </a:solidFill>
        </p:grpSpPr>
        <p:sp>
          <p:nvSpPr>
            <p:cNvPr id="7" name="矩形 6">
              <a:extLst>
                <a:ext uri="{FF2B5EF4-FFF2-40B4-BE49-F238E27FC236}">
                  <a16:creationId xmlns:a16="http://schemas.microsoft.com/office/drawing/2014/main" id="{E55FC1A2-9E0A-10C2-AEC3-5D8563749B0A}"/>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141AC44E-9CAC-53E4-FBBA-1D9DC4DB3E6A}"/>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a16="http://schemas.microsoft.com/office/drawing/2014/main" id="{77D91BA2-4F0E-00C5-8C6E-D135C7DFA162}"/>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1" name="文本框 20">
            <a:extLst>
              <a:ext uri="{FF2B5EF4-FFF2-40B4-BE49-F238E27FC236}">
                <a16:creationId xmlns:a16="http://schemas.microsoft.com/office/drawing/2014/main" id="{0174C6A8-ECE2-3D2D-9CD7-5BCEE3364EE3}"/>
              </a:ext>
            </a:extLst>
          </p:cNvPr>
          <p:cNvSpPr txBox="1"/>
          <p:nvPr/>
        </p:nvSpPr>
        <p:spPr>
          <a:xfrm>
            <a:off x="667093" y="2971243"/>
            <a:ext cx="3469341" cy="369332"/>
          </a:xfrm>
          <a:prstGeom prst="rect">
            <a:avLst/>
          </a:prstGeom>
          <a:noFill/>
        </p:spPr>
        <p:txBody>
          <a:bodyPr wrap="square" rtlCol="0">
            <a:spAutoFit/>
          </a:bodyPr>
          <a:lstStyle/>
          <a:p>
            <a:r>
              <a:rPr lang="en-US" altLang="zh-CN" dirty="0">
                <a:latin typeface="+mj-ea"/>
                <a:ea typeface="+mj-ea"/>
              </a:rPr>
              <a:t>Generated Runtime Flow</a:t>
            </a:r>
            <a:endParaRPr lang="zh-CN" altLang="en-US" dirty="0">
              <a:latin typeface="+mj-ea"/>
              <a:ea typeface="+mj-ea"/>
            </a:endParaRPr>
          </a:p>
        </p:txBody>
      </p:sp>
      <p:sp>
        <p:nvSpPr>
          <p:cNvPr id="23" name="文本框 22">
            <a:extLst>
              <a:ext uri="{FF2B5EF4-FFF2-40B4-BE49-F238E27FC236}">
                <a16:creationId xmlns:a16="http://schemas.microsoft.com/office/drawing/2014/main" id="{D74C46D9-FEB2-91BE-645C-BD4C2F7F60B4}"/>
              </a:ext>
            </a:extLst>
          </p:cNvPr>
          <p:cNvSpPr txBox="1"/>
          <p:nvPr/>
        </p:nvSpPr>
        <p:spPr>
          <a:xfrm>
            <a:off x="667093" y="3586180"/>
            <a:ext cx="6096000" cy="369332"/>
          </a:xfrm>
          <a:prstGeom prst="rect">
            <a:avLst/>
          </a:prstGeom>
          <a:noFill/>
        </p:spPr>
        <p:txBody>
          <a:bodyPr wrap="square">
            <a:spAutoFit/>
          </a:bodyPr>
          <a:lstStyle/>
          <a:p>
            <a:r>
              <a:rPr lang="en-US" altLang="zh-CN" dirty="0">
                <a:solidFill>
                  <a:schemeClr val="accent1">
                    <a:lumMod val="75000"/>
                  </a:schemeClr>
                </a:solidFill>
              </a:rPr>
              <a:t>1.Adaptive Shape Inference</a:t>
            </a:r>
          </a:p>
        </p:txBody>
      </p:sp>
      <p:sp>
        <p:nvSpPr>
          <p:cNvPr id="24" name="文本框 23">
            <a:extLst>
              <a:ext uri="{FF2B5EF4-FFF2-40B4-BE49-F238E27FC236}">
                <a16:creationId xmlns:a16="http://schemas.microsoft.com/office/drawing/2014/main" id="{C754A437-29C6-3C8F-EDB7-6C4C133CC917}"/>
              </a:ext>
            </a:extLst>
          </p:cNvPr>
          <p:cNvSpPr txBox="1"/>
          <p:nvPr/>
        </p:nvSpPr>
        <p:spPr>
          <a:xfrm>
            <a:off x="896471" y="4478116"/>
            <a:ext cx="9950824" cy="830997"/>
          </a:xfrm>
          <a:prstGeom prst="rect">
            <a:avLst/>
          </a:prstGeom>
          <a:noFill/>
        </p:spPr>
        <p:txBody>
          <a:bodyPr wrap="square" rtlCol="0">
            <a:spAutoFit/>
          </a:bodyPr>
          <a:lstStyle/>
          <a:p>
            <a:r>
              <a:rPr lang="zh-CN" altLang="en-US" sz="1600" dirty="0">
                <a:latin typeface="+mj-ea"/>
                <a:ea typeface="+mj-ea"/>
              </a:rPr>
              <a:t>类型：</a:t>
            </a:r>
            <a:r>
              <a:rPr lang="en-US" altLang="zh-CN" sz="1600" dirty="0">
                <a:latin typeface="+mj-ea"/>
                <a:ea typeface="+mj-ea"/>
              </a:rPr>
              <a:t>dimension size equality</a:t>
            </a:r>
            <a:r>
              <a:rPr lang="zh-CN" altLang="en-US" sz="1600" dirty="0">
                <a:latin typeface="+mj-ea"/>
                <a:ea typeface="+mj-ea"/>
              </a:rPr>
              <a:t>、</a:t>
            </a:r>
            <a:r>
              <a:rPr lang="en-US" altLang="zh-CN" sz="1600" dirty="0">
                <a:latin typeface="+mj-ea"/>
                <a:ea typeface="+mj-ea"/>
              </a:rPr>
              <a:t>tensor size equality</a:t>
            </a:r>
            <a:r>
              <a:rPr lang="zh-CN" altLang="en-US" sz="1600" dirty="0">
                <a:latin typeface="+mj-ea"/>
                <a:ea typeface="+mj-ea"/>
              </a:rPr>
              <a:t>等</a:t>
            </a:r>
          </a:p>
          <a:p>
            <a:endParaRPr lang="zh-CN" altLang="en-US" sz="1600" dirty="0">
              <a:latin typeface="+mj-ea"/>
              <a:ea typeface="+mj-ea"/>
            </a:endParaRPr>
          </a:p>
          <a:p>
            <a:r>
              <a:rPr lang="zh-CN" altLang="en-US" sz="1600" dirty="0">
                <a:latin typeface="+mj-ea"/>
                <a:ea typeface="+mj-ea"/>
              </a:rPr>
              <a:t>来源：</a:t>
            </a:r>
            <a:r>
              <a:rPr lang="en-US" altLang="zh-CN" sz="1600" dirty="0">
                <a:latin typeface="+mj-ea"/>
                <a:ea typeface="+mj-ea"/>
              </a:rPr>
              <a:t>DHLO</a:t>
            </a:r>
            <a:r>
              <a:rPr lang="zh-CN" altLang="en-US" sz="1600" dirty="0">
                <a:latin typeface="+mj-ea"/>
                <a:ea typeface="+mj-ea"/>
              </a:rPr>
              <a:t>算子定义、</a:t>
            </a:r>
            <a:r>
              <a:rPr lang="en-US" altLang="zh-CN" sz="1600" dirty="0">
                <a:latin typeface="+mj-ea"/>
                <a:ea typeface="+mj-ea"/>
              </a:rPr>
              <a:t>shape</a:t>
            </a:r>
            <a:r>
              <a:rPr lang="zh-CN" altLang="en-US" sz="1600" dirty="0">
                <a:latin typeface="+mj-ea"/>
                <a:ea typeface="+mj-ea"/>
              </a:rPr>
              <a:t>分析、前端输入、用户定义、</a:t>
            </a:r>
            <a:r>
              <a:rPr lang="en-US" altLang="zh-CN" sz="1600" dirty="0">
                <a:latin typeface="+mj-ea"/>
                <a:ea typeface="+mj-ea"/>
              </a:rPr>
              <a:t>JIT</a:t>
            </a:r>
            <a:r>
              <a:rPr lang="zh-CN" altLang="en-US" sz="1600" dirty="0">
                <a:latin typeface="+mj-ea"/>
                <a:ea typeface="+mj-ea"/>
              </a:rPr>
              <a:t>捕获</a:t>
            </a:r>
          </a:p>
        </p:txBody>
      </p:sp>
      <p:sp>
        <p:nvSpPr>
          <p:cNvPr id="25" name="文本框 24">
            <a:extLst>
              <a:ext uri="{FF2B5EF4-FFF2-40B4-BE49-F238E27FC236}">
                <a16:creationId xmlns:a16="http://schemas.microsoft.com/office/drawing/2014/main" id="{EF88D026-F8CC-FBC1-924D-182ADBA79CDE}"/>
              </a:ext>
            </a:extLst>
          </p:cNvPr>
          <p:cNvSpPr txBox="1"/>
          <p:nvPr/>
        </p:nvSpPr>
        <p:spPr>
          <a:xfrm>
            <a:off x="896471" y="4032148"/>
            <a:ext cx="3926542" cy="369332"/>
          </a:xfrm>
          <a:prstGeom prst="rect">
            <a:avLst/>
          </a:prstGeom>
          <a:noFill/>
        </p:spPr>
        <p:txBody>
          <a:bodyPr wrap="square" rtlCol="0">
            <a:spAutoFit/>
          </a:bodyPr>
          <a:lstStyle/>
          <a:p>
            <a:r>
              <a:rPr lang="en-US" altLang="zh-CN" dirty="0">
                <a:latin typeface="+mj-ea"/>
                <a:ea typeface="+mj-ea"/>
              </a:rPr>
              <a:t>Shape constraints</a:t>
            </a:r>
            <a:endParaRPr lang="zh-CN" altLang="en-US" dirty="0">
              <a:latin typeface="+mj-ea"/>
              <a:ea typeface="+mj-ea"/>
            </a:endParaRPr>
          </a:p>
        </p:txBody>
      </p:sp>
    </p:spTree>
    <p:extLst>
      <p:ext uri="{BB962C8B-B14F-4D97-AF65-F5344CB8AC3E}">
        <p14:creationId xmlns:p14="http://schemas.microsoft.com/office/powerpoint/2010/main" val="175928574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31</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343592" y="245202"/>
            <a:ext cx="5859984"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a:extLst>
              <a:ext uri="{FF2B5EF4-FFF2-40B4-BE49-F238E27FC236}">
                <a16:creationId xmlns:a16="http://schemas.microsoft.com/office/drawing/2014/main" id="{A90BA14D-288D-3A04-656D-A820B995045D}"/>
              </a:ext>
            </a:extLst>
          </p:cNvPr>
          <p:cNvSpPr txBox="1"/>
          <p:nvPr/>
        </p:nvSpPr>
        <p:spPr>
          <a:xfrm>
            <a:off x="510988" y="824754"/>
            <a:ext cx="3967716" cy="4031873"/>
          </a:xfrm>
          <a:prstGeom prst="rect">
            <a:avLst/>
          </a:prstGeom>
          <a:noFill/>
        </p:spPr>
        <p:txBody>
          <a:bodyPr wrap="square" rtlCol="0">
            <a:spAutoFit/>
          </a:bodyPr>
          <a:lstStyle/>
          <a:p>
            <a:r>
              <a:rPr lang="en-US" altLang="zh-CN" sz="1600" dirty="0" err="1">
                <a:latin typeface="+mj-ea"/>
                <a:ea typeface="+mj-ea"/>
              </a:rPr>
              <a:t>Eg:BladeDISC</a:t>
            </a:r>
            <a:r>
              <a:rPr lang="zh-CN" altLang="en-US" sz="1600" dirty="0">
                <a:latin typeface="+mj-ea"/>
                <a:ea typeface="+mj-ea"/>
              </a:rPr>
              <a:t>前端转换器将一个粗粒度的操作转换为一系列细粒度的</a:t>
            </a:r>
            <a:r>
              <a:rPr lang="en-US" altLang="zh-CN" sz="1600" dirty="0">
                <a:latin typeface="+mj-ea"/>
                <a:ea typeface="+mj-ea"/>
              </a:rPr>
              <a:t>MHLO</a:t>
            </a:r>
            <a:r>
              <a:rPr lang="zh-CN" altLang="en-US" sz="1600" dirty="0">
                <a:latin typeface="+mj-ea"/>
                <a:ea typeface="+mj-ea"/>
              </a:rPr>
              <a:t>操作。在方言转换过程中，不仅数据计算应该被降低，形状约束也应该被降低。例如，</a:t>
            </a:r>
            <a:r>
              <a:rPr lang="en-US" altLang="zh-CN" sz="1600" dirty="0" err="1">
                <a:latin typeface="+mj-ea"/>
                <a:ea typeface="+mj-ea"/>
              </a:rPr>
              <a:t>tf.SplitOp</a:t>
            </a:r>
            <a:r>
              <a:rPr lang="zh-CN" altLang="en-US" sz="1600" dirty="0">
                <a:latin typeface="+mj-ea"/>
                <a:ea typeface="+mj-ea"/>
              </a:rPr>
              <a:t>将被降低为一连串</a:t>
            </a:r>
            <a:r>
              <a:rPr lang="en-US" altLang="zh-CN" sz="1600" dirty="0" err="1">
                <a:latin typeface="+mj-ea"/>
                <a:ea typeface="+mj-ea"/>
              </a:rPr>
              <a:t>mho.RealDynamicSliceOp</a:t>
            </a:r>
            <a:r>
              <a:rPr lang="zh-CN" altLang="en-US" sz="1600" dirty="0">
                <a:latin typeface="+mj-ea"/>
                <a:ea typeface="+mj-ea"/>
              </a:rPr>
              <a:t>。根据</a:t>
            </a:r>
            <a:r>
              <a:rPr lang="en-US" altLang="zh-CN" sz="1600" dirty="0" err="1">
                <a:latin typeface="+mj-ea"/>
                <a:ea typeface="+mj-ea"/>
              </a:rPr>
              <a:t>tf.SplitOp</a:t>
            </a:r>
            <a:r>
              <a:rPr lang="zh-CN" altLang="en-US" sz="1600" dirty="0">
                <a:latin typeface="+mj-ea"/>
                <a:ea typeface="+mj-ea"/>
              </a:rPr>
              <a:t>的定义，我们可以知道，</a:t>
            </a:r>
            <a:r>
              <a:rPr lang="en-US" altLang="zh-CN" sz="1600" dirty="0">
                <a:latin typeface="+mj-ea"/>
                <a:ea typeface="+mj-ea"/>
              </a:rPr>
              <a:t>split op</a:t>
            </a:r>
            <a:r>
              <a:rPr lang="zh-CN" altLang="en-US" sz="1600" dirty="0">
                <a:latin typeface="+mj-ea"/>
                <a:ea typeface="+mj-ea"/>
              </a:rPr>
              <a:t>的所有输出应该具有相同的形状，并且输入的</a:t>
            </a:r>
            <a:r>
              <a:rPr lang="en-US" altLang="zh-CN" sz="1600" dirty="0">
                <a:latin typeface="+mj-ea"/>
                <a:ea typeface="+mj-ea"/>
              </a:rPr>
              <a:t>split</a:t>
            </a:r>
            <a:r>
              <a:rPr lang="zh-CN" altLang="en-US" sz="1600" dirty="0">
                <a:latin typeface="+mj-ea"/>
                <a:ea typeface="+mj-ea"/>
              </a:rPr>
              <a:t>维度</a:t>
            </a:r>
            <a:r>
              <a:rPr lang="en-US" altLang="zh-CN" sz="1600" dirty="0">
                <a:latin typeface="+mj-ea"/>
                <a:ea typeface="+mj-ea"/>
              </a:rPr>
              <a:t>%(</a:t>
            </a:r>
            <a:r>
              <a:rPr lang="zh-CN" altLang="en-US" sz="1600" dirty="0">
                <a:latin typeface="+mj-ea"/>
                <a:ea typeface="+mj-ea"/>
              </a:rPr>
              <a:t>输出数量</a:t>
            </a:r>
            <a:r>
              <a:rPr lang="en-US" altLang="zh-CN" sz="1600" dirty="0">
                <a:latin typeface="+mj-ea"/>
                <a:ea typeface="+mj-ea"/>
              </a:rPr>
              <a:t>)==0</a:t>
            </a:r>
            <a:r>
              <a:rPr lang="zh-CN" altLang="en-US" sz="1600" dirty="0">
                <a:latin typeface="+mj-ea"/>
                <a:ea typeface="+mj-ea"/>
              </a:rPr>
              <a:t>。</a:t>
            </a:r>
          </a:p>
          <a:p>
            <a:endParaRPr lang="zh-CN" altLang="en-US" sz="1600" dirty="0">
              <a:latin typeface="+mj-ea"/>
              <a:ea typeface="+mj-ea"/>
            </a:endParaRPr>
          </a:p>
          <a:p>
            <a:r>
              <a:rPr lang="zh-CN" altLang="en-US" sz="1600" dirty="0">
                <a:latin typeface="+mj-ea"/>
                <a:ea typeface="+mj-ea"/>
              </a:rPr>
              <a:t>现在对图</a:t>
            </a:r>
            <a:r>
              <a:rPr lang="en-US" altLang="zh-CN" sz="1600" dirty="0">
                <a:latin typeface="+mj-ea"/>
                <a:ea typeface="+mj-ea"/>
              </a:rPr>
              <a:t>3.3.2.2.2</a:t>
            </a:r>
            <a:r>
              <a:rPr lang="zh-CN" altLang="en-US" sz="1600" dirty="0">
                <a:latin typeface="+mj-ea"/>
                <a:ea typeface="+mj-ea"/>
              </a:rPr>
              <a:t>所展示的编译流程进行分析，在流程前部所产生的输入进入</a:t>
            </a:r>
            <a:r>
              <a:rPr lang="en-US" altLang="zh-CN" sz="1600" dirty="0">
                <a:latin typeface="+mj-ea"/>
                <a:ea typeface="+mj-ea"/>
              </a:rPr>
              <a:t>constrain analysis</a:t>
            </a:r>
            <a:r>
              <a:rPr lang="zh-CN" altLang="en-US" sz="1600" dirty="0">
                <a:latin typeface="+mj-ea"/>
                <a:ea typeface="+mj-ea"/>
              </a:rPr>
              <a:t>后被输出到中间的模块，中间的模块利用这些输入在计算图上进行前后的传播产生更多的输入，中间的每一步都可以利用这些信息指导我们如何优化。</a:t>
            </a:r>
          </a:p>
        </p:txBody>
      </p:sp>
      <p:pic>
        <p:nvPicPr>
          <p:cNvPr id="5" name="图片 4">
            <a:extLst>
              <a:ext uri="{FF2B5EF4-FFF2-40B4-BE49-F238E27FC236}">
                <a16:creationId xmlns:a16="http://schemas.microsoft.com/office/drawing/2014/main" id="{EB76B00F-94CD-0AB2-5CA1-8718AD367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768" y="824754"/>
            <a:ext cx="7202308" cy="2831677"/>
          </a:xfrm>
          <a:prstGeom prst="rect">
            <a:avLst/>
          </a:prstGeom>
        </p:spPr>
      </p:pic>
    </p:spTree>
    <p:extLst>
      <p:ext uri="{BB962C8B-B14F-4D97-AF65-F5344CB8AC3E}">
        <p14:creationId xmlns:p14="http://schemas.microsoft.com/office/powerpoint/2010/main" val="66780902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a:extLst>
              <a:ext uri="{FF2B5EF4-FFF2-40B4-BE49-F238E27FC236}">
                <a16:creationId xmlns:a16="http://schemas.microsoft.com/office/drawing/2014/main" id="{AF0AC85E-55CA-CE58-A773-598AD62C120B}"/>
              </a:ext>
            </a:extLst>
          </p:cNvPr>
          <p:cNvSpPr txBox="1"/>
          <p:nvPr/>
        </p:nvSpPr>
        <p:spPr>
          <a:xfrm>
            <a:off x="343592" y="245202"/>
            <a:ext cx="5859984"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81331F7E-C5F1-2D41-F862-49974FD58C50}"/>
              </a:ext>
            </a:extLst>
          </p:cNvPr>
          <p:cNvSpPr txBox="1"/>
          <p:nvPr/>
        </p:nvSpPr>
        <p:spPr>
          <a:xfrm>
            <a:off x="412375" y="796515"/>
            <a:ext cx="5253319" cy="369332"/>
          </a:xfrm>
          <a:prstGeom prst="rect">
            <a:avLst/>
          </a:prstGeom>
          <a:noFill/>
        </p:spPr>
        <p:txBody>
          <a:bodyPr wrap="square" rtlCol="0">
            <a:spAutoFit/>
          </a:bodyPr>
          <a:lstStyle/>
          <a:p>
            <a:r>
              <a:rPr lang="en-US" altLang="zh-CN" dirty="0">
                <a:latin typeface="+mj-ea"/>
                <a:ea typeface="+mj-ea"/>
              </a:rPr>
              <a:t>Shape calculation:</a:t>
            </a:r>
            <a:r>
              <a:rPr lang="zh-CN" altLang="en-US" dirty="0">
                <a:latin typeface="+mj-ea"/>
                <a:ea typeface="+mj-ea"/>
              </a:rPr>
              <a:t>：形状计算，运行时阶段</a:t>
            </a:r>
          </a:p>
        </p:txBody>
      </p:sp>
      <p:sp>
        <p:nvSpPr>
          <p:cNvPr id="5" name="文本框 4">
            <a:extLst>
              <a:ext uri="{FF2B5EF4-FFF2-40B4-BE49-F238E27FC236}">
                <a16:creationId xmlns:a16="http://schemas.microsoft.com/office/drawing/2014/main" id="{F7D511A9-8562-3B5F-6F27-9B0A404B0F79}"/>
              </a:ext>
            </a:extLst>
          </p:cNvPr>
          <p:cNvSpPr txBox="1"/>
          <p:nvPr/>
        </p:nvSpPr>
        <p:spPr>
          <a:xfrm>
            <a:off x="412375" y="1165847"/>
            <a:ext cx="10721788" cy="646331"/>
          </a:xfrm>
          <a:prstGeom prst="rect">
            <a:avLst/>
          </a:prstGeom>
          <a:noFill/>
        </p:spPr>
        <p:txBody>
          <a:bodyPr wrap="square" rtlCol="0">
            <a:spAutoFit/>
          </a:bodyPr>
          <a:lstStyle/>
          <a:p>
            <a:r>
              <a:rPr lang="en-US" altLang="zh-CN" dirty="0">
                <a:latin typeface="+mj-ea"/>
                <a:ea typeface="+mj-ea"/>
              </a:rPr>
              <a:t>DISC</a:t>
            </a:r>
            <a:r>
              <a:rPr lang="zh-CN" altLang="en-US" dirty="0">
                <a:latin typeface="+mj-ea"/>
                <a:ea typeface="+mj-ea"/>
              </a:rPr>
              <a:t>分别生成形状推断和计算子图的代码。形状计算是一种轻量级计算，</a:t>
            </a:r>
            <a:r>
              <a:rPr lang="en-US" altLang="zh-CN" dirty="0">
                <a:latin typeface="+mj-ea"/>
                <a:ea typeface="+mj-ea"/>
              </a:rPr>
              <a:t>DISC</a:t>
            </a:r>
            <a:r>
              <a:rPr lang="zh-CN" altLang="en-US" dirty="0">
                <a:latin typeface="+mj-ea"/>
                <a:ea typeface="+mj-ea"/>
              </a:rPr>
              <a:t>将其放在主机端</a:t>
            </a:r>
            <a:r>
              <a:rPr lang="en-US" altLang="zh-CN" dirty="0">
                <a:latin typeface="+mj-ea"/>
                <a:ea typeface="+mj-ea"/>
              </a:rPr>
              <a:t>(CPU)</a:t>
            </a:r>
            <a:r>
              <a:rPr lang="zh-CN" altLang="en-US" dirty="0">
                <a:latin typeface="+mj-ea"/>
                <a:ea typeface="+mj-ea"/>
              </a:rPr>
              <a:t>，而子图操作张量则放在设备端</a:t>
            </a:r>
            <a:r>
              <a:rPr lang="en-US" altLang="zh-CN" dirty="0">
                <a:latin typeface="+mj-ea"/>
                <a:ea typeface="+mj-ea"/>
              </a:rPr>
              <a:t>(GPU</a:t>
            </a:r>
            <a:r>
              <a:rPr lang="en-US" altLang="zh-CN" dirty="0"/>
              <a:t>)</a:t>
            </a:r>
            <a:endParaRPr lang="zh-CN" altLang="en-US" dirty="0"/>
          </a:p>
        </p:txBody>
      </p:sp>
      <p:sp>
        <p:nvSpPr>
          <p:cNvPr id="7" name="文本框 6">
            <a:extLst>
              <a:ext uri="{FF2B5EF4-FFF2-40B4-BE49-F238E27FC236}">
                <a16:creationId xmlns:a16="http://schemas.microsoft.com/office/drawing/2014/main" id="{28E93B8D-D026-9FBC-EFA0-5642BCB83C40}"/>
              </a:ext>
            </a:extLst>
          </p:cNvPr>
          <p:cNvSpPr txBox="1"/>
          <p:nvPr/>
        </p:nvSpPr>
        <p:spPr>
          <a:xfrm>
            <a:off x="403410" y="2181510"/>
            <a:ext cx="6096000" cy="369332"/>
          </a:xfrm>
          <a:prstGeom prst="rect">
            <a:avLst/>
          </a:prstGeom>
          <a:noFill/>
        </p:spPr>
        <p:txBody>
          <a:bodyPr wrap="square">
            <a:spAutoFit/>
          </a:bodyPr>
          <a:lstStyle/>
          <a:p>
            <a:r>
              <a:rPr lang="en-US" altLang="zh-CN" dirty="0">
                <a:solidFill>
                  <a:schemeClr val="accent1">
                    <a:lumMod val="75000"/>
                  </a:schemeClr>
                </a:solidFill>
              </a:rPr>
              <a:t>2.Dynamic Buffer Management</a:t>
            </a:r>
          </a:p>
        </p:txBody>
      </p:sp>
      <p:sp>
        <p:nvSpPr>
          <p:cNvPr id="9" name="文本框 8">
            <a:extLst>
              <a:ext uri="{FF2B5EF4-FFF2-40B4-BE49-F238E27FC236}">
                <a16:creationId xmlns:a16="http://schemas.microsoft.com/office/drawing/2014/main" id="{76EF0142-D96C-3786-0D15-0DE2FD8825EA}"/>
              </a:ext>
            </a:extLst>
          </p:cNvPr>
          <p:cNvSpPr txBox="1"/>
          <p:nvPr/>
        </p:nvSpPr>
        <p:spPr>
          <a:xfrm>
            <a:off x="403410" y="3895450"/>
            <a:ext cx="6096000" cy="369332"/>
          </a:xfrm>
          <a:prstGeom prst="rect">
            <a:avLst/>
          </a:prstGeom>
          <a:noFill/>
        </p:spPr>
        <p:txBody>
          <a:bodyPr wrap="square">
            <a:spAutoFit/>
          </a:bodyPr>
          <a:lstStyle/>
          <a:p>
            <a:r>
              <a:rPr lang="en-US" altLang="zh-CN" dirty="0">
                <a:solidFill>
                  <a:schemeClr val="accent1">
                    <a:lumMod val="75000"/>
                  </a:schemeClr>
                </a:solidFill>
              </a:rPr>
              <a:t>3.Host-side Control</a:t>
            </a:r>
          </a:p>
        </p:txBody>
      </p:sp>
      <p:sp>
        <p:nvSpPr>
          <p:cNvPr id="10" name="文本框 9">
            <a:extLst>
              <a:ext uri="{FF2B5EF4-FFF2-40B4-BE49-F238E27FC236}">
                <a16:creationId xmlns:a16="http://schemas.microsoft.com/office/drawing/2014/main" id="{D8695E58-028C-5371-39FE-89B1B65C2182}"/>
              </a:ext>
            </a:extLst>
          </p:cNvPr>
          <p:cNvSpPr txBox="1"/>
          <p:nvPr/>
        </p:nvSpPr>
        <p:spPr>
          <a:xfrm>
            <a:off x="708212" y="2550842"/>
            <a:ext cx="10210800" cy="923330"/>
          </a:xfrm>
          <a:prstGeom prst="rect">
            <a:avLst/>
          </a:prstGeom>
          <a:noFill/>
        </p:spPr>
        <p:txBody>
          <a:bodyPr wrap="square" rtlCol="0">
            <a:spAutoFit/>
          </a:bodyPr>
          <a:lstStyle/>
          <a:p>
            <a:r>
              <a:rPr lang="en-US" altLang="zh-CN" dirty="0">
                <a:latin typeface="+mj-ea"/>
                <a:ea typeface="+mj-ea"/>
              </a:rPr>
              <a:t>DISC </a:t>
            </a:r>
            <a:r>
              <a:rPr lang="zh-CN" altLang="en-US" dirty="0">
                <a:latin typeface="+mj-ea"/>
                <a:ea typeface="+mj-ea"/>
              </a:rPr>
              <a:t>能够通过发出 </a:t>
            </a:r>
            <a:r>
              <a:rPr lang="en-US" altLang="zh-CN" dirty="0" err="1">
                <a:latin typeface="+mj-ea"/>
                <a:ea typeface="+mj-ea"/>
              </a:rPr>
              <a:t>alloc</a:t>
            </a:r>
            <a:r>
              <a:rPr lang="en-US" altLang="zh-CN" dirty="0">
                <a:latin typeface="+mj-ea"/>
                <a:ea typeface="+mj-ea"/>
              </a:rPr>
              <a:t> </a:t>
            </a:r>
            <a:r>
              <a:rPr lang="zh-CN" altLang="en-US" dirty="0">
                <a:latin typeface="+mj-ea"/>
                <a:ea typeface="+mj-ea"/>
              </a:rPr>
              <a:t>和 </a:t>
            </a:r>
            <a:r>
              <a:rPr lang="en-US" altLang="zh-CN" dirty="0" err="1">
                <a:latin typeface="+mj-ea"/>
                <a:ea typeface="+mj-ea"/>
              </a:rPr>
              <a:t>dealloc</a:t>
            </a:r>
            <a:r>
              <a:rPr lang="en-US" altLang="zh-CN" dirty="0">
                <a:latin typeface="+mj-ea"/>
                <a:ea typeface="+mj-ea"/>
              </a:rPr>
              <a:t> </a:t>
            </a:r>
            <a:r>
              <a:rPr lang="zh-CN" altLang="en-US" dirty="0">
                <a:latin typeface="+mj-ea"/>
                <a:ea typeface="+mj-ea"/>
              </a:rPr>
              <a:t>指令来动态管理缓冲区。针对缓冲区优化问题，以减少缓冲区分配开销为目标，采用了两种方法</a:t>
            </a:r>
            <a:r>
              <a:rPr lang="en-US" altLang="zh-CN" dirty="0">
                <a:latin typeface="+mj-ea"/>
                <a:ea typeface="+mj-ea"/>
              </a:rPr>
              <a:t>:1)</a:t>
            </a:r>
            <a:r>
              <a:rPr lang="zh-CN" altLang="en-US" dirty="0">
                <a:latin typeface="+mj-ea"/>
                <a:ea typeface="+mj-ea"/>
              </a:rPr>
              <a:t>基于形状约束，进行缓冲区活性分析和优化</a:t>
            </a:r>
            <a:r>
              <a:rPr lang="en-US" altLang="zh-CN" dirty="0">
                <a:latin typeface="+mj-ea"/>
                <a:ea typeface="+mj-ea"/>
              </a:rPr>
              <a:t>;2)</a:t>
            </a:r>
            <a:r>
              <a:rPr lang="zh-CN" altLang="en-US" dirty="0">
                <a:latin typeface="+mj-ea"/>
                <a:ea typeface="+mj-ea"/>
              </a:rPr>
              <a:t>使用缓存分配器降低 </a:t>
            </a:r>
            <a:r>
              <a:rPr lang="en-US" altLang="zh-CN" dirty="0" err="1">
                <a:latin typeface="+mj-ea"/>
                <a:ea typeface="+mj-ea"/>
              </a:rPr>
              <a:t>alloc</a:t>
            </a:r>
            <a:r>
              <a:rPr lang="en-US" altLang="zh-CN" dirty="0">
                <a:latin typeface="+mj-ea"/>
                <a:ea typeface="+mj-ea"/>
              </a:rPr>
              <a:t> </a:t>
            </a:r>
            <a:r>
              <a:rPr lang="zh-CN" altLang="en-US" dirty="0">
                <a:latin typeface="+mj-ea"/>
                <a:ea typeface="+mj-ea"/>
              </a:rPr>
              <a:t>和 </a:t>
            </a:r>
            <a:r>
              <a:rPr lang="en-US" altLang="zh-CN" dirty="0" err="1">
                <a:latin typeface="+mj-ea"/>
                <a:ea typeface="+mj-ea"/>
              </a:rPr>
              <a:t>dealloc</a:t>
            </a:r>
            <a:endParaRPr lang="zh-CN" altLang="en-US" dirty="0">
              <a:latin typeface="+mj-ea"/>
              <a:ea typeface="+mj-ea"/>
            </a:endParaRPr>
          </a:p>
        </p:txBody>
      </p:sp>
      <p:sp>
        <p:nvSpPr>
          <p:cNvPr id="11" name="文本框 10">
            <a:extLst>
              <a:ext uri="{FF2B5EF4-FFF2-40B4-BE49-F238E27FC236}">
                <a16:creationId xmlns:a16="http://schemas.microsoft.com/office/drawing/2014/main" id="{C74F02C2-FA25-FF8B-2831-78EE6D726CF9}"/>
              </a:ext>
            </a:extLst>
          </p:cNvPr>
          <p:cNvSpPr txBox="1"/>
          <p:nvPr/>
        </p:nvSpPr>
        <p:spPr>
          <a:xfrm>
            <a:off x="708212" y="4338918"/>
            <a:ext cx="9906000" cy="923330"/>
          </a:xfrm>
          <a:prstGeom prst="rect">
            <a:avLst/>
          </a:prstGeom>
          <a:noFill/>
        </p:spPr>
        <p:txBody>
          <a:bodyPr wrap="square" rtlCol="0">
            <a:spAutoFit/>
          </a:bodyPr>
          <a:lstStyle/>
          <a:p>
            <a:r>
              <a:rPr lang="zh-CN" altLang="en-US" dirty="0">
                <a:latin typeface="+mj-ea"/>
                <a:ea typeface="+mj-ea"/>
              </a:rPr>
              <a:t>主机端代码是在一个统一的编译器流中发出的，这使得在随后的传递中进行联合优化成为可能。除了形状计算，它还包括启动尺寸计算，内核启动，供应商库调用和设备管理指令，如初始化，同步，</a:t>
            </a:r>
            <a:r>
              <a:rPr lang="en-US" altLang="zh-CN" dirty="0" err="1">
                <a:latin typeface="+mj-ea"/>
                <a:ea typeface="+mj-ea"/>
              </a:rPr>
              <a:t>cubin</a:t>
            </a:r>
            <a:r>
              <a:rPr lang="en-US" altLang="zh-CN" dirty="0">
                <a:latin typeface="+mj-ea"/>
                <a:ea typeface="+mj-ea"/>
              </a:rPr>
              <a:t> </a:t>
            </a:r>
            <a:r>
              <a:rPr lang="zh-CN" altLang="en-US" dirty="0">
                <a:latin typeface="+mj-ea"/>
                <a:ea typeface="+mj-ea"/>
              </a:rPr>
              <a:t>加载等。</a:t>
            </a:r>
          </a:p>
        </p:txBody>
      </p:sp>
    </p:spTree>
    <p:extLst>
      <p:ext uri="{BB962C8B-B14F-4D97-AF65-F5344CB8AC3E}">
        <p14:creationId xmlns:p14="http://schemas.microsoft.com/office/powerpoint/2010/main" val="21270336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508094" y="919153"/>
            <a:ext cx="92541" cy="39866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 name="文本框 3">
            <a:extLst>
              <a:ext uri="{FF2B5EF4-FFF2-40B4-BE49-F238E27FC236}">
                <a16:creationId xmlns:a16="http://schemas.microsoft.com/office/drawing/2014/main" id="{98EEAC44-2693-EA43-293D-A46C28752936}"/>
              </a:ext>
            </a:extLst>
          </p:cNvPr>
          <p:cNvSpPr txBox="1"/>
          <p:nvPr/>
        </p:nvSpPr>
        <p:spPr>
          <a:xfrm>
            <a:off x="367553" y="277017"/>
            <a:ext cx="6096000" cy="461665"/>
          </a:xfrm>
          <a:prstGeom prst="rect">
            <a:avLst/>
          </a:prstGeom>
          <a:noFill/>
        </p:spPr>
        <p:txBody>
          <a:bodyPr wrap="square">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a:extLst>
              <a:ext uri="{FF2B5EF4-FFF2-40B4-BE49-F238E27FC236}">
                <a16:creationId xmlns:a16="http://schemas.microsoft.com/office/drawing/2014/main" id="{4B19ABCD-050E-4C37-3346-10C9A29A3C2E}"/>
              </a:ext>
            </a:extLst>
          </p:cNvPr>
          <p:cNvSpPr txBox="1"/>
          <p:nvPr/>
        </p:nvSpPr>
        <p:spPr>
          <a:xfrm>
            <a:off x="625582" y="916719"/>
            <a:ext cx="4522896" cy="369332"/>
          </a:xfrm>
          <a:prstGeom prst="rect">
            <a:avLst/>
          </a:prstGeom>
          <a:noFill/>
        </p:spPr>
        <p:txBody>
          <a:bodyPr wrap="square" rtlCol="0">
            <a:spAutoFit/>
          </a:bodyPr>
          <a:lstStyle/>
          <a:p>
            <a:r>
              <a:rPr lang="en-US" altLang="zh-CN" dirty="0">
                <a:latin typeface="+mj-ea"/>
                <a:ea typeface="+mj-ea"/>
              </a:rPr>
              <a:t>Fusion and Code Generation</a:t>
            </a:r>
            <a:endParaRPr lang="zh-CN" altLang="en-US" dirty="0">
              <a:latin typeface="+mj-ea"/>
              <a:ea typeface="+mj-ea"/>
            </a:endParaRPr>
          </a:p>
        </p:txBody>
      </p:sp>
      <p:sp>
        <p:nvSpPr>
          <p:cNvPr id="6" name="文本框 5">
            <a:extLst>
              <a:ext uri="{FF2B5EF4-FFF2-40B4-BE49-F238E27FC236}">
                <a16:creationId xmlns:a16="http://schemas.microsoft.com/office/drawing/2014/main" id="{04337C1A-A250-F8B2-44A2-F0A7BEC17FA7}"/>
              </a:ext>
            </a:extLst>
          </p:cNvPr>
          <p:cNvSpPr txBox="1"/>
          <p:nvPr/>
        </p:nvSpPr>
        <p:spPr>
          <a:xfrm>
            <a:off x="552641" y="1461247"/>
            <a:ext cx="11086718" cy="646331"/>
          </a:xfrm>
          <a:prstGeom prst="rect">
            <a:avLst/>
          </a:prstGeom>
          <a:noFill/>
        </p:spPr>
        <p:txBody>
          <a:bodyPr wrap="square" rtlCol="0">
            <a:spAutoFit/>
          </a:bodyPr>
          <a:lstStyle/>
          <a:p>
            <a:r>
              <a:rPr lang="zh-CN" altLang="en-US" dirty="0">
                <a:latin typeface="+mj-ea"/>
                <a:ea typeface="+mj-ea"/>
              </a:rPr>
              <a:t>深度学习编译器中主要涉及到两类算子：计算密集型算子（如</a:t>
            </a:r>
            <a:r>
              <a:rPr lang="en-US" altLang="zh-CN" dirty="0">
                <a:latin typeface="+mj-ea"/>
                <a:ea typeface="+mj-ea"/>
              </a:rPr>
              <a:t>GEMM</a:t>
            </a:r>
            <a:r>
              <a:rPr lang="zh-CN" altLang="en-US" dirty="0">
                <a:latin typeface="+mj-ea"/>
                <a:ea typeface="+mj-ea"/>
              </a:rPr>
              <a:t>、</a:t>
            </a:r>
            <a:r>
              <a:rPr lang="en-US" altLang="zh-CN" dirty="0">
                <a:latin typeface="+mj-ea"/>
                <a:ea typeface="+mj-ea"/>
              </a:rPr>
              <a:t>Conv</a:t>
            </a:r>
            <a:r>
              <a:rPr lang="zh-CN" altLang="en-US" dirty="0">
                <a:latin typeface="+mj-ea"/>
                <a:ea typeface="+mj-ea"/>
              </a:rPr>
              <a:t>等），以及访存密集型算子（如</a:t>
            </a:r>
            <a:r>
              <a:rPr lang="en-US" altLang="zh-CN" dirty="0">
                <a:latin typeface="+mj-ea"/>
                <a:ea typeface="+mj-ea"/>
              </a:rPr>
              <a:t>Element-wise</a:t>
            </a:r>
            <a:r>
              <a:rPr lang="zh-CN" altLang="en-US" dirty="0">
                <a:latin typeface="+mj-ea"/>
                <a:ea typeface="+mj-ea"/>
              </a:rPr>
              <a:t>、</a:t>
            </a:r>
            <a:r>
              <a:rPr lang="en-US" altLang="zh-CN" dirty="0">
                <a:latin typeface="+mj-ea"/>
                <a:ea typeface="+mj-ea"/>
              </a:rPr>
              <a:t>Reduce</a:t>
            </a:r>
            <a:r>
              <a:rPr lang="zh-CN" altLang="en-US" dirty="0">
                <a:latin typeface="+mj-ea"/>
                <a:ea typeface="+mj-ea"/>
              </a:rPr>
              <a:t>等）</a:t>
            </a:r>
          </a:p>
        </p:txBody>
      </p:sp>
      <p:sp>
        <p:nvSpPr>
          <p:cNvPr id="7" name="文本框 6">
            <a:extLst>
              <a:ext uri="{FF2B5EF4-FFF2-40B4-BE49-F238E27FC236}">
                <a16:creationId xmlns:a16="http://schemas.microsoft.com/office/drawing/2014/main" id="{2EE07BF5-825E-A967-ADE7-EC5D07FBE54F}"/>
              </a:ext>
            </a:extLst>
          </p:cNvPr>
          <p:cNvSpPr txBox="1"/>
          <p:nvPr/>
        </p:nvSpPr>
        <p:spPr>
          <a:xfrm>
            <a:off x="367553" y="2251012"/>
            <a:ext cx="3408536" cy="461665"/>
          </a:xfrm>
          <a:prstGeom prst="rect">
            <a:avLst/>
          </a:prstGeom>
          <a:noFill/>
        </p:spPr>
        <p:txBody>
          <a:bodyPr wrap="square" rtlCol="0">
            <a:spAutoFit/>
          </a:bodyPr>
          <a:lstStyle/>
          <a:p>
            <a:r>
              <a:rPr lang="en-US" altLang="zh-CN" sz="2400" u="sng" dirty="0" err="1">
                <a:latin typeface="+mj-ea"/>
                <a:ea typeface="+mj-ea"/>
              </a:rPr>
              <a:t>aStitch</a:t>
            </a:r>
            <a:r>
              <a:rPr lang="en-US" altLang="zh-CN" sz="2400" u="sng" dirty="0">
                <a:latin typeface="+mj-ea"/>
                <a:ea typeface="+mj-ea"/>
              </a:rPr>
              <a:t>:</a:t>
            </a:r>
            <a:r>
              <a:rPr lang="zh-CN" altLang="en-US" sz="2400" u="sng" dirty="0">
                <a:latin typeface="+mj-ea"/>
                <a:ea typeface="+mj-ea"/>
              </a:rPr>
              <a:t>大尺度算子融合</a:t>
            </a:r>
          </a:p>
        </p:txBody>
      </p:sp>
      <p:pic>
        <p:nvPicPr>
          <p:cNvPr id="9" name="图片 8">
            <a:extLst>
              <a:ext uri="{FF2B5EF4-FFF2-40B4-BE49-F238E27FC236}">
                <a16:creationId xmlns:a16="http://schemas.microsoft.com/office/drawing/2014/main" id="{BC0F64EE-FF07-B7EF-955D-16FDD11E9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1221" y="3085317"/>
            <a:ext cx="6818138" cy="2293294"/>
          </a:xfrm>
          <a:prstGeom prst="rect">
            <a:avLst/>
          </a:prstGeom>
        </p:spPr>
      </p:pic>
      <p:sp>
        <p:nvSpPr>
          <p:cNvPr id="10" name="文本框 9">
            <a:extLst>
              <a:ext uri="{FF2B5EF4-FFF2-40B4-BE49-F238E27FC236}">
                <a16:creationId xmlns:a16="http://schemas.microsoft.com/office/drawing/2014/main" id="{025EBB36-CCAD-9F3B-67FA-3EF30D37E220}"/>
              </a:ext>
            </a:extLst>
          </p:cNvPr>
          <p:cNvSpPr txBox="1"/>
          <p:nvPr/>
        </p:nvSpPr>
        <p:spPr>
          <a:xfrm>
            <a:off x="508094" y="2826746"/>
            <a:ext cx="4202380" cy="3139321"/>
          </a:xfrm>
          <a:prstGeom prst="rect">
            <a:avLst/>
          </a:prstGeom>
          <a:noFill/>
        </p:spPr>
        <p:txBody>
          <a:bodyPr wrap="square" rtlCol="0">
            <a:spAutoFit/>
          </a:bodyPr>
          <a:lstStyle/>
          <a:p>
            <a:r>
              <a:rPr lang="zh-CN" altLang="en-US" dirty="0">
                <a:latin typeface="+mj-ea"/>
                <a:ea typeface="+mj-ea"/>
              </a:rPr>
              <a:t>通过对右图的观察，可以知道访存密集型算子占有较大的开销（访问片外存储（</a:t>
            </a:r>
            <a:r>
              <a:rPr lang="en-US" altLang="zh-CN" dirty="0">
                <a:latin typeface="+mj-ea"/>
                <a:ea typeface="+mj-ea"/>
              </a:rPr>
              <a:t>GPU Global Mem</a:t>
            </a:r>
            <a:r>
              <a:rPr lang="zh-CN" altLang="en-US" dirty="0">
                <a:latin typeface="+mj-ea"/>
                <a:ea typeface="+mj-ea"/>
              </a:rPr>
              <a:t>，</a:t>
            </a:r>
            <a:r>
              <a:rPr lang="en-US" altLang="zh-CN" dirty="0">
                <a:latin typeface="+mj-ea"/>
                <a:ea typeface="+mj-ea"/>
              </a:rPr>
              <a:t>CPU RAM</a:t>
            </a:r>
            <a:r>
              <a:rPr lang="zh-CN" altLang="en-US" dirty="0">
                <a:latin typeface="+mj-ea"/>
                <a:ea typeface="+mj-ea"/>
              </a:rPr>
              <a:t>），调度开销），所以优化访存密集型算子非常重要。</a:t>
            </a:r>
            <a:endParaRPr lang="en-US" altLang="zh-CN" dirty="0">
              <a:latin typeface="+mj-ea"/>
              <a:ea typeface="+mj-ea"/>
            </a:endParaRPr>
          </a:p>
          <a:p>
            <a:endParaRPr lang="en-US" altLang="zh-CN" dirty="0">
              <a:latin typeface="+mj-ea"/>
              <a:ea typeface="+mj-ea"/>
            </a:endParaRPr>
          </a:p>
          <a:p>
            <a:r>
              <a:rPr lang="en-US" altLang="zh-CN" dirty="0">
                <a:latin typeface="+mj-ea"/>
                <a:ea typeface="+mj-ea"/>
              </a:rPr>
              <a:t>XLA/TVM</a:t>
            </a:r>
            <a:r>
              <a:rPr lang="zh-CN" altLang="en-US" dirty="0">
                <a:latin typeface="+mj-ea"/>
                <a:ea typeface="+mj-ea"/>
              </a:rPr>
              <a:t>具有基础融合的功能，包括</a:t>
            </a:r>
            <a:r>
              <a:rPr lang="en-US" altLang="zh-CN" dirty="0">
                <a:latin typeface="+mj-ea"/>
                <a:ea typeface="+mj-ea"/>
              </a:rPr>
              <a:t>loop</a:t>
            </a:r>
            <a:r>
              <a:rPr lang="zh-CN" altLang="en-US" dirty="0">
                <a:latin typeface="+mj-ea"/>
                <a:ea typeface="+mj-ea"/>
              </a:rPr>
              <a:t>融合，</a:t>
            </a:r>
            <a:r>
              <a:rPr lang="en-US" altLang="zh-CN" dirty="0">
                <a:latin typeface="+mj-ea"/>
                <a:ea typeface="+mj-ea"/>
              </a:rPr>
              <a:t>input</a:t>
            </a:r>
            <a:r>
              <a:rPr lang="zh-CN" altLang="en-US" dirty="0">
                <a:latin typeface="+mj-ea"/>
                <a:ea typeface="+mj-ea"/>
              </a:rPr>
              <a:t>融合，</a:t>
            </a:r>
            <a:r>
              <a:rPr lang="en-US" altLang="zh-CN" dirty="0">
                <a:latin typeface="+mj-ea"/>
                <a:ea typeface="+mj-ea"/>
              </a:rPr>
              <a:t>output</a:t>
            </a:r>
            <a:r>
              <a:rPr lang="zh-CN" altLang="en-US" dirty="0">
                <a:latin typeface="+mj-ea"/>
                <a:ea typeface="+mj-ea"/>
              </a:rPr>
              <a:t>融合，在次基础上，</a:t>
            </a:r>
            <a:r>
              <a:rPr lang="en-US" altLang="zh-CN" dirty="0" err="1">
                <a:latin typeface="+mj-ea"/>
                <a:ea typeface="+mj-ea"/>
              </a:rPr>
              <a:t>aStitch</a:t>
            </a:r>
            <a:r>
              <a:rPr lang="zh-CN" altLang="en-US" dirty="0">
                <a:latin typeface="+mj-ea"/>
                <a:ea typeface="+mj-ea"/>
              </a:rPr>
              <a:t>进一步提升了融合尺度。核心思想：</a:t>
            </a:r>
            <a:r>
              <a:rPr lang="zh-CN" altLang="en-US" dirty="0">
                <a:solidFill>
                  <a:schemeClr val="accent1">
                    <a:lumMod val="75000"/>
                  </a:schemeClr>
                </a:solidFill>
                <a:latin typeface="+mj-ea"/>
                <a:ea typeface="+mj-ea"/>
              </a:rPr>
              <a:t>尽可能利用片上存储</a:t>
            </a:r>
            <a:r>
              <a:rPr lang="zh-CN" altLang="en-US" dirty="0">
                <a:latin typeface="+mj-ea"/>
                <a:ea typeface="+mj-ea"/>
              </a:rPr>
              <a:t>。下面分析一个例子。</a:t>
            </a:r>
          </a:p>
        </p:txBody>
      </p:sp>
    </p:spTree>
    <p:extLst>
      <p:ext uri="{BB962C8B-B14F-4D97-AF65-F5344CB8AC3E}">
        <p14:creationId xmlns:p14="http://schemas.microsoft.com/office/powerpoint/2010/main" val="24272710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34</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11145" y="307955"/>
            <a:ext cx="5608972"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96651218-14BA-89B2-15A6-71172A197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45681"/>
            <a:ext cx="5578323" cy="5410669"/>
          </a:xfrm>
          <a:prstGeom prst="rect">
            <a:avLst/>
          </a:prstGeom>
        </p:spPr>
      </p:pic>
      <p:sp>
        <p:nvSpPr>
          <p:cNvPr id="5" name="文本框 4">
            <a:extLst>
              <a:ext uri="{FF2B5EF4-FFF2-40B4-BE49-F238E27FC236}">
                <a16:creationId xmlns:a16="http://schemas.microsoft.com/office/drawing/2014/main" id="{57105A7B-88AD-8297-070C-108F4D562B43}"/>
              </a:ext>
            </a:extLst>
          </p:cNvPr>
          <p:cNvSpPr txBox="1"/>
          <p:nvPr/>
        </p:nvSpPr>
        <p:spPr>
          <a:xfrm>
            <a:off x="818721" y="945681"/>
            <a:ext cx="5017302" cy="2649166"/>
          </a:xfrm>
          <a:prstGeom prst="rect">
            <a:avLst/>
          </a:prstGeom>
          <a:noFill/>
        </p:spPr>
        <p:txBody>
          <a:bodyPr wrap="square" rtlCol="0">
            <a:spAutoFit/>
          </a:bodyPr>
          <a:lstStyle/>
          <a:p>
            <a:r>
              <a:rPr lang="zh-CN" altLang="en-US" dirty="0">
                <a:latin typeface="+mj-ea"/>
                <a:ea typeface="+mj-ea"/>
              </a:rPr>
              <a:t>在</a:t>
            </a:r>
            <a:r>
              <a:rPr lang="en-US" altLang="zh-CN" dirty="0">
                <a:latin typeface="+mj-ea"/>
                <a:ea typeface="+mj-ea"/>
              </a:rPr>
              <a:t>XLA</a:t>
            </a:r>
            <a:r>
              <a:rPr lang="zh-CN" altLang="en-US" dirty="0">
                <a:latin typeface="+mj-ea"/>
                <a:ea typeface="+mj-ea"/>
              </a:rPr>
              <a:t>中，当一个</a:t>
            </a:r>
            <a:r>
              <a:rPr lang="en-US" altLang="zh-CN" dirty="0">
                <a:latin typeface="+mj-ea"/>
                <a:ea typeface="+mj-ea"/>
              </a:rPr>
              <a:t>kernel</a:t>
            </a:r>
            <a:r>
              <a:rPr lang="zh-CN" altLang="en-US" dirty="0">
                <a:latin typeface="+mj-ea"/>
                <a:ea typeface="+mj-ea"/>
              </a:rPr>
              <a:t>计算执行完后其会被写入</a:t>
            </a:r>
            <a:r>
              <a:rPr lang="en-US" altLang="zh-CN" dirty="0">
                <a:latin typeface="+mj-ea"/>
                <a:ea typeface="+mj-ea"/>
              </a:rPr>
              <a:t>Global memory</a:t>
            </a:r>
            <a:r>
              <a:rPr lang="zh-CN" altLang="en-US" dirty="0">
                <a:latin typeface="+mj-ea"/>
                <a:ea typeface="+mj-ea"/>
              </a:rPr>
              <a:t>中，第二个</a:t>
            </a:r>
            <a:r>
              <a:rPr lang="en-US" altLang="zh-CN" dirty="0">
                <a:latin typeface="+mj-ea"/>
                <a:ea typeface="+mj-ea"/>
              </a:rPr>
              <a:t>kernel</a:t>
            </a:r>
            <a:r>
              <a:rPr lang="zh-CN" altLang="en-US" dirty="0">
                <a:latin typeface="+mj-ea"/>
                <a:ea typeface="+mj-ea"/>
              </a:rPr>
              <a:t>从</a:t>
            </a:r>
            <a:r>
              <a:rPr lang="en-US" altLang="zh-CN" dirty="0">
                <a:latin typeface="+mj-ea"/>
                <a:ea typeface="+mj-ea"/>
              </a:rPr>
              <a:t>Global memory</a:t>
            </a:r>
            <a:r>
              <a:rPr lang="zh-CN" altLang="en-US" dirty="0">
                <a:latin typeface="+mj-ea"/>
                <a:ea typeface="+mj-ea"/>
              </a:rPr>
              <a:t>访问进行计算，以此往复。在</a:t>
            </a:r>
            <a:r>
              <a:rPr lang="en-US" altLang="zh-CN" dirty="0" err="1">
                <a:latin typeface="+mj-ea"/>
                <a:ea typeface="+mj-ea"/>
              </a:rPr>
              <a:t>AStitch</a:t>
            </a:r>
            <a:r>
              <a:rPr lang="zh-CN" altLang="en-US" dirty="0">
                <a:latin typeface="+mj-ea"/>
                <a:ea typeface="+mj-ea"/>
              </a:rPr>
              <a:t>中发现有些结果可以放在</a:t>
            </a:r>
            <a:r>
              <a:rPr lang="en-US" altLang="zh-CN" dirty="0">
                <a:latin typeface="+mj-ea"/>
                <a:ea typeface="+mj-ea"/>
              </a:rPr>
              <a:t>Shared memory</a:t>
            </a:r>
            <a:r>
              <a:rPr lang="zh-CN" altLang="en-US" dirty="0">
                <a:latin typeface="+mj-ea"/>
                <a:ea typeface="+mj-ea"/>
              </a:rPr>
              <a:t>中，那么就可以把</a:t>
            </a:r>
            <a:r>
              <a:rPr lang="en-US" altLang="zh-CN" dirty="0">
                <a:latin typeface="+mj-ea"/>
                <a:ea typeface="+mj-ea"/>
              </a:rPr>
              <a:t>kernel1</a:t>
            </a:r>
            <a:r>
              <a:rPr lang="zh-CN" altLang="en-US" dirty="0">
                <a:latin typeface="+mj-ea"/>
                <a:ea typeface="+mj-ea"/>
              </a:rPr>
              <a:t>与</a:t>
            </a:r>
            <a:r>
              <a:rPr lang="en-US" altLang="zh-CN" dirty="0">
                <a:latin typeface="+mj-ea"/>
                <a:ea typeface="+mj-ea"/>
              </a:rPr>
              <a:t>kernel2</a:t>
            </a:r>
            <a:r>
              <a:rPr lang="zh-CN" altLang="en-US" dirty="0">
                <a:latin typeface="+mj-ea"/>
                <a:ea typeface="+mj-ea"/>
              </a:rPr>
              <a:t>合并为一个</a:t>
            </a:r>
            <a:r>
              <a:rPr lang="en-US" altLang="zh-CN" dirty="0">
                <a:latin typeface="+mj-ea"/>
                <a:ea typeface="+mj-ea"/>
              </a:rPr>
              <a:t>kernel</a:t>
            </a:r>
            <a:r>
              <a:rPr lang="zh-CN" altLang="en-US" dirty="0">
                <a:latin typeface="+mj-ea"/>
                <a:ea typeface="+mj-ea"/>
              </a:rPr>
              <a:t>，分为两个部分，一个部分计算完将结果存储在</a:t>
            </a:r>
            <a:r>
              <a:rPr lang="en-US" altLang="zh-CN" dirty="0">
                <a:latin typeface="+mj-ea"/>
                <a:ea typeface="+mj-ea"/>
              </a:rPr>
              <a:t>Shared memory</a:t>
            </a:r>
            <a:r>
              <a:rPr lang="zh-CN" altLang="en-US" dirty="0">
                <a:latin typeface="+mj-ea"/>
                <a:ea typeface="+mj-ea"/>
              </a:rPr>
              <a:t>中，另一个部分访问这个</a:t>
            </a:r>
            <a:r>
              <a:rPr lang="en-US" altLang="zh-CN" dirty="0">
                <a:latin typeface="+mj-ea"/>
                <a:ea typeface="+mj-ea"/>
              </a:rPr>
              <a:t>Shared memory</a:t>
            </a:r>
            <a:r>
              <a:rPr lang="zh-CN" altLang="en-US" dirty="0">
                <a:latin typeface="+mj-ea"/>
                <a:ea typeface="+mj-ea"/>
              </a:rPr>
              <a:t>，这样减少了对外部存储的访问，同时也可以减少</a:t>
            </a:r>
            <a:r>
              <a:rPr lang="en-US" altLang="zh-CN" dirty="0">
                <a:latin typeface="+mj-ea"/>
                <a:ea typeface="+mj-ea"/>
              </a:rPr>
              <a:t>kernel launch</a:t>
            </a:r>
            <a:r>
              <a:rPr lang="zh-CN" altLang="en-US" dirty="0">
                <a:latin typeface="+mj-ea"/>
                <a:ea typeface="+mj-ea"/>
              </a:rPr>
              <a:t>开销。</a:t>
            </a:r>
          </a:p>
        </p:txBody>
      </p:sp>
      <p:pic>
        <p:nvPicPr>
          <p:cNvPr id="7" name="图片 6">
            <a:extLst>
              <a:ext uri="{FF2B5EF4-FFF2-40B4-BE49-F238E27FC236}">
                <a16:creationId xmlns:a16="http://schemas.microsoft.com/office/drawing/2014/main" id="{3D59974F-94AE-08DE-FFD1-E33AA6FFB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00" y="5060578"/>
            <a:ext cx="5552544" cy="1295772"/>
          </a:xfrm>
          <a:prstGeom prst="rect">
            <a:avLst/>
          </a:prstGeom>
        </p:spPr>
      </p:pic>
    </p:spTree>
    <p:extLst>
      <p:ext uri="{BB962C8B-B14F-4D97-AF65-F5344CB8AC3E}">
        <p14:creationId xmlns:p14="http://schemas.microsoft.com/office/powerpoint/2010/main" val="348246497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648523" y="316919"/>
            <a:ext cx="5516843"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|DISC</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786000" y="1044659"/>
            <a:ext cx="92541" cy="371766"/>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文本框 1">
            <a:extLst>
              <a:ext uri="{FF2B5EF4-FFF2-40B4-BE49-F238E27FC236}">
                <a16:creationId xmlns:a16="http://schemas.microsoft.com/office/drawing/2014/main" id="{5EB2A817-762A-5228-DA60-F5A44A8A2459}"/>
              </a:ext>
            </a:extLst>
          </p:cNvPr>
          <p:cNvSpPr txBox="1"/>
          <p:nvPr/>
        </p:nvSpPr>
        <p:spPr>
          <a:xfrm>
            <a:off x="1013012" y="1039906"/>
            <a:ext cx="2895600" cy="369332"/>
          </a:xfrm>
          <a:prstGeom prst="rect">
            <a:avLst/>
          </a:prstGeom>
          <a:noFill/>
        </p:spPr>
        <p:txBody>
          <a:bodyPr wrap="square" rtlCol="0">
            <a:spAutoFit/>
          </a:bodyPr>
          <a:lstStyle/>
          <a:p>
            <a:r>
              <a:rPr lang="en-US" altLang="zh-CN" dirty="0">
                <a:latin typeface="+mj-ea"/>
                <a:ea typeface="+mj-ea"/>
              </a:rPr>
              <a:t>Auto TVM</a:t>
            </a:r>
            <a:endParaRPr lang="zh-CN" altLang="en-US" dirty="0">
              <a:latin typeface="+mj-ea"/>
              <a:ea typeface="+mj-ea"/>
            </a:endParaRPr>
          </a:p>
        </p:txBody>
      </p:sp>
      <p:sp>
        <p:nvSpPr>
          <p:cNvPr id="5" name="文本框 4">
            <a:extLst>
              <a:ext uri="{FF2B5EF4-FFF2-40B4-BE49-F238E27FC236}">
                <a16:creationId xmlns:a16="http://schemas.microsoft.com/office/drawing/2014/main" id="{9E4844A9-8B07-DFFF-72D2-8370F91F2345}"/>
              </a:ext>
            </a:extLst>
          </p:cNvPr>
          <p:cNvSpPr txBox="1"/>
          <p:nvPr/>
        </p:nvSpPr>
        <p:spPr>
          <a:xfrm>
            <a:off x="786000" y="1515035"/>
            <a:ext cx="9657882" cy="646331"/>
          </a:xfrm>
          <a:prstGeom prst="rect">
            <a:avLst/>
          </a:prstGeom>
          <a:noFill/>
        </p:spPr>
        <p:txBody>
          <a:bodyPr wrap="square" rtlCol="0">
            <a:spAutoFit/>
          </a:bodyPr>
          <a:lstStyle/>
          <a:p>
            <a:r>
              <a:rPr lang="zh-CN" altLang="en-US" dirty="0">
                <a:latin typeface="+mj-ea"/>
                <a:ea typeface="+mj-ea"/>
              </a:rPr>
              <a:t>将</a:t>
            </a:r>
            <a:r>
              <a:rPr lang="en-US" altLang="zh-CN" dirty="0">
                <a:latin typeface="+mj-ea"/>
                <a:ea typeface="+mj-ea"/>
              </a:rPr>
              <a:t>TVM Tuning</a:t>
            </a:r>
            <a:r>
              <a:rPr lang="zh-CN" altLang="en-US" dirty="0">
                <a:latin typeface="+mj-ea"/>
                <a:ea typeface="+mj-ea"/>
              </a:rPr>
              <a:t>接入到</a:t>
            </a:r>
            <a:r>
              <a:rPr lang="en-US" altLang="zh-CN" dirty="0" err="1">
                <a:latin typeface="+mj-ea"/>
                <a:ea typeface="+mj-ea"/>
              </a:rPr>
              <a:t>BladeDISC</a:t>
            </a:r>
            <a:r>
              <a:rPr lang="zh-CN" altLang="en-US" dirty="0">
                <a:latin typeface="+mj-ea"/>
                <a:ea typeface="+mj-ea"/>
              </a:rPr>
              <a:t>的执行流程，让</a:t>
            </a:r>
            <a:r>
              <a:rPr lang="en-US" altLang="zh-CN" dirty="0" err="1">
                <a:latin typeface="+mj-ea"/>
                <a:ea typeface="+mj-ea"/>
              </a:rPr>
              <a:t>BladeDISC</a:t>
            </a:r>
            <a:r>
              <a:rPr lang="zh-CN" altLang="en-US" dirty="0">
                <a:latin typeface="+mj-ea"/>
                <a:ea typeface="+mj-ea"/>
              </a:rPr>
              <a:t>优化访存密集型算子，</a:t>
            </a:r>
            <a:r>
              <a:rPr lang="en-US" altLang="zh-CN" dirty="0">
                <a:latin typeface="+mj-ea"/>
                <a:ea typeface="+mj-ea"/>
              </a:rPr>
              <a:t>TVM</a:t>
            </a:r>
            <a:r>
              <a:rPr lang="zh-CN" altLang="en-US" dirty="0">
                <a:latin typeface="+mj-ea"/>
                <a:ea typeface="+mj-ea"/>
              </a:rPr>
              <a:t>优化计算密集型算子</a:t>
            </a:r>
          </a:p>
        </p:txBody>
      </p:sp>
      <p:pic>
        <p:nvPicPr>
          <p:cNvPr id="7" name="图片 6">
            <a:extLst>
              <a:ext uri="{FF2B5EF4-FFF2-40B4-BE49-F238E27FC236}">
                <a16:creationId xmlns:a16="http://schemas.microsoft.com/office/drawing/2014/main" id="{289842F6-F06F-244A-CFBA-87CA369A7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012" y="2267163"/>
            <a:ext cx="8098520" cy="2262611"/>
          </a:xfrm>
          <a:prstGeom prst="rect">
            <a:avLst/>
          </a:prstGeom>
        </p:spPr>
      </p:pic>
      <p:pic>
        <p:nvPicPr>
          <p:cNvPr id="11" name="图片 10">
            <a:extLst>
              <a:ext uri="{FF2B5EF4-FFF2-40B4-BE49-F238E27FC236}">
                <a16:creationId xmlns:a16="http://schemas.microsoft.com/office/drawing/2014/main" id="{3B2F7FE6-CD26-52B5-9F1A-18ACE0C98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351" y="4478966"/>
            <a:ext cx="7289980" cy="2242509"/>
          </a:xfrm>
          <a:prstGeom prst="rect">
            <a:avLst/>
          </a:prstGeom>
        </p:spPr>
      </p:pic>
    </p:spTree>
    <p:extLst>
      <p:ext uri="{BB962C8B-B14F-4D97-AF65-F5344CB8AC3E}">
        <p14:creationId xmlns:p14="http://schemas.microsoft.com/office/powerpoint/2010/main" val="18617059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36</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648523" y="316919"/>
            <a:ext cx="8463009"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深度学习模型动态形状张量</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pytorch</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上动态张量输入</a:t>
            </a:r>
          </a:p>
        </p:txBody>
      </p:sp>
      <p:pic>
        <p:nvPicPr>
          <p:cNvPr id="6" name="图片 5">
            <a:extLst>
              <a:ext uri="{FF2B5EF4-FFF2-40B4-BE49-F238E27FC236}">
                <a16:creationId xmlns:a16="http://schemas.microsoft.com/office/drawing/2014/main" id="{3349B0A9-45CB-6E09-DC9C-D89DE8257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09" y="968188"/>
            <a:ext cx="5412271" cy="3299012"/>
          </a:xfrm>
          <a:prstGeom prst="rect">
            <a:avLst/>
          </a:prstGeom>
        </p:spPr>
      </p:pic>
      <p:pic>
        <p:nvPicPr>
          <p:cNvPr id="9" name="图片 8">
            <a:extLst>
              <a:ext uri="{FF2B5EF4-FFF2-40B4-BE49-F238E27FC236}">
                <a16:creationId xmlns:a16="http://schemas.microsoft.com/office/drawing/2014/main" id="{A0250651-9945-92AA-D437-FC57BC8EA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8188"/>
            <a:ext cx="5531738" cy="3359881"/>
          </a:xfrm>
          <a:prstGeom prst="rect">
            <a:avLst/>
          </a:prstGeom>
        </p:spPr>
      </p:pic>
      <p:sp>
        <p:nvSpPr>
          <p:cNvPr id="10" name="文本框 9">
            <a:extLst>
              <a:ext uri="{FF2B5EF4-FFF2-40B4-BE49-F238E27FC236}">
                <a16:creationId xmlns:a16="http://schemas.microsoft.com/office/drawing/2014/main" id="{2DD13AED-18BD-016A-C599-67B0552E306B}"/>
              </a:ext>
            </a:extLst>
          </p:cNvPr>
          <p:cNvSpPr txBox="1"/>
          <p:nvPr/>
        </p:nvSpPr>
        <p:spPr>
          <a:xfrm>
            <a:off x="672353" y="4695878"/>
            <a:ext cx="10847294" cy="646331"/>
          </a:xfrm>
          <a:prstGeom prst="rect">
            <a:avLst/>
          </a:prstGeom>
          <a:noFill/>
        </p:spPr>
        <p:txBody>
          <a:bodyPr wrap="square" rtlCol="0">
            <a:spAutoFit/>
          </a:bodyPr>
          <a:lstStyle/>
          <a:p>
            <a:r>
              <a:rPr lang="zh-CN" altLang="en-US" dirty="0">
                <a:latin typeface="+mj-ea"/>
                <a:ea typeface="+mj-ea"/>
              </a:rPr>
              <a:t>可以看出两种模型的组织结构是相同的，但是二者输入中的</a:t>
            </a:r>
            <a:r>
              <a:rPr lang="en-US" altLang="zh-CN" dirty="0" err="1">
                <a:latin typeface="+mj-ea"/>
                <a:ea typeface="+mj-ea"/>
              </a:rPr>
              <a:t>in_width,int_height</a:t>
            </a:r>
            <a:r>
              <a:rPr lang="zh-CN" altLang="en-US" dirty="0">
                <a:latin typeface="+mj-ea"/>
                <a:ea typeface="+mj-ea"/>
              </a:rPr>
              <a:t>一个是可变的，一个是不可变的，分别代表两种动态张量大小与静态张量大小。</a:t>
            </a:r>
          </a:p>
        </p:txBody>
      </p:sp>
    </p:spTree>
    <p:extLst>
      <p:ext uri="{BB962C8B-B14F-4D97-AF65-F5344CB8AC3E}">
        <p14:creationId xmlns:p14="http://schemas.microsoft.com/office/powerpoint/2010/main" val="246805096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37</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5481149" cy="1077218"/>
          </a:xfrm>
          <a:prstGeom prst="rect">
            <a:avLst/>
          </a:prstGeom>
          <a:noFill/>
        </p:spPr>
        <p:txBody>
          <a:bodyPr wrap="square" rtlCol="0">
            <a:spAutoFit/>
          </a:bodyPr>
          <a:lstStyle/>
          <a:p>
            <a:r>
              <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rPr>
              <a:t>AKG-NPU:</a:t>
            </a:r>
          </a:p>
          <a:p>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算子自动生成技术探究</a:t>
            </a:r>
            <a:endPar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circle-doodle_67622">
            <a:extLst>
              <a:ext uri="{FF2B5EF4-FFF2-40B4-BE49-F238E27FC236}">
                <a16:creationId xmlns:a16="http://schemas.microsoft.com/office/drawing/2014/main" id="{A1092B52-B469-45B6-88A4-BA5BB6CD0C82}"/>
              </a:ext>
            </a:extLst>
          </p:cNvPr>
          <p:cNvSpPr/>
          <p:nvPr/>
        </p:nvSpPr>
        <p:spPr>
          <a:xfrm>
            <a:off x="3194920" y="1506070"/>
            <a:ext cx="1161927" cy="2228067"/>
          </a:xfrm>
          <a:custGeom>
            <a:avLst/>
            <a:gdLst>
              <a:gd name="T0" fmla="*/ 1497 w 7177"/>
              <a:gd name="T1" fmla="*/ 5449 h 12800"/>
              <a:gd name="T2" fmla="*/ 677 w 7177"/>
              <a:gd name="T3" fmla="*/ 6179 h 12800"/>
              <a:gd name="T4" fmla="*/ 316 w 7177"/>
              <a:gd name="T5" fmla="*/ 5776 h 12800"/>
              <a:gd name="T6" fmla="*/ 15 w 7177"/>
              <a:gd name="T7" fmla="*/ 5182 h 12800"/>
              <a:gd name="T8" fmla="*/ 9 w 7177"/>
              <a:gd name="T9" fmla="*/ 4893 h 12800"/>
              <a:gd name="T10" fmla="*/ 426 w 7177"/>
              <a:gd name="T11" fmla="*/ 230 h 12800"/>
              <a:gd name="T12" fmla="*/ 1823 w 7177"/>
              <a:gd name="T13" fmla="*/ 1727 h 12800"/>
              <a:gd name="T14" fmla="*/ 1497 w 7177"/>
              <a:gd name="T15" fmla="*/ 5449 h 12800"/>
              <a:gd name="T16" fmla="*/ 5037 w 7177"/>
              <a:gd name="T17" fmla="*/ 11264 h 12800"/>
              <a:gd name="T18" fmla="*/ 5844 w 7177"/>
              <a:gd name="T19" fmla="*/ 12147 h 12800"/>
              <a:gd name="T20" fmla="*/ 5453 w 7177"/>
              <a:gd name="T21" fmla="*/ 12512 h 12800"/>
              <a:gd name="T22" fmla="*/ 4576 w 7177"/>
              <a:gd name="T23" fmla="*/ 12800 h 12800"/>
              <a:gd name="T24" fmla="*/ 854 w 7177"/>
              <a:gd name="T25" fmla="*/ 12800 h 12800"/>
              <a:gd name="T26" fmla="*/ 136 w 7177"/>
              <a:gd name="T27" fmla="*/ 12052 h 12800"/>
              <a:gd name="T28" fmla="*/ 988 w 7177"/>
              <a:gd name="T29" fmla="*/ 11264 h 12800"/>
              <a:gd name="T30" fmla="*/ 5037 w 7177"/>
              <a:gd name="T31" fmla="*/ 11264 h 12800"/>
              <a:gd name="T32" fmla="*/ 2132 w 7177"/>
              <a:gd name="T33" fmla="*/ 1536 h 12800"/>
              <a:gd name="T34" fmla="*/ 713 w 7177"/>
              <a:gd name="T35" fmla="*/ 0 h 12800"/>
              <a:gd name="T36" fmla="*/ 6335 w 7177"/>
              <a:gd name="T37" fmla="*/ 0 h 12800"/>
              <a:gd name="T38" fmla="*/ 7057 w 7177"/>
              <a:gd name="T39" fmla="*/ 806 h 12800"/>
              <a:gd name="T40" fmla="*/ 6201 w 7177"/>
              <a:gd name="T41" fmla="*/ 1536 h 12800"/>
              <a:gd name="T42" fmla="*/ 2132 w 7177"/>
              <a:gd name="T43" fmla="*/ 1536 h 12800"/>
              <a:gd name="T44" fmla="*/ 5121 w 7177"/>
              <a:gd name="T45" fmla="*/ 5642 h 12800"/>
              <a:gd name="T46" fmla="*/ 5981 w 7177"/>
              <a:gd name="T47" fmla="*/ 6045 h 12800"/>
              <a:gd name="T48" fmla="*/ 6320 w 7177"/>
              <a:gd name="T49" fmla="*/ 6410 h 12800"/>
              <a:gd name="T50" fmla="*/ 5409 w 7177"/>
              <a:gd name="T51" fmla="*/ 7177 h 12800"/>
              <a:gd name="T52" fmla="*/ 2300 w 7177"/>
              <a:gd name="T53" fmla="*/ 7177 h 12800"/>
              <a:gd name="T54" fmla="*/ 1249 w 7177"/>
              <a:gd name="T55" fmla="*/ 6793 h 12800"/>
              <a:gd name="T56" fmla="*/ 910 w 7177"/>
              <a:gd name="T57" fmla="*/ 6428 h 12800"/>
              <a:gd name="T58" fmla="*/ 1801 w 7177"/>
              <a:gd name="T59" fmla="*/ 5641 h 12800"/>
              <a:gd name="T60" fmla="*/ 5121 w 7177"/>
              <a:gd name="T61" fmla="*/ 5641 h 12800"/>
              <a:gd name="T62" fmla="*/ 5121 w 7177"/>
              <a:gd name="T63" fmla="*/ 5642 h 12800"/>
              <a:gd name="T64" fmla="*/ 5675 w 7177"/>
              <a:gd name="T65" fmla="*/ 7369 h 12800"/>
              <a:gd name="T66" fmla="*/ 6530 w 7177"/>
              <a:gd name="T67" fmla="*/ 6620 h 12800"/>
              <a:gd name="T68" fmla="*/ 6910 w 7177"/>
              <a:gd name="T69" fmla="*/ 7004 h 12800"/>
              <a:gd name="T70" fmla="*/ 7169 w 7177"/>
              <a:gd name="T71" fmla="*/ 7561 h 12800"/>
              <a:gd name="T72" fmla="*/ 7168 w 7177"/>
              <a:gd name="T73" fmla="*/ 7983 h 12800"/>
              <a:gd name="T74" fmla="*/ 6934 w 7177"/>
              <a:gd name="T75" fmla="*/ 10573 h 12800"/>
              <a:gd name="T76" fmla="*/ 6608 w 7177"/>
              <a:gd name="T77" fmla="*/ 11456 h 12800"/>
              <a:gd name="T78" fmla="*/ 6074 w 7177"/>
              <a:gd name="T79" fmla="*/ 11936 h 12800"/>
              <a:gd name="T80" fmla="*/ 5351 w 7177"/>
              <a:gd name="T81" fmla="*/ 11130 h 12800"/>
              <a:gd name="T82" fmla="*/ 5675 w 7177"/>
              <a:gd name="T83" fmla="*/ 736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177" h="12800">
                <a:moveTo>
                  <a:pt x="1497" y="5449"/>
                </a:moveTo>
                <a:lnTo>
                  <a:pt x="677" y="6179"/>
                </a:lnTo>
                <a:lnTo>
                  <a:pt x="316" y="5776"/>
                </a:lnTo>
                <a:cubicBezTo>
                  <a:pt x="126" y="5584"/>
                  <a:pt x="33" y="5392"/>
                  <a:pt x="15" y="5182"/>
                </a:cubicBezTo>
                <a:cubicBezTo>
                  <a:pt x="8" y="5105"/>
                  <a:pt x="0" y="5009"/>
                  <a:pt x="9" y="4893"/>
                </a:cubicBezTo>
                <a:lnTo>
                  <a:pt x="426" y="230"/>
                </a:lnTo>
                <a:lnTo>
                  <a:pt x="1823" y="1727"/>
                </a:lnTo>
                <a:lnTo>
                  <a:pt x="1497" y="5449"/>
                </a:lnTo>
                <a:close/>
                <a:moveTo>
                  <a:pt x="5037" y="11264"/>
                </a:moveTo>
                <a:lnTo>
                  <a:pt x="5844" y="12147"/>
                </a:lnTo>
                <a:lnTo>
                  <a:pt x="5453" y="12512"/>
                </a:lnTo>
                <a:cubicBezTo>
                  <a:pt x="5224" y="12742"/>
                  <a:pt x="5018" y="12800"/>
                  <a:pt x="4576" y="12800"/>
                </a:cubicBezTo>
                <a:lnTo>
                  <a:pt x="854" y="12800"/>
                </a:lnTo>
                <a:lnTo>
                  <a:pt x="136" y="12052"/>
                </a:lnTo>
                <a:lnTo>
                  <a:pt x="988" y="11264"/>
                </a:lnTo>
                <a:lnTo>
                  <a:pt x="5037" y="11264"/>
                </a:lnTo>
                <a:close/>
                <a:moveTo>
                  <a:pt x="2132" y="1536"/>
                </a:moveTo>
                <a:lnTo>
                  <a:pt x="713" y="0"/>
                </a:lnTo>
                <a:lnTo>
                  <a:pt x="6335" y="0"/>
                </a:lnTo>
                <a:lnTo>
                  <a:pt x="7057" y="806"/>
                </a:lnTo>
                <a:lnTo>
                  <a:pt x="6201" y="1536"/>
                </a:lnTo>
                <a:lnTo>
                  <a:pt x="2132" y="1536"/>
                </a:lnTo>
                <a:close/>
                <a:moveTo>
                  <a:pt x="5121" y="5642"/>
                </a:moveTo>
                <a:cubicBezTo>
                  <a:pt x="5582" y="5642"/>
                  <a:pt x="5643" y="5680"/>
                  <a:pt x="5981" y="6045"/>
                </a:cubicBezTo>
                <a:lnTo>
                  <a:pt x="6320" y="6410"/>
                </a:lnTo>
                <a:lnTo>
                  <a:pt x="5409" y="7177"/>
                </a:lnTo>
                <a:lnTo>
                  <a:pt x="2300" y="7177"/>
                </a:lnTo>
                <a:cubicBezTo>
                  <a:pt x="1705" y="7177"/>
                  <a:pt x="1566" y="7119"/>
                  <a:pt x="1249" y="6793"/>
                </a:cubicBezTo>
                <a:lnTo>
                  <a:pt x="910" y="6428"/>
                </a:lnTo>
                <a:lnTo>
                  <a:pt x="1801" y="5641"/>
                </a:lnTo>
                <a:lnTo>
                  <a:pt x="5121" y="5641"/>
                </a:lnTo>
                <a:lnTo>
                  <a:pt x="5121" y="5642"/>
                </a:lnTo>
                <a:close/>
                <a:moveTo>
                  <a:pt x="5675" y="7369"/>
                </a:moveTo>
                <a:lnTo>
                  <a:pt x="6530" y="6620"/>
                </a:lnTo>
                <a:lnTo>
                  <a:pt x="6910" y="7004"/>
                </a:lnTo>
                <a:cubicBezTo>
                  <a:pt x="7057" y="7157"/>
                  <a:pt x="7154" y="7388"/>
                  <a:pt x="7169" y="7561"/>
                </a:cubicBezTo>
                <a:cubicBezTo>
                  <a:pt x="7177" y="7656"/>
                  <a:pt x="7172" y="7810"/>
                  <a:pt x="7168" y="7983"/>
                </a:cubicBezTo>
                <a:lnTo>
                  <a:pt x="6934" y="10573"/>
                </a:lnTo>
                <a:cubicBezTo>
                  <a:pt x="6897" y="11034"/>
                  <a:pt x="6786" y="11303"/>
                  <a:pt x="6608" y="11456"/>
                </a:cubicBezTo>
                <a:lnTo>
                  <a:pt x="6074" y="11936"/>
                </a:lnTo>
                <a:lnTo>
                  <a:pt x="5351" y="11130"/>
                </a:lnTo>
                <a:lnTo>
                  <a:pt x="5675" y="7369"/>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5421882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38</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291160"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研究背景与挑战</a:t>
            </a:r>
          </a:p>
        </p:txBody>
      </p:sp>
      <p:sp>
        <p:nvSpPr>
          <p:cNvPr id="15" name="矩形 14">
            <a:extLst>
              <a:ext uri="{FF2B5EF4-FFF2-40B4-BE49-F238E27FC236}">
                <a16:creationId xmlns:a16="http://schemas.microsoft.com/office/drawing/2014/main" id="{702FA3EE-D23D-4736-A1F2-628FF2893BAA}"/>
              </a:ext>
            </a:extLst>
          </p:cNvPr>
          <p:cNvSpPr/>
          <p:nvPr/>
        </p:nvSpPr>
        <p:spPr>
          <a:xfrm>
            <a:off x="2501777" y="1672265"/>
            <a:ext cx="3877474" cy="1323439"/>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硬件架构不同</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为</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NPU</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做特定优化</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自动内存管理</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2189064" y="1693430"/>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文本框 1">
            <a:extLst>
              <a:ext uri="{FF2B5EF4-FFF2-40B4-BE49-F238E27FC236}">
                <a16:creationId xmlns:a16="http://schemas.microsoft.com/office/drawing/2014/main" id="{84AE6307-01D3-6DB4-DECD-0307DB56B12D}"/>
              </a:ext>
            </a:extLst>
          </p:cNvPr>
          <p:cNvSpPr txBox="1"/>
          <p:nvPr/>
        </p:nvSpPr>
        <p:spPr>
          <a:xfrm>
            <a:off x="1295600" y="3564217"/>
            <a:ext cx="1467068" cy="400110"/>
          </a:xfrm>
          <a:prstGeom prst="rect">
            <a:avLst/>
          </a:prstGeom>
          <a:noFill/>
        </p:spPr>
        <p:txBody>
          <a:bodyPr wrap="none" rtlCol="0">
            <a:spAutoFit/>
          </a:bodyPr>
          <a:lstStyle/>
          <a:p>
            <a:r>
              <a:rPr lang="zh-CN" altLang="en-US" sz="2000" u="sng" dirty="0">
                <a:latin typeface="+mj-ea"/>
                <a:ea typeface="+mj-ea"/>
              </a:rPr>
              <a:t>目前的方案</a:t>
            </a:r>
          </a:p>
        </p:txBody>
      </p:sp>
      <p:sp>
        <p:nvSpPr>
          <p:cNvPr id="4" name="文本框 3">
            <a:extLst>
              <a:ext uri="{FF2B5EF4-FFF2-40B4-BE49-F238E27FC236}">
                <a16:creationId xmlns:a16="http://schemas.microsoft.com/office/drawing/2014/main" id="{E91BABBE-C77E-FDC8-A3A6-ACEAB15CCBE6}"/>
              </a:ext>
            </a:extLst>
          </p:cNvPr>
          <p:cNvSpPr txBox="1"/>
          <p:nvPr/>
        </p:nvSpPr>
        <p:spPr>
          <a:xfrm>
            <a:off x="1295600" y="1151197"/>
            <a:ext cx="1467068" cy="400110"/>
          </a:xfrm>
          <a:prstGeom prst="rect">
            <a:avLst/>
          </a:prstGeom>
          <a:noFill/>
        </p:spPr>
        <p:txBody>
          <a:bodyPr wrap="none" rtlCol="0">
            <a:spAutoFit/>
          </a:bodyPr>
          <a:lstStyle/>
          <a:p>
            <a:r>
              <a:rPr lang="zh-CN" altLang="en-US" sz="2000" u="sng" dirty="0">
                <a:latin typeface="+mj-ea"/>
                <a:ea typeface="+mj-ea"/>
              </a:rPr>
              <a:t>面临的挑战</a:t>
            </a:r>
          </a:p>
        </p:txBody>
      </p:sp>
      <p:sp>
        <p:nvSpPr>
          <p:cNvPr id="5" name="矩形 4">
            <a:extLst>
              <a:ext uri="{FF2B5EF4-FFF2-40B4-BE49-F238E27FC236}">
                <a16:creationId xmlns:a16="http://schemas.microsoft.com/office/drawing/2014/main" id="{D456B14C-6415-8B04-85E4-26602C6BD377}"/>
              </a:ext>
            </a:extLst>
          </p:cNvPr>
          <p:cNvSpPr/>
          <p:nvPr/>
        </p:nvSpPr>
        <p:spPr>
          <a:xfrm>
            <a:off x="2501777" y="4132729"/>
            <a:ext cx="3877474" cy="1323439"/>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编写手动调优模板</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利用多面体中间表示</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5">
            <a:extLst>
              <a:ext uri="{FF2B5EF4-FFF2-40B4-BE49-F238E27FC236}">
                <a16:creationId xmlns:a16="http://schemas.microsoft.com/office/drawing/2014/main" id="{4701CC45-E6C4-6210-839E-5C6921FCCAC5}"/>
              </a:ext>
            </a:extLst>
          </p:cNvPr>
          <p:cNvGrpSpPr/>
          <p:nvPr/>
        </p:nvGrpSpPr>
        <p:grpSpPr>
          <a:xfrm>
            <a:off x="2189064" y="4153894"/>
            <a:ext cx="88090" cy="1281110"/>
            <a:chOff x="2485793" y="2025877"/>
            <a:chExt cx="339226" cy="2282598"/>
          </a:xfrm>
          <a:solidFill>
            <a:schemeClr val="bg2">
              <a:lumMod val="25000"/>
            </a:schemeClr>
          </a:solidFill>
        </p:grpSpPr>
        <p:sp>
          <p:nvSpPr>
            <p:cNvPr id="8" name="矩形 7">
              <a:extLst>
                <a:ext uri="{FF2B5EF4-FFF2-40B4-BE49-F238E27FC236}">
                  <a16:creationId xmlns:a16="http://schemas.microsoft.com/office/drawing/2014/main" id="{5C875D94-E62B-FEC5-3615-E220649A51B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a16="http://schemas.microsoft.com/office/drawing/2014/main" id="{81408E27-0C10-7FA6-03EA-D219BBFAD26A}"/>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A17D6850-9999-6DBE-3AB0-CDEA330072DE}"/>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423902010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39</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291160"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概述</a:t>
            </a:r>
          </a:p>
        </p:txBody>
      </p:sp>
      <p:pic>
        <p:nvPicPr>
          <p:cNvPr id="11" name="图片 10">
            <a:extLst>
              <a:ext uri="{FF2B5EF4-FFF2-40B4-BE49-F238E27FC236}">
                <a16:creationId xmlns:a16="http://schemas.microsoft.com/office/drawing/2014/main" id="{8CAA5213-7C85-4381-86D1-59EEDC07E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67" y="4069743"/>
            <a:ext cx="5610225" cy="2705100"/>
          </a:xfrm>
          <a:prstGeom prst="rect">
            <a:avLst/>
          </a:prstGeom>
        </p:spPr>
      </p:pic>
      <p:sp>
        <p:nvSpPr>
          <p:cNvPr id="16" name="文本框 15">
            <a:extLst>
              <a:ext uri="{FF2B5EF4-FFF2-40B4-BE49-F238E27FC236}">
                <a16:creationId xmlns:a16="http://schemas.microsoft.com/office/drawing/2014/main" id="{00F5743F-325E-4354-BF95-2ADEEF5FF36F}"/>
              </a:ext>
            </a:extLst>
          </p:cNvPr>
          <p:cNvSpPr txBox="1"/>
          <p:nvPr/>
        </p:nvSpPr>
        <p:spPr>
          <a:xfrm>
            <a:off x="2272010" y="1635840"/>
            <a:ext cx="2775119" cy="2585323"/>
          </a:xfrm>
          <a:prstGeom prst="rect">
            <a:avLst/>
          </a:prstGeom>
          <a:noFill/>
        </p:spPr>
        <p:txBody>
          <a:bodyPr wrap="none" rtlCol="0">
            <a:spAutoFit/>
          </a:bodyPr>
          <a:lstStyle/>
          <a:p>
            <a:r>
              <a:rPr lang="zh-CN" altLang="en-US" dirty="0"/>
              <a:t>基于</a:t>
            </a:r>
            <a:r>
              <a:rPr lang="en-US" altLang="zh-CN" dirty="0"/>
              <a:t>Ascend 910</a:t>
            </a:r>
          </a:p>
          <a:p>
            <a:endParaRPr lang="en-US" altLang="zh-CN" dirty="0"/>
          </a:p>
          <a:p>
            <a:r>
              <a:rPr lang="zh-CN" altLang="en-US" dirty="0"/>
              <a:t>将</a:t>
            </a:r>
            <a:r>
              <a:rPr lang="en-US" altLang="zh-CN" dirty="0" err="1"/>
              <a:t>HalideIR</a:t>
            </a:r>
            <a:r>
              <a:rPr lang="zh-CN" altLang="en-US" dirty="0"/>
              <a:t>转换成多边形</a:t>
            </a:r>
            <a:r>
              <a:rPr lang="en-US" altLang="zh-CN" dirty="0"/>
              <a:t>IR</a:t>
            </a:r>
          </a:p>
          <a:p>
            <a:endParaRPr lang="en-US" altLang="zh-CN" dirty="0"/>
          </a:p>
          <a:p>
            <a:r>
              <a:rPr lang="zh-CN" altLang="en-US" dirty="0"/>
              <a:t>利用多边形</a:t>
            </a:r>
            <a:r>
              <a:rPr lang="en-US" altLang="zh-CN" dirty="0"/>
              <a:t>IR</a:t>
            </a:r>
            <a:r>
              <a:rPr lang="zh-CN" altLang="en-US" dirty="0"/>
              <a:t>进行优化</a:t>
            </a:r>
            <a:endParaRPr lang="en-US" altLang="zh-CN" dirty="0"/>
          </a:p>
          <a:p>
            <a:endParaRPr lang="en-US" altLang="zh-CN" dirty="0"/>
          </a:p>
          <a:p>
            <a:endParaRPr lang="en-US" altLang="zh-CN" dirty="0"/>
          </a:p>
          <a:p>
            <a:endParaRPr lang="en-US" altLang="zh-CN" dirty="0"/>
          </a:p>
          <a:p>
            <a:endParaRPr lang="zh-CN" altLang="en-US" dirty="0"/>
          </a:p>
        </p:txBody>
      </p:sp>
      <p:grpSp>
        <p:nvGrpSpPr>
          <p:cNvPr id="19" name="组合 18">
            <a:extLst>
              <a:ext uri="{FF2B5EF4-FFF2-40B4-BE49-F238E27FC236}">
                <a16:creationId xmlns:a16="http://schemas.microsoft.com/office/drawing/2014/main" id="{0624CE46-4000-4111-B228-D2D30BBD7DFE}"/>
              </a:ext>
            </a:extLst>
          </p:cNvPr>
          <p:cNvGrpSpPr/>
          <p:nvPr/>
        </p:nvGrpSpPr>
        <p:grpSpPr>
          <a:xfrm>
            <a:off x="1914365" y="1719990"/>
            <a:ext cx="88090" cy="1281110"/>
            <a:chOff x="2485793" y="2025877"/>
            <a:chExt cx="339226" cy="2282598"/>
          </a:xfrm>
          <a:solidFill>
            <a:schemeClr val="bg2">
              <a:lumMod val="25000"/>
            </a:schemeClr>
          </a:solidFill>
        </p:grpSpPr>
        <p:sp>
          <p:nvSpPr>
            <p:cNvPr id="20" name="矩形 19">
              <a:extLst>
                <a:ext uri="{FF2B5EF4-FFF2-40B4-BE49-F238E27FC236}">
                  <a16:creationId xmlns:a16="http://schemas.microsoft.com/office/drawing/2014/main" id="{9AE214B1-9653-4791-B018-5232F6944C8A}"/>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a:extLst>
                <a:ext uri="{FF2B5EF4-FFF2-40B4-BE49-F238E27FC236}">
                  <a16:creationId xmlns:a16="http://schemas.microsoft.com/office/drawing/2014/main" id="{3320E767-4031-4677-88BF-00C16D5243AF}"/>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21">
              <a:extLst>
                <a:ext uri="{FF2B5EF4-FFF2-40B4-BE49-F238E27FC236}">
                  <a16:creationId xmlns:a16="http://schemas.microsoft.com/office/drawing/2014/main" id="{8F1B2BD2-F569-4AF0-AC12-B417AB2ABF0B}"/>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4" name="图片 23">
            <a:extLst>
              <a:ext uri="{FF2B5EF4-FFF2-40B4-BE49-F238E27FC236}">
                <a16:creationId xmlns:a16="http://schemas.microsoft.com/office/drawing/2014/main" id="{D4B17261-0A48-4EB0-9219-207A3C974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192" y="841196"/>
            <a:ext cx="6001588" cy="4877481"/>
          </a:xfrm>
          <a:prstGeom prst="rect">
            <a:avLst/>
          </a:prstGeom>
        </p:spPr>
      </p:pic>
    </p:spTree>
    <p:extLst>
      <p:ext uri="{BB962C8B-B14F-4D97-AF65-F5344CB8AC3E}">
        <p14:creationId xmlns:p14="http://schemas.microsoft.com/office/powerpoint/2010/main" val="245287256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54AC7-8B74-4520-B1EE-E45E3D31081A}" type="slidenum">
              <a:rPr kumimoji="0" lang="zh-CN" altLang="en-US" sz="2000" b="1"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2000" b="1"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19796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引言</a:t>
            </a:r>
          </a:p>
        </p:txBody>
      </p:sp>
      <p:sp>
        <p:nvSpPr>
          <p:cNvPr id="15" name="矩形 14">
            <a:extLst>
              <a:ext uri="{FF2B5EF4-FFF2-40B4-BE49-F238E27FC236}">
                <a16:creationId xmlns:a16="http://schemas.microsoft.com/office/drawing/2014/main" id="{702FA3EE-D23D-4736-A1F2-628FF2893BAA}"/>
              </a:ext>
            </a:extLst>
          </p:cNvPr>
          <p:cNvSpPr/>
          <p:nvPr/>
        </p:nvSpPr>
        <p:spPr>
          <a:xfrm>
            <a:off x="1143735" y="1552060"/>
            <a:ext cx="10208478" cy="1938992"/>
          </a:xfrm>
          <a:prstGeom prst="rect">
            <a:avLst/>
          </a:prstGeom>
        </p:spPr>
        <p:txBody>
          <a:bodyPr wrap="square">
            <a:spAutoFit/>
          </a:bodyPr>
          <a:lstStyle/>
          <a:p>
            <a:pPr marL="0" marR="0" lvl="0" indent="0" algn="just" defTabSz="914400" rtl="0" eaLnBrk="1" fontAlgn="auto" latinLnBrk="0" hangingPunct="1">
              <a:lnSpc>
                <a:spcPct val="100000"/>
              </a:lnSpc>
              <a:spcBef>
                <a:spcPts val="600"/>
              </a:spcBef>
              <a:spcAft>
                <a:spcPts val="600"/>
              </a:spcAft>
              <a:buClrTx/>
              <a:buSzTx/>
              <a:buFontTx/>
              <a:buNone/>
              <a:tabLst/>
              <a:defRPr/>
            </a:pPr>
            <a:r>
              <a:rPr kumimoji="0" lang="zh-CN" altLang="en-US"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随着应用程序复杂性的快速增长，对软件性能的要求也随之提升。这种性能需求的提升不仅源于用户对更快响应时间和更高处理能力的需求，也与硬件技术的发展紧密相关。人工智能领域的突破，特别是机器学习和深度学习的发展，为优化编译器性能提供了前所未有的工具和方法。同时，现代计算硬件的多样性也对编译器技术提出了新的挑战和机遇。为了应对这些挑战并充分利用不同硬件的优势，</a:t>
            </a: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AI</a:t>
            </a:r>
            <a:r>
              <a:rPr kumimoji="0" lang="zh-CN" altLang="en-US"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编译器应运而生，它们能够自动调整优化策略，并生成针对特定硬件优化的代码。目前其主要用于优化</a:t>
            </a:r>
            <a:r>
              <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AI</a:t>
            </a:r>
            <a:r>
              <a:rPr kumimoji="0" lang="zh-CN" altLang="en-US"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模型。</a:t>
            </a:r>
            <a:endParaRPr kumimoji="0" lang="en-US" altLang="zh-CN" sz="2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39787" y="1552061"/>
            <a:ext cx="218047" cy="187694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pic>
        <p:nvPicPr>
          <p:cNvPr id="6" name="图片 5">
            <a:extLst>
              <a:ext uri="{FF2B5EF4-FFF2-40B4-BE49-F238E27FC236}">
                <a16:creationId xmlns:a16="http://schemas.microsoft.com/office/drawing/2014/main" id="{820A443F-2F16-0DD4-8129-6EACACC36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87" y="3796708"/>
            <a:ext cx="8205601" cy="1812764"/>
          </a:xfrm>
          <a:prstGeom prst="rect">
            <a:avLst/>
          </a:prstGeom>
        </p:spPr>
      </p:pic>
    </p:spTree>
    <p:extLst>
      <p:ext uri="{BB962C8B-B14F-4D97-AF65-F5344CB8AC3E}">
        <p14:creationId xmlns:p14="http://schemas.microsoft.com/office/powerpoint/2010/main" val="126756597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40</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6069947"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多边形变换</a:t>
            </a:r>
          </a:p>
        </p:txBody>
      </p:sp>
      <p:sp>
        <p:nvSpPr>
          <p:cNvPr id="7" name="文本框 6">
            <a:extLst>
              <a:ext uri="{FF2B5EF4-FFF2-40B4-BE49-F238E27FC236}">
                <a16:creationId xmlns:a16="http://schemas.microsoft.com/office/drawing/2014/main" id="{644CE608-E2C7-4A6D-A0A2-D984D1DBEE7C}"/>
              </a:ext>
            </a:extLst>
          </p:cNvPr>
          <p:cNvSpPr txBox="1"/>
          <p:nvPr/>
        </p:nvSpPr>
        <p:spPr>
          <a:xfrm>
            <a:off x="1919705" y="1788694"/>
            <a:ext cx="7884695" cy="3139321"/>
          </a:xfrm>
          <a:prstGeom prst="rect">
            <a:avLst/>
          </a:prstGeom>
          <a:noFill/>
        </p:spPr>
        <p:txBody>
          <a:bodyPr wrap="square" rtlCol="0">
            <a:spAutoFit/>
          </a:bodyPr>
          <a:lstStyle/>
          <a:p>
            <a:r>
              <a:rPr lang="en-US" altLang="zh-CN" b="1" dirty="0"/>
              <a:t>Domain</a:t>
            </a:r>
            <a:r>
              <a:rPr lang="zh-CN" altLang="en-US" b="1" dirty="0"/>
              <a:t>节点</a:t>
            </a:r>
            <a:r>
              <a:rPr lang="zh-CN" altLang="en-US" dirty="0"/>
              <a:t>：表示程序中特定域信息。</a:t>
            </a:r>
            <a:endParaRPr lang="en-US" altLang="zh-CN" dirty="0"/>
          </a:p>
          <a:p>
            <a:endParaRPr lang="zh-CN" altLang="en-US" dirty="0"/>
          </a:p>
          <a:p>
            <a:r>
              <a:rPr lang="en-US" altLang="zh-CN" b="1" dirty="0"/>
              <a:t>Filter</a:t>
            </a:r>
            <a:r>
              <a:rPr lang="zh-CN" altLang="en-US" b="1" dirty="0"/>
              <a:t>节点</a:t>
            </a:r>
            <a:r>
              <a:rPr lang="zh-CN" altLang="en-US" dirty="0"/>
              <a:t>：表示过滤或筛选程序中特定信息的功能。</a:t>
            </a:r>
          </a:p>
          <a:p>
            <a:endParaRPr lang="en-US" altLang="zh-CN" dirty="0"/>
          </a:p>
          <a:p>
            <a:r>
              <a:rPr lang="en-US" altLang="zh-CN" b="1" dirty="0"/>
              <a:t>Band</a:t>
            </a:r>
            <a:r>
              <a:rPr lang="zh-CN" altLang="en-US" b="1" dirty="0"/>
              <a:t>节点、</a:t>
            </a:r>
            <a:r>
              <a:rPr lang="en-US" altLang="zh-CN" b="1" dirty="0"/>
              <a:t>sequence</a:t>
            </a:r>
            <a:r>
              <a:rPr lang="zh-CN" altLang="en-US" b="1" dirty="0"/>
              <a:t>节点和</a:t>
            </a:r>
            <a:r>
              <a:rPr lang="en-US" altLang="zh-CN" b="1" dirty="0"/>
              <a:t>set</a:t>
            </a:r>
            <a:r>
              <a:rPr lang="zh-CN" altLang="en-US" b="1" dirty="0"/>
              <a:t>节点</a:t>
            </a:r>
            <a:r>
              <a:rPr lang="zh-CN" altLang="en-US" dirty="0"/>
              <a:t>：这些节点表示程序中的数据流或控制流的不同状态和转换。</a:t>
            </a:r>
          </a:p>
          <a:p>
            <a:endParaRPr lang="en-US" altLang="zh-CN" dirty="0"/>
          </a:p>
          <a:p>
            <a:r>
              <a:rPr lang="en-US" altLang="zh-CN" b="1" dirty="0"/>
              <a:t>Extension</a:t>
            </a:r>
            <a:r>
              <a:rPr lang="zh-CN" altLang="en-US" b="1" dirty="0"/>
              <a:t>节点</a:t>
            </a:r>
            <a:r>
              <a:rPr lang="zh-CN" altLang="en-US" dirty="0"/>
              <a:t>：表示程序中的扩展或附加信息。</a:t>
            </a:r>
          </a:p>
          <a:p>
            <a:endParaRPr lang="en-US" altLang="zh-CN" dirty="0"/>
          </a:p>
          <a:p>
            <a:endParaRPr lang="en-US" altLang="zh-CN" dirty="0"/>
          </a:p>
          <a:p>
            <a:r>
              <a:rPr lang="en-US" altLang="zh-CN" b="1" dirty="0"/>
              <a:t>Mark</a:t>
            </a:r>
            <a:r>
              <a:rPr lang="zh-CN" altLang="en-US" b="1" dirty="0"/>
              <a:t>节点</a:t>
            </a:r>
            <a:r>
              <a:rPr lang="zh-CN" altLang="en-US" dirty="0"/>
              <a:t>：表示程序中的标记或特定信息。</a:t>
            </a:r>
          </a:p>
        </p:txBody>
      </p:sp>
      <p:pic>
        <p:nvPicPr>
          <p:cNvPr id="19" name="图形 18" descr="复选标记 纯色填充">
            <a:extLst>
              <a:ext uri="{FF2B5EF4-FFF2-40B4-BE49-F238E27FC236}">
                <a16:creationId xmlns:a16="http://schemas.microsoft.com/office/drawing/2014/main" id="{980B70C2-5D50-4490-8537-326FF406AE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6149" y="1788694"/>
            <a:ext cx="350251" cy="350251"/>
          </a:xfrm>
          <a:prstGeom prst="rect">
            <a:avLst/>
          </a:prstGeom>
        </p:spPr>
      </p:pic>
      <p:pic>
        <p:nvPicPr>
          <p:cNvPr id="20" name="图形 19" descr="复选标记 纯色填充">
            <a:extLst>
              <a:ext uri="{FF2B5EF4-FFF2-40B4-BE49-F238E27FC236}">
                <a16:creationId xmlns:a16="http://schemas.microsoft.com/office/drawing/2014/main" id="{72F5E63D-0CAA-4286-9CEA-D7DD26FCD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6149" y="2868064"/>
            <a:ext cx="350251" cy="350251"/>
          </a:xfrm>
          <a:prstGeom prst="rect">
            <a:avLst/>
          </a:prstGeom>
        </p:spPr>
      </p:pic>
      <p:pic>
        <p:nvPicPr>
          <p:cNvPr id="21" name="图形 20" descr="复选标记 纯色填充">
            <a:extLst>
              <a:ext uri="{FF2B5EF4-FFF2-40B4-BE49-F238E27FC236}">
                <a16:creationId xmlns:a16="http://schemas.microsoft.com/office/drawing/2014/main" id="{7C4A0E33-6A28-4F05-AB8B-0C6A64706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6149" y="2328379"/>
            <a:ext cx="350251" cy="350251"/>
          </a:xfrm>
          <a:prstGeom prst="rect">
            <a:avLst/>
          </a:prstGeom>
        </p:spPr>
      </p:pic>
      <p:pic>
        <p:nvPicPr>
          <p:cNvPr id="22" name="图形 21" descr="复选标记 纯色填充">
            <a:extLst>
              <a:ext uri="{FF2B5EF4-FFF2-40B4-BE49-F238E27FC236}">
                <a16:creationId xmlns:a16="http://schemas.microsoft.com/office/drawing/2014/main" id="{6A1DE741-13C7-48C2-A6E6-DD49E7CEBD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6149" y="3697704"/>
            <a:ext cx="350251" cy="350251"/>
          </a:xfrm>
          <a:prstGeom prst="rect">
            <a:avLst/>
          </a:prstGeom>
        </p:spPr>
      </p:pic>
      <p:pic>
        <p:nvPicPr>
          <p:cNvPr id="23" name="图形 22" descr="复选标记 纯色填充">
            <a:extLst>
              <a:ext uri="{FF2B5EF4-FFF2-40B4-BE49-F238E27FC236}">
                <a16:creationId xmlns:a16="http://schemas.microsoft.com/office/drawing/2014/main" id="{05136C7D-50AF-4B4F-8EEE-2E8378CA16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6149" y="4566656"/>
            <a:ext cx="350251" cy="350251"/>
          </a:xfrm>
          <a:prstGeom prst="rect">
            <a:avLst/>
          </a:prstGeom>
        </p:spPr>
      </p:pic>
    </p:spTree>
    <p:extLst>
      <p:ext uri="{BB962C8B-B14F-4D97-AF65-F5344CB8AC3E}">
        <p14:creationId xmlns:p14="http://schemas.microsoft.com/office/powerpoint/2010/main" val="343796628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41</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多面体调度</a:t>
            </a:r>
          </a:p>
        </p:txBody>
      </p:sp>
      <p:sp>
        <p:nvSpPr>
          <p:cNvPr id="4" name="文本框 3">
            <a:extLst>
              <a:ext uri="{FF2B5EF4-FFF2-40B4-BE49-F238E27FC236}">
                <a16:creationId xmlns:a16="http://schemas.microsoft.com/office/drawing/2014/main" id="{E91BABBE-C77E-FDC8-A3A6-ACEAB15CCBE6}"/>
              </a:ext>
            </a:extLst>
          </p:cNvPr>
          <p:cNvSpPr txBox="1"/>
          <p:nvPr/>
        </p:nvSpPr>
        <p:spPr>
          <a:xfrm>
            <a:off x="1295600" y="1151197"/>
            <a:ext cx="8489825" cy="400110"/>
          </a:xfrm>
          <a:prstGeom prst="rect">
            <a:avLst/>
          </a:prstGeom>
          <a:noFill/>
        </p:spPr>
        <p:txBody>
          <a:bodyPr wrap="none" rtlCol="0">
            <a:spAutoFit/>
          </a:bodyPr>
          <a:lstStyle/>
          <a:p>
            <a:r>
              <a:rPr lang="zh-CN" altLang="en-US" sz="2000" u="sng" dirty="0">
                <a:latin typeface="+mj-ea"/>
                <a:ea typeface="+mj-ea"/>
              </a:rPr>
              <a:t>利用利用基于整数线性规划的</a:t>
            </a:r>
            <a:r>
              <a:rPr lang="en-US" altLang="zh-CN" sz="2000" u="sng" dirty="0">
                <a:latin typeface="+mj-ea"/>
                <a:ea typeface="+mj-ea"/>
              </a:rPr>
              <a:t>ISL</a:t>
            </a:r>
            <a:r>
              <a:rPr lang="zh-CN" altLang="en-US" sz="2000" u="sng" dirty="0">
                <a:latin typeface="+mj-ea"/>
                <a:ea typeface="+mj-ea"/>
              </a:rPr>
              <a:t>调度器来对输入程序进行新的调度变换。</a:t>
            </a:r>
          </a:p>
        </p:txBody>
      </p:sp>
      <p:pic>
        <p:nvPicPr>
          <p:cNvPr id="5" name="图片 4">
            <a:extLst>
              <a:ext uri="{FF2B5EF4-FFF2-40B4-BE49-F238E27FC236}">
                <a16:creationId xmlns:a16="http://schemas.microsoft.com/office/drawing/2014/main" id="{8B001E2F-8691-4990-B4E2-CAAD3BE00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62" y="3146006"/>
            <a:ext cx="3838027" cy="2726379"/>
          </a:xfrm>
          <a:prstGeom prst="rect">
            <a:avLst/>
          </a:prstGeom>
        </p:spPr>
      </p:pic>
      <p:pic>
        <p:nvPicPr>
          <p:cNvPr id="7" name="图片 6">
            <a:extLst>
              <a:ext uri="{FF2B5EF4-FFF2-40B4-BE49-F238E27FC236}">
                <a16:creationId xmlns:a16="http://schemas.microsoft.com/office/drawing/2014/main" id="{A1EC68F0-0562-4DB5-A508-857AA35B49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1439" y="1551307"/>
            <a:ext cx="3123070" cy="2907008"/>
          </a:xfrm>
          <a:prstGeom prst="rect">
            <a:avLst/>
          </a:prstGeom>
        </p:spPr>
      </p:pic>
      <p:pic>
        <p:nvPicPr>
          <p:cNvPr id="9" name="图片 8">
            <a:extLst>
              <a:ext uri="{FF2B5EF4-FFF2-40B4-BE49-F238E27FC236}">
                <a16:creationId xmlns:a16="http://schemas.microsoft.com/office/drawing/2014/main" id="{D057CC6A-AF89-4C48-9664-9A32C5623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6927" y="2940467"/>
            <a:ext cx="4857467" cy="2907007"/>
          </a:xfrm>
          <a:prstGeom prst="rect">
            <a:avLst/>
          </a:prstGeom>
        </p:spPr>
      </p:pic>
    </p:spTree>
    <p:extLst>
      <p:ext uri="{BB962C8B-B14F-4D97-AF65-F5344CB8AC3E}">
        <p14:creationId xmlns:p14="http://schemas.microsoft.com/office/powerpoint/2010/main" val="140676584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loop tiling</a:t>
            </a:r>
            <a:endPar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endParaRPr>
          </a:p>
        </p:txBody>
      </p:sp>
      <p:sp>
        <p:nvSpPr>
          <p:cNvPr id="2" name="文本框 1">
            <a:extLst>
              <a:ext uri="{FF2B5EF4-FFF2-40B4-BE49-F238E27FC236}">
                <a16:creationId xmlns:a16="http://schemas.microsoft.com/office/drawing/2014/main" id="{EB763BB0-569F-40D6-AF68-5A64D09A36C6}"/>
              </a:ext>
            </a:extLst>
          </p:cNvPr>
          <p:cNvSpPr txBox="1"/>
          <p:nvPr/>
        </p:nvSpPr>
        <p:spPr>
          <a:xfrm>
            <a:off x="1732547" y="1771328"/>
            <a:ext cx="7066358" cy="2862322"/>
          </a:xfrm>
          <a:prstGeom prst="rect">
            <a:avLst/>
          </a:prstGeom>
          <a:noFill/>
        </p:spPr>
        <p:txBody>
          <a:bodyPr wrap="none" rtlCol="0">
            <a:spAutoFit/>
          </a:bodyPr>
          <a:lstStyle/>
          <a:p>
            <a:r>
              <a:rPr lang="en-US" altLang="zh-CN" sz="2000" b="1" dirty="0"/>
              <a:t>Tile shape: </a:t>
            </a:r>
          </a:p>
          <a:p>
            <a:endParaRPr lang="en-US" altLang="zh-CN" sz="2000" b="1" dirty="0"/>
          </a:p>
          <a:p>
            <a:endParaRPr lang="en-US" altLang="zh-CN" sz="2000" b="1" dirty="0"/>
          </a:p>
          <a:p>
            <a:r>
              <a:rPr lang="en-US" altLang="zh-CN" sz="2000" b="1" dirty="0"/>
              <a:t>		</a:t>
            </a:r>
            <a:r>
              <a:rPr lang="zh-CN" altLang="en-US" sz="2000" b="1" dirty="0"/>
              <a:t>分割 </a:t>
            </a:r>
            <a:r>
              <a:rPr lang="en-US" altLang="zh-CN" sz="2000" b="1" dirty="0"/>
              <a:t>fusion group</a:t>
            </a:r>
          </a:p>
          <a:p>
            <a:endParaRPr lang="en-US" altLang="zh-CN" sz="2000" b="1" dirty="0"/>
          </a:p>
          <a:p>
            <a:endParaRPr lang="en-US" altLang="zh-CN" sz="2000" b="1" dirty="0"/>
          </a:p>
          <a:p>
            <a:endParaRPr lang="en-US" altLang="zh-CN" sz="2000" b="1" dirty="0"/>
          </a:p>
          <a:p>
            <a:r>
              <a:rPr lang="en-US" altLang="zh-CN" sz="2000" b="1" dirty="0"/>
              <a:t>		</a:t>
            </a:r>
            <a:r>
              <a:rPr lang="zh-CN" altLang="en-US" sz="2000" b="1" dirty="0"/>
              <a:t>对 </a:t>
            </a:r>
            <a:r>
              <a:rPr lang="en-US" altLang="zh-CN" sz="2000" b="1" dirty="0"/>
              <a:t>live-out iteration space </a:t>
            </a:r>
            <a:r>
              <a:rPr lang="zh-CN" altLang="en-US" sz="2000" b="1" dirty="0"/>
              <a:t>进行</a:t>
            </a:r>
            <a:r>
              <a:rPr lang="en-US" altLang="zh-CN" sz="2000" b="1" dirty="0"/>
              <a:t>tiling: </a:t>
            </a:r>
            <a:r>
              <a:rPr lang="zh-CN" altLang="en-US" sz="2000" b="1" dirty="0"/>
              <a:t>反向策略</a:t>
            </a:r>
            <a:endParaRPr lang="en-US" altLang="zh-CN" sz="2000" b="1" dirty="0"/>
          </a:p>
          <a:p>
            <a:r>
              <a:rPr lang="en-US" altLang="zh-CN" sz="2000" b="1" dirty="0"/>
              <a:t>		</a:t>
            </a:r>
            <a:endParaRPr lang="zh-CN" altLang="en-US" sz="2000" dirty="0"/>
          </a:p>
        </p:txBody>
      </p:sp>
    </p:spTree>
    <p:extLst>
      <p:ext uri="{BB962C8B-B14F-4D97-AF65-F5344CB8AC3E}">
        <p14:creationId xmlns:p14="http://schemas.microsoft.com/office/powerpoint/2010/main" val="1236592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loop tiling</a:t>
            </a:r>
            <a:endPar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endParaRPr>
          </a:p>
        </p:txBody>
      </p:sp>
      <p:sp>
        <p:nvSpPr>
          <p:cNvPr id="2" name="文本框 1">
            <a:extLst>
              <a:ext uri="{FF2B5EF4-FFF2-40B4-BE49-F238E27FC236}">
                <a16:creationId xmlns:a16="http://schemas.microsoft.com/office/drawing/2014/main" id="{EB763BB0-569F-40D6-AF68-5A64D09A36C6}"/>
              </a:ext>
            </a:extLst>
          </p:cNvPr>
          <p:cNvSpPr txBox="1"/>
          <p:nvPr/>
        </p:nvSpPr>
        <p:spPr>
          <a:xfrm>
            <a:off x="1339516" y="1066186"/>
            <a:ext cx="3335850" cy="400110"/>
          </a:xfrm>
          <a:prstGeom prst="rect">
            <a:avLst/>
          </a:prstGeom>
          <a:noFill/>
        </p:spPr>
        <p:txBody>
          <a:bodyPr wrap="none" rtlCol="0">
            <a:spAutoFit/>
          </a:bodyPr>
          <a:lstStyle/>
          <a:p>
            <a:r>
              <a:rPr lang="en-US" altLang="zh-CN" sz="2000" b="1" dirty="0"/>
              <a:t>Tile shape: </a:t>
            </a:r>
            <a:r>
              <a:rPr lang="zh-CN" altLang="en-US" sz="2000" b="1" dirty="0"/>
              <a:t>分割</a:t>
            </a:r>
            <a:r>
              <a:rPr lang="en-US" altLang="zh-CN" sz="2000" b="1" dirty="0"/>
              <a:t>fusion group </a:t>
            </a:r>
            <a:endParaRPr lang="zh-CN" altLang="en-US" sz="2000" dirty="0"/>
          </a:p>
        </p:txBody>
      </p:sp>
      <p:pic>
        <p:nvPicPr>
          <p:cNvPr id="7" name="图片 6">
            <a:extLst>
              <a:ext uri="{FF2B5EF4-FFF2-40B4-BE49-F238E27FC236}">
                <a16:creationId xmlns:a16="http://schemas.microsoft.com/office/drawing/2014/main" id="{6F81A577-9E2E-433F-BE39-C1840CA0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650" y="1637533"/>
            <a:ext cx="10202699" cy="3791479"/>
          </a:xfrm>
          <a:prstGeom prst="rect">
            <a:avLst/>
          </a:prstGeom>
        </p:spPr>
      </p:pic>
    </p:spTree>
    <p:extLst>
      <p:ext uri="{BB962C8B-B14F-4D97-AF65-F5344CB8AC3E}">
        <p14:creationId xmlns:p14="http://schemas.microsoft.com/office/powerpoint/2010/main" val="121252796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44</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loop tiling</a:t>
            </a:r>
            <a:endPar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endParaRPr>
          </a:p>
        </p:txBody>
      </p:sp>
      <p:sp>
        <p:nvSpPr>
          <p:cNvPr id="2" name="文本框 1">
            <a:extLst>
              <a:ext uri="{FF2B5EF4-FFF2-40B4-BE49-F238E27FC236}">
                <a16:creationId xmlns:a16="http://schemas.microsoft.com/office/drawing/2014/main" id="{EB763BB0-569F-40D6-AF68-5A64D09A36C6}"/>
              </a:ext>
            </a:extLst>
          </p:cNvPr>
          <p:cNvSpPr txBox="1"/>
          <p:nvPr/>
        </p:nvSpPr>
        <p:spPr>
          <a:xfrm>
            <a:off x="1339516" y="1066186"/>
            <a:ext cx="5128327" cy="400110"/>
          </a:xfrm>
          <a:prstGeom prst="rect">
            <a:avLst/>
          </a:prstGeom>
          <a:noFill/>
        </p:spPr>
        <p:txBody>
          <a:bodyPr wrap="none" rtlCol="0">
            <a:spAutoFit/>
          </a:bodyPr>
          <a:lstStyle/>
          <a:p>
            <a:r>
              <a:rPr lang="en-US" altLang="zh-CN" sz="2000" b="1" dirty="0"/>
              <a:t>Tile shape: </a:t>
            </a:r>
            <a:r>
              <a:rPr lang="zh-CN" altLang="en-US" sz="2000" b="1" dirty="0"/>
              <a:t>对</a:t>
            </a:r>
            <a:r>
              <a:rPr lang="en-US" altLang="zh-CN" sz="2000" b="1" dirty="0"/>
              <a:t>live-out iteration space</a:t>
            </a:r>
            <a:r>
              <a:rPr lang="zh-CN" altLang="en-US" sz="2000" b="1" dirty="0"/>
              <a:t>进行</a:t>
            </a:r>
            <a:r>
              <a:rPr lang="en-US" altLang="zh-CN" sz="2000" b="1" dirty="0"/>
              <a:t>tiling</a:t>
            </a:r>
            <a:endParaRPr lang="zh-CN" altLang="en-US" sz="2000" dirty="0"/>
          </a:p>
        </p:txBody>
      </p:sp>
      <p:sp>
        <p:nvSpPr>
          <p:cNvPr id="6" name="文本框 5">
            <a:extLst>
              <a:ext uri="{FF2B5EF4-FFF2-40B4-BE49-F238E27FC236}">
                <a16:creationId xmlns:a16="http://schemas.microsoft.com/office/drawing/2014/main" id="{539FD447-8B5A-4D07-AE37-ACC345FEB5F4}"/>
              </a:ext>
            </a:extLst>
          </p:cNvPr>
          <p:cNvSpPr txBox="1"/>
          <p:nvPr/>
        </p:nvSpPr>
        <p:spPr>
          <a:xfrm>
            <a:off x="1512204" y="2600325"/>
            <a:ext cx="8181473" cy="1754326"/>
          </a:xfrm>
          <a:prstGeom prst="rect">
            <a:avLst/>
          </a:prstGeom>
          <a:noFill/>
        </p:spPr>
        <p:txBody>
          <a:bodyPr wrap="square" rtlCol="0">
            <a:spAutoFit/>
          </a:bodyPr>
          <a:lstStyle/>
          <a:p>
            <a:endParaRPr lang="en-US" altLang="zh-CN" dirty="0"/>
          </a:p>
          <a:p>
            <a:r>
              <a:rPr lang="en-US" altLang="zh-CN" dirty="0"/>
              <a:t>	</a:t>
            </a:r>
            <a:r>
              <a:rPr lang="zh-CN" altLang="en-US" dirty="0"/>
              <a:t>准放射函数</a:t>
            </a:r>
            <a:endParaRPr lang="en-US" altLang="zh-CN" dirty="0"/>
          </a:p>
          <a:p>
            <a:r>
              <a:rPr lang="en-US" altLang="zh-CN" dirty="0"/>
              <a:t>	</a:t>
            </a:r>
            <a:r>
              <a:rPr lang="pl-PL" altLang="zh-CN" dirty="0"/>
              <a:t> </a:t>
            </a:r>
            <a:r>
              <a:rPr lang="en-US" altLang="zh-CN" dirty="0"/>
              <a:t>	</a:t>
            </a:r>
            <a:r>
              <a:rPr lang="pl-PL" altLang="zh-CN" dirty="0"/>
              <a:t>{S2(h, w, kh, kw) → (h/32, w/32, h, w, kh, kw)}</a:t>
            </a:r>
            <a:endParaRPr lang="en-US" altLang="zh-CN" dirty="0"/>
          </a:p>
          <a:p>
            <a:endParaRPr lang="en-US" altLang="zh-CN" dirty="0"/>
          </a:p>
          <a:p>
            <a:endParaRPr lang="en-US" altLang="zh-CN" dirty="0"/>
          </a:p>
          <a:p>
            <a:r>
              <a:rPr lang="en-US" altLang="zh-CN" dirty="0"/>
              <a:t>	</a:t>
            </a:r>
            <a:r>
              <a:rPr lang="zh-CN" altLang="en-US" dirty="0"/>
              <a:t>可以计算消费者生产者之间的关系，从而使</a:t>
            </a:r>
            <a:r>
              <a:rPr lang="en-US" altLang="zh-CN" dirty="0"/>
              <a:t>tile</a:t>
            </a:r>
            <a:r>
              <a:rPr lang="zh-CN" altLang="en-US" dirty="0"/>
              <a:t>形状可以是任意的。</a:t>
            </a:r>
          </a:p>
        </p:txBody>
      </p:sp>
      <p:sp>
        <p:nvSpPr>
          <p:cNvPr id="10" name="文本框 9">
            <a:extLst>
              <a:ext uri="{FF2B5EF4-FFF2-40B4-BE49-F238E27FC236}">
                <a16:creationId xmlns:a16="http://schemas.microsoft.com/office/drawing/2014/main" id="{AE26A635-AF3D-4AB0-8C25-72561A905389}"/>
              </a:ext>
            </a:extLst>
          </p:cNvPr>
          <p:cNvSpPr txBox="1"/>
          <p:nvPr/>
        </p:nvSpPr>
        <p:spPr>
          <a:xfrm>
            <a:off x="1339515" y="1804472"/>
            <a:ext cx="7491663" cy="369332"/>
          </a:xfrm>
          <a:prstGeom prst="rect">
            <a:avLst/>
          </a:prstGeom>
          <a:noFill/>
        </p:spPr>
        <p:txBody>
          <a:bodyPr wrap="square">
            <a:spAutoFit/>
          </a:bodyPr>
          <a:lstStyle/>
          <a:p>
            <a:r>
              <a:rPr lang="zh-CN" altLang="en-US" dirty="0"/>
              <a:t>反向策略</a:t>
            </a:r>
            <a:r>
              <a:rPr lang="en-US" altLang="zh-CN" dirty="0"/>
              <a:t>:  </a:t>
            </a:r>
            <a:r>
              <a:rPr lang="zh-CN" altLang="en-US" dirty="0"/>
              <a:t>先对</a:t>
            </a:r>
            <a:r>
              <a:rPr lang="en-US" altLang="zh-CN" dirty="0"/>
              <a:t>live-out iteration space</a:t>
            </a:r>
            <a:r>
              <a:rPr lang="zh-CN" altLang="en-US" dirty="0"/>
              <a:t>进行</a:t>
            </a:r>
            <a:r>
              <a:rPr lang="en-US" altLang="zh-CN" dirty="0"/>
              <a:t>tiling</a:t>
            </a:r>
            <a:r>
              <a:rPr lang="zh-CN" altLang="en-US" dirty="0"/>
              <a:t>，然后再进行</a:t>
            </a:r>
            <a:r>
              <a:rPr lang="en-US" altLang="zh-CN" dirty="0"/>
              <a:t>fusion</a:t>
            </a:r>
          </a:p>
        </p:txBody>
      </p:sp>
      <p:grpSp>
        <p:nvGrpSpPr>
          <p:cNvPr id="11" name="组合 10">
            <a:extLst>
              <a:ext uri="{FF2B5EF4-FFF2-40B4-BE49-F238E27FC236}">
                <a16:creationId xmlns:a16="http://schemas.microsoft.com/office/drawing/2014/main" id="{4BB79026-A097-4E72-A94A-FA76CD5D1CE9}"/>
              </a:ext>
            </a:extLst>
          </p:cNvPr>
          <p:cNvGrpSpPr/>
          <p:nvPr/>
        </p:nvGrpSpPr>
        <p:grpSpPr>
          <a:xfrm>
            <a:off x="2083051" y="3048000"/>
            <a:ext cx="130759" cy="1105019"/>
            <a:chOff x="2485793" y="2025877"/>
            <a:chExt cx="339226" cy="2282598"/>
          </a:xfrm>
          <a:solidFill>
            <a:schemeClr val="bg2">
              <a:lumMod val="25000"/>
            </a:schemeClr>
          </a:solidFill>
        </p:grpSpPr>
        <p:sp>
          <p:nvSpPr>
            <p:cNvPr id="13" name="矩形 12">
              <a:extLst>
                <a:ext uri="{FF2B5EF4-FFF2-40B4-BE49-F238E27FC236}">
                  <a16:creationId xmlns:a16="http://schemas.microsoft.com/office/drawing/2014/main" id="{A389EA4F-0C87-4196-ABD5-B82692FEE03C}"/>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a16="http://schemas.microsoft.com/office/drawing/2014/main" id="{AFA01409-B1B4-413D-9C28-554CFE99154B}"/>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1136BAF6-B27B-40A1-822E-82781ABDA8A0}"/>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8121732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loop tiling</a:t>
            </a:r>
            <a:endPar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endParaRPr>
          </a:p>
        </p:txBody>
      </p:sp>
      <p:sp>
        <p:nvSpPr>
          <p:cNvPr id="2" name="文本框 1">
            <a:extLst>
              <a:ext uri="{FF2B5EF4-FFF2-40B4-BE49-F238E27FC236}">
                <a16:creationId xmlns:a16="http://schemas.microsoft.com/office/drawing/2014/main" id="{EB763BB0-569F-40D6-AF68-5A64D09A36C6}"/>
              </a:ext>
            </a:extLst>
          </p:cNvPr>
          <p:cNvSpPr txBox="1"/>
          <p:nvPr/>
        </p:nvSpPr>
        <p:spPr>
          <a:xfrm>
            <a:off x="1355558" y="1330881"/>
            <a:ext cx="2433680" cy="400110"/>
          </a:xfrm>
          <a:prstGeom prst="rect">
            <a:avLst/>
          </a:prstGeom>
          <a:noFill/>
        </p:spPr>
        <p:txBody>
          <a:bodyPr wrap="none" rtlCol="0">
            <a:spAutoFit/>
          </a:bodyPr>
          <a:lstStyle/>
          <a:p>
            <a:r>
              <a:rPr lang="en-US" altLang="zh-CN" sz="2000" b="1" dirty="0"/>
              <a:t>Tile size: </a:t>
            </a:r>
            <a:r>
              <a:rPr lang="zh-CN" altLang="en-US" sz="2000" dirty="0"/>
              <a:t>规范化语言</a:t>
            </a:r>
          </a:p>
        </p:txBody>
      </p:sp>
      <p:pic>
        <p:nvPicPr>
          <p:cNvPr id="8" name="图片 7">
            <a:extLst>
              <a:ext uri="{FF2B5EF4-FFF2-40B4-BE49-F238E27FC236}">
                <a16:creationId xmlns:a16="http://schemas.microsoft.com/office/drawing/2014/main" id="{F79A6492-EC8D-4BD7-A67D-FD8932444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398" y="2135104"/>
            <a:ext cx="6030167" cy="1838582"/>
          </a:xfrm>
          <a:prstGeom prst="rect">
            <a:avLst/>
          </a:prstGeom>
        </p:spPr>
      </p:pic>
      <p:pic>
        <p:nvPicPr>
          <p:cNvPr id="11" name="图片 10">
            <a:extLst>
              <a:ext uri="{FF2B5EF4-FFF2-40B4-BE49-F238E27FC236}">
                <a16:creationId xmlns:a16="http://schemas.microsoft.com/office/drawing/2014/main" id="{FAF65D7F-1F42-4E0A-AA8D-AEBD65AB7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2398" y="4377799"/>
            <a:ext cx="6030167" cy="1428949"/>
          </a:xfrm>
          <a:prstGeom prst="rect">
            <a:avLst/>
          </a:prstGeom>
        </p:spPr>
      </p:pic>
    </p:spTree>
    <p:extLst>
      <p:ext uri="{BB962C8B-B14F-4D97-AF65-F5344CB8AC3E}">
        <p14:creationId xmlns:p14="http://schemas.microsoft.com/office/powerpoint/2010/main" val="147417827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DE87F16-A15A-48D6-938B-9CEFB1EB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745" y="769620"/>
            <a:ext cx="4991573" cy="2827041"/>
          </a:xfrm>
          <a:prstGeom prst="rect">
            <a:avLst/>
          </a:prstGeom>
        </p:spPr>
      </p:pic>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46</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fusion</a:t>
            </a:r>
            <a:endPar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endParaRPr>
          </a:p>
        </p:txBody>
      </p:sp>
      <p:sp>
        <p:nvSpPr>
          <p:cNvPr id="9" name="Rectangle 3">
            <a:extLst>
              <a:ext uri="{FF2B5EF4-FFF2-40B4-BE49-F238E27FC236}">
                <a16:creationId xmlns:a16="http://schemas.microsoft.com/office/drawing/2014/main" id="{056B9731-3E27-4B3E-9B14-4BED3EA39569}"/>
              </a:ext>
            </a:extLst>
          </p:cNvPr>
          <p:cNvSpPr>
            <a:spLocks noChangeArrowheads="1"/>
          </p:cNvSpPr>
          <p:nvPr/>
        </p:nvSpPr>
        <p:spPr bwMode="auto">
          <a:xfrm>
            <a:off x="1387228" y="1165020"/>
            <a:ext cx="10658367" cy="4688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Offloading Data时的Fusion策略</a:t>
            </a: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endParaRPr kumimoji="0" lang="en-US"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dirty="0">
                <a:solidFill>
                  <a:srgbClr val="333333"/>
                </a:solidFill>
                <a:latin typeface="Open Sans" panose="020B0606030504020204" pitchFamily="34" charset="0"/>
                <a:cs typeface="Open Sans" panose="020B0606030504020204" pitchFamily="34" charset="0"/>
              </a:rPr>
              <a:t>	</a:t>
            </a: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post-tiling fusion</a:t>
            </a:r>
            <a:endParaRPr kumimoji="0" lang="en-US"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zh-CN" dirty="0">
              <a:solidFill>
                <a:srgbClr val="333333"/>
              </a:solidFill>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Forking Data时的Fusion策略：</a:t>
            </a:r>
            <a:endParaRPr kumimoji="0" lang="en-US" altLang="zh-CN"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dirty="0">
                <a:solidFill>
                  <a:srgbClr val="333333"/>
                </a:solidFill>
                <a:latin typeface="Open Sans" panose="020B0606030504020204" pitchFamily="34" charset="0"/>
                <a:cs typeface="Open Sans" panose="020B0606030504020204" pitchFamily="34" charset="0"/>
              </a:rPr>
              <a:t>	</a:t>
            </a: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AKG采用基于特定计算单元的策略实现intra-tile fusion</a:t>
            </a:r>
            <a:endParaRPr kumimoji="0" lang="en-US"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zh-CN" dirty="0">
              <a:solidFill>
                <a:srgbClr val="333333"/>
              </a:solidFill>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Intra-tile rescheduling：</a:t>
            </a:r>
            <a:endParaRPr kumimoji="0" lang="en-US" altLang="zh-CN"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dirty="0">
                <a:solidFill>
                  <a:srgbClr val="333333"/>
                </a:solidFill>
                <a:latin typeface="Open Sans" panose="020B0606030504020204" pitchFamily="34" charset="0"/>
                <a:cs typeface="Open Sans" panose="020B0606030504020204" pitchFamily="34" charset="0"/>
              </a:rPr>
              <a:t>	</a:t>
            </a: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AKG通过Schedule Trees进行Fusion，从而找到更激进的Fusion策略，并保证不存在冗余计算。</a:t>
            </a:r>
            <a:endParaRPr kumimoji="0" lang="en-US"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zh-CN" dirty="0">
              <a:solidFill>
                <a:srgbClr val="333333"/>
              </a:solidFill>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自动Fusion算法</a:t>
            </a:r>
            <a:r>
              <a:rPr kumimoji="0" lang="en-US" altLang="zh-CN"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p>
          <a:p>
            <a:pPr lvl="2" eaLnBrk="0" fontAlgn="base" hangingPunct="0">
              <a:spcBef>
                <a:spcPct val="0"/>
              </a:spcBef>
              <a:spcAft>
                <a:spcPct val="0"/>
              </a:spcAft>
            </a:pP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AKG使用基于贪心的自动Fusion算法，在存在多个中间迭代空间时进行Fusion。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521640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47</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卷积优化</a:t>
            </a:r>
          </a:p>
        </p:txBody>
      </p:sp>
      <p:pic>
        <p:nvPicPr>
          <p:cNvPr id="7" name="图片 6">
            <a:extLst>
              <a:ext uri="{FF2B5EF4-FFF2-40B4-BE49-F238E27FC236}">
                <a16:creationId xmlns:a16="http://schemas.microsoft.com/office/drawing/2014/main" id="{819CE12B-17F6-4613-B625-38E1484CB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576" y="1811502"/>
            <a:ext cx="6315956" cy="3620005"/>
          </a:xfrm>
          <a:prstGeom prst="rect">
            <a:avLst/>
          </a:prstGeom>
        </p:spPr>
      </p:pic>
      <p:sp>
        <p:nvSpPr>
          <p:cNvPr id="8" name="文本框 7">
            <a:extLst>
              <a:ext uri="{FF2B5EF4-FFF2-40B4-BE49-F238E27FC236}">
                <a16:creationId xmlns:a16="http://schemas.microsoft.com/office/drawing/2014/main" id="{4A69BB55-9A8F-4D2F-8EAA-8977BBBDE559}"/>
              </a:ext>
            </a:extLst>
          </p:cNvPr>
          <p:cNvSpPr txBox="1"/>
          <p:nvPr/>
        </p:nvSpPr>
        <p:spPr>
          <a:xfrm>
            <a:off x="1596190" y="1330881"/>
            <a:ext cx="2797561" cy="369332"/>
          </a:xfrm>
          <a:prstGeom prst="rect">
            <a:avLst/>
          </a:prstGeom>
          <a:noFill/>
        </p:spPr>
        <p:txBody>
          <a:bodyPr wrap="none" rtlCol="0">
            <a:spAutoFit/>
          </a:bodyPr>
          <a:lstStyle/>
          <a:p>
            <a:r>
              <a:rPr lang="zh-CN" altLang="en-US" dirty="0"/>
              <a:t>在</a:t>
            </a:r>
            <a:r>
              <a:rPr lang="en-US" altLang="zh-CN" dirty="0"/>
              <a:t>img2col</a:t>
            </a:r>
            <a:r>
              <a:rPr lang="zh-CN" altLang="en-US" dirty="0"/>
              <a:t>基础上进行拓展</a:t>
            </a:r>
          </a:p>
        </p:txBody>
      </p:sp>
    </p:spTree>
    <p:extLst>
      <p:ext uri="{BB962C8B-B14F-4D97-AF65-F5344CB8AC3E}">
        <p14:creationId xmlns:p14="http://schemas.microsoft.com/office/powerpoint/2010/main" val="185707770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48</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卷积优化</a:t>
            </a:r>
          </a:p>
        </p:txBody>
      </p:sp>
      <p:sp>
        <p:nvSpPr>
          <p:cNvPr id="8" name="文本框 7">
            <a:extLst>
              <a:ext uri="{FF2B5EF4-FFF2-40B4-BE49-F238E27FC236}">
                <a16:creationId xmlns:a16="http://schemas.microsoft.com/office/drawing/2014/main" id="{4A69BB55-9A8F-4D2F-8EAA-8977BBBDE559}"/>
              </a:ext>
            </a:extLst>
          </p:cNvPr>
          <p:cNvSpPr txBox="1"/>
          <p:nvPr/>
        </p:nvSpPr>
        <p:spPr>
          <a:xfrm>
            <a:off x="1596190" y="1330881"/>
            <a:ext cx="6118983" cy="369332"/>
          </a:xfrm>
          <a:prstGeom prst="rect">
            <a:avLst/>
          </a:prstGeom>
          <a:noFill/>
        </p:spPr>
        <p:txBody>
          <a:bodyPr wrap="none" rtlCol="0">
            <a:spAutoFit/>
          </a:bodyPr>
          <a:lstStyle/>
          <a:p>
            <a:r>
              <a:rPr lang="zh-CN" altLang="en-US" dirty="0"/>
              <a:t>将结果矩阵分解为分形</a:t>
            </a:r>
            <a:r>
              <a:rPr lang="en-US" altLang="zh-CN" dirty="0"/>
              <a:t>GEMM</a:t>
            </a:r>
            <a:r>
              <a:rPr lang="zh-CN" altLang="en-US" dirty="0"/>
              <a:t>内核</a:t>
            </a:r>
            <a:r>
              <a:rPr lang="en-US" altLang="zh-CN" dirty="0"/>
              <a:t>, </a:t>
            </a:r>
            <a:r>
              <a:rPr lang="zh-CN" altLang="en-US" dirty="0"/>
              <a:t>适应昇腾</a:t>
            </a:r>
            <a:r>
              <a:rPr lang="en-US" altLang="zh-CN" dirty="0"/>
              <a:t>910</a:t>
            </a:r>
            <a:r>
              <a:rPr lang="zh-CN" altLang="en-US" dirty="0"/>
              <a:t>的分型架构</a:t>
            </a:r>
          </a:p>
        </p:txBody>
      </p:sp>
      <p:pic>
        <p:nvPicPr>
          <p:cNvPr id="4" name="图片 3">
            <a:extLst>
              <a:ext uri="{FF2B5EF4-FFF2-40B4-BE49-F238E27FC236}">
                <a16:creationId xmlns:a16="http://schemas.microsoft.com/office/drawing/2014/main" id="{E1B83A85-2D13-474E-B797-60D8E143B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169" y="1989138"/>
            <a:ext cx="8278380" cy="2267266"/>
          </a:xfrm>
          <a:prstGeom prst="rect">
            <a:avLst/>
          </a:prstGeom>
        </p:spPr>
      </p:pic>
      <p:sp>
        <p:nvSpPr>
          <p:cNvPr id="9" name="文本框 8">
            <a:extLst>
              <a:ext uri="{FF2B5EF4-FFF2-40B4-BE49-F238E27FC236}">
                <a16:creationId xmlns:a16="http://schemas.microsoft.com/office/drawing/2014/main" id="{8789A6DE-7357-4936-8B18-7BD7A01C0C47}"/>
              </a:ext>
            </a:extLst>
          </p:cNvPr>
          <p:cNvSpPr txBox="1"/>
          <p:nvPr/>
        </p:nvSpPr>
        <p:spPr>
          <a:xfrm>
            <a:off x="1596190" y="4795719"/>
            <a:ext cx="3953326" cy="1754326"/>
          </a:xfrm>
          <a:prstGeom prst="rect">
            <a:avLst/>
          </a:prstGeom>
          <a:noFill/>
        </p:spPr>
        <p:txBody>
          <a:bodyPr wrap="none" rtlCol="0">
            <a:spAutoFit/>
          </a:bodyPr>
          <a:lstStyle/>
          <a:p>
            <a:r>
              <a:rPr lang="zh-CN" altLang="en-US" b="1" dirty="0"/>
              <a:t>构建外部</a:t>
            </a:r>
            <a:r>
              <a:rPr lang="en-US" altLang="zh-CN" b="1" dirty="0"/>
              <a:t>polyhedral IR</a:t>
            </a:r>
          </a:p>
          <a:p>
            <a:endParaRPr lang="en-US" altLang="zh-CN" dirty="0"/>
          </a:p>
          <a:p>
            <a:r>
              <a:rPr lang="en-US" altLang="zh-CN" dirty="0"/>
              <a:t>	</a:t>
            </a:r>
            <a:r>
              <a:rPr lang="zh-CN" altLang="en-US" dirty="0"/>
              <a:t>描述分形</a:t>
            </a:r>
            <a:r>
              <a:rPr lang="en-US" altLang="zh-CN" dirty="0"/>
              <a:t>GEMM, </a:t>
            </a:r>
            <a:r>
              <a:rPr lang="zh-CN" altLang="en-US" dirty="0"/>
              <a:t>替换原操作</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7271840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49</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5861399"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手工管理数据流</a:t>
            </a:r>
          </a:p>
        </p:txBody>
      </p:sp>
      <p:pic>
        <p:nvPicPr>
          <p:cNvPr id="5" name="图片 4">
            <a:extLst>
              <a:ext uri="{FF2B5EF4-FFF2-40B4-BE49-F238E27FC236}">
                <a16:creationId xmlns:a16="http://schemas.microsoft.com/office/drawing/2014/main" id="{585EE357-E7CC-4384-BC8E-31B35EB76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546" y="1106053"/>
            <a:ext cx="8087854" cy="3115110"/>
          </a:xfrm>
          <a:prstGeom prst="rect">
            <a:avLst/>
          </a:prstGeom>
        </p:spPr>
      </p:pic>
      <p:pic>
        <p:nvPicPr>
          <p:cNvPr id="7" name="图片 6">
            <a:extLst>
              <a:ext uri="{FF2B5EF4-FFF2-40B4-BE49-F238E27FC236}">
                <a16:creationId xmlns:a16="http://schemas.microsoft.com/office/drawing/2014/main" id="{705BA821-3CF1-4262-BF42-A41E15C6AB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6546" y="5132657"/>
            <a:ext cx="5401429" cy="924054"/>
          </a:xfrm>
          <a:prstGeom prst="rect">
            <a:avLst/>
          </a:prstGeom>
        </p:spPr>
      </p:pic>
    </p:spTree>
    <p:extLst>
      <p:ext uri="{BB962C8B-B14F-4D97-AF65-F5344CB8AC3E}">
        <p14:creationId xmlns:p14="http://schemas.microsoft.com/office/powerpoint/2010/main" val="376276956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3740461" cy="584775"/>
          </a:xfrm>
          <a:prstGeom prst="rect">
            <a:avLst/>
          </a:prstGeom>
          <a:noFill/>
        </p:spPr>
        <p:txBody>
          <a:bodyPr wrap="square" rtlCol="0">
            <a:spAutoFit/>
          </a:bodyPr>
          <a:lstStyle/>
          <a:p>
            <a:r>
              <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编译器的概览</a:t>
            </a:r>
          </a:p>
        </p:txBody>
      </p:sp>
      <p:sp>
        <p:nvSpPr>
          <p:cNvPr id="7" name="circle-doodle_67622">
            <a:extLst>
              <a:ext uri="{FF2B5EF4-FFF2-40B4-BE49-F238E27FC236}">
                <a16:creationId xmlns:a16="http://schemas.microsoft.com/office/drawing/2014/main" id="{A1092B52-B469-45B6-88A4-BA5BB6CD0C82}"/>
              </a:ext>
            </a:extLst>
          </p:cNvPr>
          <p:cNvSpPr/>
          <p:nvPr/>
        </p:nvSpPr>
        <p:spPr>
          <a:xfrm>
            <a:off x="3089750" y="1466512"/>
            <a:ext cx="1481982" cy="2267626"/>
          </a:xfrm>
          <a:custGeom>
            <a:avLst/>
            <a:gdLst>
              <a:gd name="T0" fmla="*/ 1655 w 8366"/>
              <a:gd name="T1" fmla="*/ 11072 h 12800"/>
              <a:gd name="T2" fmla="*/ 0 w 8366"/>
              <a:gd name="T3" fmla="*/ 12551 h 12800"/>
              <a:gd name="T4" fmla="*/ 406 w 8366"/>
              <a:gd name="T5" fmla="*/ 7983 h 12800"/>
              <a:gd name="T6" fmla="*/ 454 w 8366"/>
              <a:gd name="T7" fmla="*/ 7657 h 12800"/>
              <a:gd name="T8" fmla="*/ 569 w 8366"/>
              <a:gd name="T9" fmla="*/ 7426 h 12800"/>
              <a:gd name="T10" fmla="*/ 852 w 8366"/>
              <a:gd name="T11" fmla="*/ 7157 h 12800"/>
              <a:gd name="T12" fmla="*/ 1365 w 8366"/>
              <a:gd name="T13" fmla="*/ 6659 h 12800"/>
              <a:gd name="T14" fmla="*/ 1999 w 8366"/>
              <a:gd name="T15" fmla="*/ 7330 h 12800"/>
              <a:gd name="T16" fmla="*/ 1655 w 8366"/>
              <a:gd name="T17" fmla="*/ 11072 h 12800"/>
              <a:gd name="T18" fmla="*/ 5989 w 8366"/>
              <a:gd name="T19" fmla="*/ 11264 h 12800"/>
              <a:gd name="T20" fmla="*/ 6690 w 8366"/>
              <a:gd name="T21" fmla="*/ 12032 h 12800"/>
              <a:gd name="T22" fmla="*/ 5855 w 8366"/>
              <a:gd name="T23" fmla="*/ 12800 h 12800"/>
              <a:gd name="T24" fmla="*/ 213 w 8366"/>
              <a:gd name="T25" fmla="*/ 12800 h 12800"/>
              <a:gd name="T26" fmla="*/ 1940 w 8366"/>
              <a:gd name="T27" fmla="*/ 11264 h 12800"/>
              <a:gd name="T28" fmla="*/ 5989 w 8366"/>
              <a:gd name="T29" fmla="*/ 11264 h 12800"/>
              <a:gd name="T30" fmla="*/ 6414 w 8366"/>
              <a:gd name="T31" fmla="*/ 6908 h 12800"/>
              <a:gd name="T32" fmla="*/ 5593 w 8366"/>
              <a:gd name="T33" fmla="*/ 7177 h 12800"/>
              <a:gd name="T34" fmla="*/ 2293 w 8366"/>
              <a:gd name="T35" fmla="*/ 7177 h 12800"/>
              <a:gd name="T36" fmla="*/ 1594 w 8366"/>
              <a:gd name="T37" fmla="*/ 6429 h 12800"/>
              <a:gd name="T38" fmla="*/ 2140 w 8366"/>
              <a:gd name="T39" fmla="*/ 5872 h 12800"/>
              <a:gd name="T40" fmla="*/ 2394 w 8366"/>
              <a:gd name="T41" fmla="*/ 5699 h 12800"/>
              <a:gd name="T42" fmla="*/ 2657 w 8366"/>
              <a:gd name="T43" fmla="*/ 5642 h 12800"/>
              <a:gd name="T44" fmla="*/ 2964 w 8366"/>
              <a:gd name="T45" fmla="*/ 5642 h 12800"/>
              <a:gd name="T46" fmla="*/ 6284 w 8366"/>
              <a:gd name="T47" fmla="*/ 5642 h 12800"/>
              <a:gd name="T48" fmla="*/ 6983 w 8366"/>
              <a:gd name="T49" fmla="*/ 6391 h 12800"/>
              <a:gd name="T50" fmla="*/ 6414 w 8366"/>
              <a:gd name="T51" fmla="*/ 6908 h 12800"/>
              <a:gd name="T52" fmla="*/ 2567 w 8366"/>
              <a:gd name="T53" fmla="*/ 1536 h 12800"/>
              <a:gd name="T54" fmla="*/ 1868 w 8366"/>
              <a:gd name="T55" fmla="*/ 787 h 12800"/>
              <a:gd name="T56" fmla="*/ 2682 w 8366"/>
              <a:gd name="T57" fmla="*/ 0 h 12800"/>
              <a:gd name="T58" fmla="*/ 6597 w 8366"/>
              <a:gd name="T59" fmla="*/ 0 h 12800"/>
              <a:gd name="T60" fmla="*/ 7375 w 8366"/>
              <a:gd name="T61" fmla="*/ 345 h 12800"/>
              <a:gd name="T62" fmla="*/ 7632 w 8366"/>
              <a:gd name="T63" fmla="*/ 653 h 12800"/>
              <a:gd name="T64" fmla="*/ 6654 w 8366"/>
              <a:gd name="T65" fmla="*/ 1536 h 12800"/>
              <a:gd name="T66" fmla="*/ 2567 w 8366"/>
              <a:gd name="T67" fmla="*/ 1536 h 12800"/>
              <a:gd name="T68" fmla="*/ 6849 w 8366"/>
              <a:gd name="T69" fmla="*/ 1785 h 12800"/>
              <a:gd name="T70" fmla="*/ 7846 w 8366"/>
              <a:gd name="T71" fmla="*/ 902 h 12800"/>
              <a:gd name="T72" fmla="*/ 8186 w 8366"/>
              <a:gd name="T73" fmla="*/ 1286 h 12800"/>
              <a:gd name="T74" fmla="*/ 8325 w 8366"/>
              <a:gd name="T75" fmla="*/ 1554 h 12800"/>
              <a:gd name="T76" fmla="*/ 8359 w 8366"/>
              <a:gd name="T77" fmla="*/ 1727 h 12800"/>
              <a:gd name="T78" fmla="*/ 8355 w 8366"/>
              <a:gd name="T79" fmla="*/ 2111 h 12800"/>
              <a:gd name="T80" fmla="*/ 8085 w 8366"/>
              <a:gd name="T81" fmla="*/ 4951 h 12800"/>
              <a:gd name="T82" fmla="*/ 7746 w 8366"/>
              <a:gd name="T83" fmla="*/ 5680 h 12800"/>
              <a:gd name="T84" fmla="*/ 7214 w 8366"/>
              <a:gd name="T85" fmla="*/ 6179 h 12800"/>
              <a:gd name="T86" fmla="*/ 6517 w 8366"/>
              <a:gd name="T87" fmla="*/ 5450 h 12800"/>
              <a:gd name="T88" fmla="*/ 6849 w 8366"/>
              <a:gd name="T89" fmla="*/ 178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66" h="12800">
                <a:moveTo>
                  <a:pt x="1655" y="11072"/>
                </a:moveTo>
                <a:lnTo>
                  <a:pt x="0" y="12551"/>
                </a:lnTo>
                <a:lnTo>
                  <a:pt x="406" y="7983"/>
                </a:lnTo>
                <a:cubicBezTo>
                  <a:pt x="415" y="7868"/>
                  <a:pt x="425" y="7753"/>
                  <a:pt x="454" y="7657"/>
                </a:cubicBezTo>
                <a:cubicBezTo>
                  <a:pt x="485" y="7561"/>
                  <a:pt x="516" y="7484"/>
                  <a:pt x="569" y="7426"/>
                </a:cubicBezTo>
                <a:cubicBezTo>
                  <a:pt x="569" y="7426"/>
                  <a:pt x="676" y="7330"/>
                  <a:pt x="852" y="7157"/>
                </a:cubicBezTo>
                <a:lnTo>
                  <a:pt x="1365" y="6659"/>
                </a:lnTo>
                <a:lnTo>
                  <a:pt x="1999" y="7330"/>
                </a:lnTo>
                <a:lnTo>
                  <a:pt x="1655" y="11072"/>
                </a:lnTo>
                <a:close/>
                <a:moveTo>
                  <a:pt x="5989" y="11264"/>
                </a:moveTo>
                <a:lnTo>
                  <a:pt x="6690" y="12032"/>
                </a:lnTo>
                <a:lnTo>
                  <a:pt x="5855" y="12800"/>
                </a:lnTo>
                <a:lnTo>
                  <a:pt x="213" y="12800"/>
                </a:lnTo>
                <a:lnTo>
                  <a:pt x="1940" y="11264"/>
                </a:lnTo>
                <a:lnTo>
                  <a:pt x="5989" y="11264"/>
                </a:lnTo>
                <a:close/>
                <a:moveTo>
                  <a:pt x="6414" y="6908"/>
                </a:moveTo>
                <a:cubicBezTo>
                  <a:pt x="6202" y="7119"/>
                  <a:pt x="6034" y="7177"/>
                  <a:pt x="5593" y="7177"/>
                </a:cubicBezTo>
                <a:lnTo>
                  <a:pt x="2293" y="7177"/>
                </a:lnTo>
                <a:lnTo>
                  <a:pt x="1594" y="6429"/>
                </a:lnTo>
                <a:lnTo>
                  <a:pt x="2140" y="5872"/>
                </a:lnTo>
                <a:cubicBezTo>
                  <a:pt x="2211" y="5796"/>
                  <a:pt x="2301" y="5738"/>
                  <a:pt x="2394" y="5699"/>
                </a:cubicBezTo>
                <a:cubicBezTo>
                  <a:pt x="2486" y="5661"/>
                  <a:pt x="2561" y="5642"/>
                  <a:pt x="2657" y="5642"/>
                </a:cubicBezTo>
                <a:lnTo>
                  <a:pt x="2964" y="5642"/>
                </a:lnTo>
                <a:lnTo>
                  <a:pt x="6284" y="5642"/>
                </a:lnTo>
                <a:lnTo>
                  <a:pt x="6983" y="6391"/>
                </a:lnTo>
                <a:lnTo>
                  <a:pt x="6414" y="6908"/>
                </a:lnTo>
                <a:close/>
                <a:moveTo>
                  <a:pt x="2567" y="1536"/>
                </a:moveTo>
                <a:lnTo>
                  <a:pt x="1868" y="787"/>
                </a:lnTo>
                <a:lnTo>
                  <a:pt x="2682" y="0"/>
                </a:lnTo>
                <a:lnTo>
                  <a:pt x="6597" y="0"/>
                </a:lnTo>
                <a:cubicBezTo>
                  <a:pt x="6980" y="0"/>
                  <a:pt x="7161" y="96"/>
                  <a:pt x="7375" y="345"/>
                </a:cubicBezTo>
                <a:lnTo>
                  <a:pt x="7632" y="653"/>
                </a:lnTo>
                <a:lnTo>
                  <a:pt x="6654" y="1536"/>
                </a:lnTo>
                <a:lnTo>
                  <a:pt x="2567" y="1536"/>
                </a:lnTo>
                <a:close/>
                <a:moveTo>
                  <a:pt x="6849" y="1785"/>
                </a:moveTo>
                <a:lnTo>
                  <a:pt x="7846" y="902"/>
                </a:lnTo>
                <a:lnTo>
                  <a:pt x="8186" y="1286"/>
                </a:lnTo>
                <a:cubicBezTo>
                  <a:pt x="8228" y="1324"/>
                  <a:pt x="8275" y="1420"/>
                  <a:pt x="8325" y="1554"/>
                </a:cubicBezTo>
                <a:cubicBezTo>
                  <a:pt x="8349" y="1612"/>
                  <a:pt x="8355" y="1670"/>
                  <a:pt x="8359" y="1727"/>
                </a:cubicBezTo>
                <a:cubicBezTo>
                  <a:pt x="8366" y="1804"/>
                  <a:pt x="8359" y="1938"/>
                  <a:pt x="8355" y="2111"/>
                </a:cubicBezTo>
                <a:lnTo>
                  <a:pt x="8085" y="4951"/>
                </a:lnTo>
                <a:cubicBezTo>
                  <a:pt x="8057" y="5297"/>
                  <a:pt x="7993" y="5431"/>
                  <a:pt x="7746" y="5680"/>
                </a:cubicBezTo>
                <a:lnTo>
                  <a:pt x="7214" y="6179"/>
                </a:lnTo>
                <a:lnTo>
                  <a:pt x="6517" y="5450"/>
                </a:lnTo>
                <a:lnTo>
                  <a:pt x="6849" y="17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8111570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50</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性能评估</a:t>
            </a:r>
          </a:p>
        </p:txBody>
      </p:sp>
      <p:pic>
        <p:nvPicPr>
          <p:cNvPr id="4" name="图片 3">
            <a:extLst>
              <a:ext uri="{FF2B5EF4-FFF2-40B4-BE49-F238E27FC236}">
                <a16:creationId xmlns:a16="http://schemas.microsoft.com/office/drawing/2014/main" id="{C0DBE307-A3CD-43B0-B30D-3D9175F9F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260" y="1807366"/>
            <a:ext cx="4097272" cy="3583328"/>
          </a:xfrm>
          <a:prstGeom prst="rect">
            <a:avLst/>
          </a:prstGeom>
        </p:spPr>
      </p:pic>
      <p:pic>
        <p:nvPicPr>
          <p:cNvPr id="6" name="图片 5">
            <a:extLst>
              <a:ext uri="{FF2B5EF4-FFF2-40B4-BE49-F238E27FC236}">
                <a16:creationId xmlns:a16="http://schemas.microsoft.com/office/drawing/2014/main" id="{27B3DCD9-56AF-4C48-BE80-821E7486F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6989" y="1548063"/>
            <a:ext cx="3355224" cy="4251159"/>
          </a:xfrm>
          <a:prstGeom prst="rect">
            <a:avLst/>
          </a:prstGeom>
        </p:spPr>
      </p:pic>
      <p:pic>
        <p:nvPicPr>
          <p:cNvPr id="8" name="图片 7">
            <a:extLst>
              <a:ext uri="{FF2B5EF4-FFF2-40B4-BE49-F238E27FC236}">
                <a16:creationId xmlns:a16="http://schemas.microsoft.com/office/drawing/2014/main" id="{AB00A884-A9DA-4BB7-94F0-4AD08AE5C5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763" y="2182615"/>
            <a:ext cx="4455163" cy="3706343"/>
          </a:xfrm>
          <a:prstGeom prst="rect">
            <a:avLst/>
          </a:prstGeom>
        </p:spPr>
      </p:pic>
    </p:spTree>
    <p:extLst>
      <p:ext uri="{BB962C8B-B14F-4D97-AF65-F5344CB8AC3E}">
        <p14:creationId xmlns:p14="http://schemas.microsoft.com/office/powerpoint/2010/main" val="329843529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51</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性能评估</a:t>
            </a:r>
          </a:p>
        </p:txBody>
      </p:sp>
      <p:sp>
        <p:nvSpPr>
          <p:cNvPr id="2" name="文本框 1">
            <a:extLst>
              <a:ext uri="{FF2B5EF4-FFF2-40B4-BE49-F238E27FC236}">
                <a16:creationId xmlns:a16="http://schemas.microsoft.com/office/drawing/2014/main" id="{46FC8C04-03E1-4811-82DC-98FF27E2534E}"/>
              </a:ext>
            </a:extLst>
          </p:cNvPr>
          <p:cNvSpPr txBox="1"/>
          <p:nvPr/>
        </p:nvSpPr>
        <p:spPr>
          <a:xfrm>
            <a:off x="1459832" y="1219117"/>
            <a:ext cx="1851789" cy="369332"/>
          </a:xfrm>
          <a:prstGeom prst="rect">
            <a:avLst/>
          </a:prstGeom>
          <a:noFill/>
        </p:spPr>
        <p:txBody>
          <a:bodyPr wrap="none" rtlCol="0">
            <a:spAutoFit/>
          </a:bodyPr>
          <a:lstStyle/>
          <a:p>
            <a:r>
              <a:rPr lang="zh-CN" altLang="en-US" dirty="0"/>
              <a:t>单算子对比测试</a:t>
            </a:r>
            <a:r>
              <a:rPr lang="en-US" altLang="zh-CN" dirty="0"/>
              <a:t>:</a:t>
            </a:r>
            <a:endParaRPr lang="zh-CN" altLang="en-US" dirty="0"/>
          </a:p>
        </p:txBody>
      </p:sp>
      <p:pic>
        <p:nvPicPr>
          <p:cNvPr id="7" name="图片 6">
            <a:extLst>
              <a:ext uri="{FF2B5EF4-FFF2-40B4-BE49-F238E27FC236}">
                <a16:creationId xmlns:a16="http://schemas.microsoft.com/office/drawing/2014/main" id="{5A73137F-E1CB-466B-8054-721462A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914274"/>
            <a:ext cx="11010900" cy="3895725"/>
          </a:xfrm>
          <a:prstGeom prst="rect">
            <a:avLst/>
          </a:prstGeom>
        </p:spPr>
      </p:pic>
    </p:spTree>
    <p:extLst>
      <p:ext uri="{BB962C8B-B14F-4D97-AF65-F5344CB8AC3E}">
        <p14:creationId xmlns:p14="http://schemas.microsoft.com/office/powerpoint/2010/main" val="16766669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52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性能评估</a:t>
            </a:r>
          </a:p>
        </p:txBody>
      </p:sp>
      <p:sp>
        <p:nvSpPr>
          <p:cNvPr id="2" name="文本框 1">
            <a:extLst>
              <a:ext uri="{FF2B5EF4-FFF2-40B4-BE49-F238E27FC236}">
                <a16:creationId xmlns:a16="http://schemas.microsoft.com/office/drawing/2014/main" id="{46FC8C04-03E1-4811-82DC-98FF27E2534E}"/>
              </a:ext>
            </a:extLst>
          </p:cNvPr>
          <p:cNvSpPr txBox="1"/>
          <p:nvPr/>
        </p:nvSpPr>
        <p:spPr>
          <a:xfrm>
            <a:off x="1459832" y="1219117"/>
            <a:ext cx="2775119" cy="369332"/>
          </a:xfrm>
          <a:prstGeom prst="rect">
            <a:avLst/>
          </a:prstGeom>
          <a:noFill/>
        </p:spPr>
        <p:txBody>
          <a:bodyPr wrap="none" rtlCol="0">
            <a:spAutoFit/>
          </a:bodyPr>
          <a:lstStyle/>
          <a:p>
            <a:r>
              <a:rPr lang="zh-CN" altLang="en-US" dirty="0"/>
              <a:t>不同规模的矩阵乘法测试</a:t>
            </a:r>
            <a:r>
              <a:rPr lang="en-US" altLang="zh-CN" dirty="0"/>
              <a:t>:</a:t>
            </a:r>
            <a:endParaRPr lang="zh-CN" altLang="en-US" dirty="0"/>
          </a:p>
        </p:txBody>
      </p:sp>
      <p:pic>
        <p:nvPicPr>
          <p:cNvPr id="8" name="图片 7">
            <a:extLst>
              <a:ext uri="{FF2B5EF4-FFF2-40B4-BE49-F238E27FC236}">
                <a16:creationId xmlns:a16="http://schemas.microsoft.com/office/drawing/2014/main" id="{082ADA20-DD53-4504-9F31-1E05F6AF8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969" y="1989138"/>
            <a:ext cx="11325225" cy="3371850"/>
          </a:xfrm>
          <a:prstGeom prst="rect">
            <a:avLst/>
          </a:prstGeom>
        </p:spPr>
      </p:pic>
    </p:spTree>
    <p:extLst>
      <p:ext uri="{BB962C8B-B14F-4D97-AF65-F5344CB8AC3E}">
        <p14:creationId xmlns:p14="http://schemas.microsoft.com/office/powerpoint/2010/main" val="26197368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9A50EB2-89DA-4006-9EEA-E9EC76781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466" y="1403783"/>
            <a:ext cx="7567934" cy="4616367"/>
          </a:xfrm>
          <a:prstGeom prst="rect">
            <a:avLst/>
          </a:prstGeom>
        </p:spPr>
      </p:pic>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53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4697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AKG|</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解决方案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mj-lt"/>
                <a:ea typeface="微软雅黑" panose="020B0503020204020204" pitchFamily="34" charset="-122"/>
                <a:sym typeface="微软雅黑" panose="020B0503020204020204" pitchFamily="34" charset="-122"/>
              </a:rPr>
              <a:t>性能评估</a:t>
            </a:r>
          </a:p>
        </p:txBody>
      </p:sp>
      <p:sp>
        <p:nvSpPr>
          <p:cNvPr id="2" name="文本框 1">
            <a:extLst>
              <a:ext uri="{FF2B5EF4-FFF2-40B4-BE49-F238E27FC236}">
                <a16:creationId xmlns:a16="http://schemas.microsoft.com/office/drawing/2014/main" id="{46FC8C04-03E1-4811-82DC-98FF27E2534E}"/>
              </a:ext>
            </a:extLst>
          </p:cNvPr>
          <p:cNvSpPr txBox="1"/>
          <p:nvPr/>
        </p:nvSpPr>
        <p:spPr>
          <a:xfrm>
            <a:off x="1459832" y="1219117"/>
            <a:ext cx="1159292" cy="369332"/>
          </a:xfrm>
          <a:prstGeom prst="rect">
            <a:avLst/>
          </a:prstGeom>
          <a:noFill/>
        </p:spPr>
        <p:txBody>
          <a:bodyPr wrap="none" rtlCol="0">
            <a:spAutoFit/>
          </a:bodyPr>
          <a:lstStyle/>
          <a:p>
            <a:r>
              <a:rPr lang="zh-CN" altLang="en-US" dirty="0"/>
              <a:t>子图融合</a:t>
            </a:r>
            <a:r>
              <a:rPr lang="en-US" altLang="zh-CN" dirty="0"/>
              <a:t>:</a:t>
            </a:r>
            <a:endParaRPr lang="zh-CN" altLang="en-US" dirty="0"/>
          </a:p>
        </p:txBody>
      </p:sp>
    </p:spTree>
    <p:extLst>
      <p:ext uri="{BB962C8B-B14F-4D97-AF65-F5344CB8AC3E}">
        <p14:creationId xmlns:p14="http://schemas.microsoft.com/office/powerpoint/2010/main" val="32351589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902403" y="1656938"/>
            <a:ext cx="6365875" cy="993775"/>
          </a:xfrm>
        </p:spPr>
        <p:txBody>
          <a:bodyPr>
            <a:normAutofit/>
          </a:bodyPr>
          <a:lstStyle/>
          <a:p>
            <a:pPr algn="l"/>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感谢！</a:t>
            </a:r>
          </a:p>
        </p:txBody>
      </p:sp>
      <p:sp>
        <p:nvSpPr>
          <p:cNvPr id="3" name="副标题 2"/>
          <p:cNvSpPr>
            <a:spLocks noGrp="1"/>
          </p:cNvSpPr>
          <p:nvPr>
            <p:ph type="subTitle" idx="4294967295"/>
          </p:nvPr>
        </p:nvSpPr>
        <p:spPr>
          <a:xfrm>
            <a:off x="4481965" y="2175291"/>
            <a:ext cx="1603375" cy="282575"/>
          </a:xfrm>
        </p:spPr>
        <p:txBody>
          <a:bodyPr>
            <a:normAutofit fontScale="92500" lnSpcReduction="10000"/>
          </a:bodyPr>
          <a:lstStyle/>
          <a:p>
            <a:pPr marL="0" indent="0">
              <a:buNone/>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 name="日期占位符 4">
            <a:extLst>
              <a:ext uri="{FF2B5EF4-FFF2-40B4-BE49-F238E27FC236}">
                <a16:creationId xmlns:a16="http://schemas.microsoft.com/office/drawing/2014/main" id="{6BF43A4D-4460-4F43-837C-70D1D7BA652C}"/>
              </a:ext>
            </a:extLst>
          </p:cNvPr>
          <p:cNvSpPr txBox="1">
            <a:spLocks/>
          </p:cNvSpPr>
          <p:nvPr/>
        </p:nvSpPr>
        <p:spPr>
          <a:xfrm>
            <a:off x="4724400" y="519711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 name="直接连接符 6">
            <a:extLst>
              <a:ext uri="{FF2B5EF4-FFF2-40B4-BE49-F238E27FC236}">
                <a16:creationId xmlns:a16="http://schemas.microsoft.com/office/drawing/2014/main" id="{73201E80-3AEA-4555-9E14-459E3F91C8AA}"/>
              </a:ext>
            </a:extLst>
          </p:cNvPr>
          <p:cNvCxnSpPr/>
          <p:nvPr/>
        </p:nvCxnSpPr>
        <p:spPr>
          <a:xfrm>
            <a:off x="2967945" y="2579556"/>
            <a:ext cx="5229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副标题 2">
            <a:extLst>
              <a:ext uri="{FF2B5EF4-FFF2-40B4-BE49-F238E27FC236}">
                <a16:creationId xmlns:a16="http://schemas.microsoft.com/office/drawing/2014/main" id="{1F41AB01-FFF0-4EB8-BA79-CAA7D397ED1F}"/>
              </a:ext>
            </a:extLst>
          </p:cNvPr>
          <p:cNvSpPr txBox="1">
            <a:spLocks/>
          </p:cNvSpPr>
          <p:nvPr/>
        </p:nvSpPr>
        <p:spPr>
          <a:xfrm>
            <a:off x="2967946" y="2721870"/>
            <a:ext cx="6364968" cy="21920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mj-ea"/>
                <a:ea typeface="+mj-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600"/>
              </a:spcBef>
            </a:pPr>
            <a:r>
              <a:rPr lang="en-US" altLang="zh-CN" sz="18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Reference</a:t>
            </a:r>
          </a:p>
          <a:p>
            <a:pPr>
              <a:lnSpc>
                <a:spcPct val="100000"/>
              </a:lnSpc>
              <a:spcBef>
                <a:spcPts val="600"/>
              </a:spcBef>
            </a:pP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[XLA</a:t>
            </a:r>
            <a:r>
              <a:rPr lang="zh-CN" altLang="en-US"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：优化机器学习编译器  </a:t>
            </a: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TensorFlow](https://www.tensorflow.org/xla?hl=zh-cn)</a:t>
            </a:r>
          </a:p>
          <a:p>
            <a:pPr>
              <a:lnSpc>
                <a:spcPct val="100000"/>
              </a:lnSpc>
              <a:spcBef>
                <a:spcPts val="600"/>
              </a:spcBef>
            </a:pP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900" dirty="0" err="1">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PyTorch</a:t>
            </a: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documentation — </a:t>
            </a:r>
            <a:r>
              <a:rPr lang="en-US" altLang="zh-CN" sz="900" dirty="0" err="1">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PyTorch</a:t>
            </a: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2.1 documentation](https://pytorch.org/docs/stable/index.html)</a:t>
            </a:r>
          </a:p>
          <a:p>
            <a:pPr>
              <a:lnSpc>
                <a:spcPct val="100000"/>
              </a:lnSpc>
              <a:spcBef>
                <a:spcPts val="600"/>
              </a:spcBef>
            </a:pP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[GitHub - </a:t>
            </a:r>
            <a:r>
              <a:rPr lang="en-US" altLang="zh-CN" sz="900" dirty="0" err="1">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alibaba</a:t>
            </a: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900" dirty="0" err="1">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BladeDISC</a:t>
            </a: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900" dirty="0" err="1">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BladeDISC</a:t>
            </a: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is an end-to-end </a:t>
            </a:r>
            <a:r>
              <a:rPr lang="en-US" altLang="zh-CN" sz="900" dirty="0" err="1">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DynamIc</a:t>
            </a: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Shape Compiler project for machine learning workloads.](https://github.com/alibaba/BladeDISC/tree/main)</a:t>
            </a:r>
          </a:p>
          <a:p>
            <a:pPr>
              <a:lnSpc>
                <a:spcPct val="100000"/>
              </a:lnSpc>
              <a:spcBef>
                <a:spcPts val="600"/>
              </a:spcBef>
            </a:pP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[1]Li, M., Liu, Y., Liu, X., Sun, Q., You, X., Yang, H., ... &amp; Qian, D. (2020). The deep learning compiler: A comprehensive survey. *IEEE Transactions on Parallel and Distributed Systems*, *32*(3), 708-727.</a:t>
            </a:r>
          </a:p>
          <a:p>
            <a:pPr>
              <a:lnSpc>
                <a:spcPct val="100000"/>
              </a:lnSpc>
              <a:spcBef>
                <a:spcPts val="600"/>
              </a:spcBef>
            </a:pP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[2]Zhu, K., Zhao, W. Y., Zheng, Z., Guo, T. Y., Zhao, P. Z., Bai, J. J., ... &amp; Lin, W. (2021, April). DISC: A dynamic shape compiler for machine learning workloads. In *Proceedings of the 1st Workshop on Machine Learning and Systems* (pp. 89-95).</a:t>
            </a:r>
          </a:p>
          <a:p>
            <a:pPr>
              <a:lnSpc>
                <a:spcPct val="100000"/>
              </a:lnSpc>
              <a:spcBef>
                <a:spcPts val="600"/>
              </a:spcBef>
            </a:pP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[3]Wang, Z., &amp; O’Boyle, M. (2018). Machine learning in compiler optimization. *Proceedings of the IEEE*, *106*(11), 1879-1901.</a:t>
            </a:r>
          </a:p>
          <a:p>
            <a:pPr>
              <a:lnSpc>
                <a:spcPct val="100000"/>
              </a:lnSpc>
              <a:spcBef>
                <a:spcPts val="600"/>
              </a:spcBef>
            </a:pP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[4]Zheng, Z., Yang, X., Zhao, P., Long, G., Zhu, K., Zhu, F., ... &amp; Lin, W. (2022, February). </a:t>
            </a:r>
            <a:r>
              <a:rPr lang="en-US" altLang="zh-CN" sz="900" dirty="0" err="1">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AStitch</a:t>
            </a:r>
            <a:r>
              <a:rPr lang="en-US" altLang="zh-CN"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enabling a new multi-dimensional optimization space for memory-intensive ML training and inference on modern SIMT architectures. In *Proceedings of the 27th ACM International Conference on Architectural Support for Programming Languages and Operating Systems* (pp. 359-373).</a:t>
            </a:r>
            <a:endParaRPr lang="zh-CN" altLang="en-US"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a:extLst>
              <a:ext uri="{FF2B5EF4-FFF2-40B4-BE49-F238E27FC236}">
                <a16:creationId xmlns:a16="http://schemas.microsoft.com/office/drawing/2014/main" id="{50AAEF21-8AC5-45DA-B378-518EF9C5A29C}"/>
              </a:ext>
            </a:extLst>
          </p:cNvPr>
          <p:cNvGrpSpPr/>
          <p:nvPr/>
        </p:nvGrpSpPr>
        <p:grpSpPr>
          <a:xfrm>
            <a:off x="2380340" y="1975615"/>
            <a:ext cx="317908" cy="3586624"/>
            <a:chOff x="2485793" y="2025877"/>
            <a:chExt cx="339226" cy="2287874"/>
          </a:xfrm>
        </p:grpSpPr>
        <p:sp>
          <p:nvSpPr>
            <p:cNvPr id="10" name="矩形 9">
              <a:extLst>
                <a:ext uri="{FF2B5EF4-FFF2-40B4-BE49-F238E27FC236}">
                  <a16:creationId xmlns:a16="http://schemas.microsoft.com/office/drawing/2014/main" id="{E6D9CA1E-FBDC-4F22-B06C-186CC3DF4817}"/>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0EBFD1EB-82C3-4A83-A2FC-8F130092D396}"/>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FD25B65-BE5C-48A0-9071-7BC76F5C791C}"/>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a:extLst>
              <a:ext uri="{FF2B5EF4-FFF2-40B4-BE49-F238E27FC236}">
                <a16:creationId xmlns:a16="http://schemas.microsoft.com/office/drawing/2014/main" id="{D641B8E4-C417-42DD-BEC4-9665394AD453}"/>
              </a:ext>
            </a:extLst>
          </p:cNvPr>
          <p:cNvGrpSpPr/>
          <p:nvPr/>
        </p:nvGrpSpPr>
        <p:grpSpPr>
          <a:xfrm flipH="1">
            <a:off x="9446150" y="1975615"/>
            <a:ext cx="365510" cy="3586624"/>
            <a:chOff x="2485793" y="2025877"/>
            <a:chExt cx="339226" cy="2287874"/>
          </a:xfrm>
        </p:grpSpPr>
        <p:sp>
          <p:nvSpPr>
            <p:cNvPr id="14" name="矩形 13">
              <a:extLst>
                <a:ext uri="{FF2B5EF4-FFF2-40B4-BE49-F238E27FC236}">
                  <a16:creationId xmlns:a16="http://schemas.microsoft.com/office/drawing/2014/main" id="{C1D644CB-0A3B-4EF4-BA63-FF99A29FFA24}"/>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5920F211-370E-452C-BB43-C55B5C474110}"/>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a16="http://schemas.microsoft.com/office/drawing/2014/main" id="{5F5A13F3-4F8B-4474-BDF8-11B17ADB8250}"/>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30847188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6</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2928525"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编译器的概览</a:t>
            </a: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21547" y="2302092"/>
            <a:ext cx="119437" cy="1088942"/>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 name="文本框 6">
            <a:extLst>
              <a:ext uri="{FF2B5EF4-FFF2-40B4-BE49-F238E27FC236}">
                <a16:creationId xmlns:a16="http://schemas.microsoft.com/office/drawing/2014/main" id="{C7FD3C1B-E927-5122-1E26-CE456B57C592}"/>
              </a:ext>
            </a:extLst>
          </p:cNvPr>
          <p:cNvSpPr txBox="1"/>
          <p:nvPr/>
        </p:nvSpPr>
        <p:spPr>
          <a:xfrm>
            <a:off x="755968" y="1083654"/>
            <a:ext cx="2449948" cy="400110"/>
          </a:xfrm>
          <a:prstGeom prst="rect">
            <a:avLst/>
          </a:prstGeom>
          <a:noFill/>
        </p:spPr>
        <p:txBody>
          <a:bodyPr wrap="square" rtlCol="0">
            <a:spAutoFit/>
          </a:bodyPr>
          <a:lstStyle/>
          <a:p>
            <a:r>
              <a:rPr lang="zh-CN" altLang="en-US" sz="2000" dirty="0">
                <a:latin typeface="+mj-ea"/>
                <a:ea typeface="+mj-ea"/>
              </a:rPr>
              <a:t>定义与概念</a:t>
            </a:r>
          </a:p>
        </p:txBody>
      </p:sp>
      <p:sp>
        <p:nvSpPr>
          <p:cNvPr id="9" name="文本框 8">
            <a:extLst>
              <a:ext uri="{FF2B5EF4-FFF2-40B4-BE49-F238E27FC236}">
                <a16:creationId xmlns:a16="http://schemas.microsoft.com/office/drawing/2014/main" id="{2416BFF4-AEC1-7258-84F5-22D22A17E02C}"/>
              </a:ext>
            </a:extLst>
          </p:cNvPr>
          <p:cNvSpPr txBox="1"/>
          <p:nvPr/>
        </p:nvSpPr>
        <p:spPr>
          <a:xfrm>
            <a:off x="998478" y="2713375"/>
            <a:ext cx="9744635" cy="646331"/>
          </a:xfrm>
          <a:prstGeom prst="rect">
            <a:avLst/>
          </a:prstGeom>
          <a:noFill/>
        </p:spPr>
        <p:txBody>
          <a:bodyPr wrap="square">
            <a:spAutoFit/>
          </a:bodyPr>
          <a:lstStyle/>
          <a:p>
            <a:r>
              <a:rPr lang="zh-CN" altLang="en-US" dirty="0">
                <a:latin typeface="+mj-ea"/>
                <a:ea typeface="+mj-ea"/>
              </a:rPr>
              <a:t>通过将高级模型描述转换成高效的执行代码，编译器确保模型能够在各种硬件上快速、高效地运行，推动深度学习技术的广泛应用。</a:t>
            </a:r>
          </a:p>
        </p:txBody>
      </p:sp>
      <p:sp>
        <p:nvSpPr>
          <p:cNvPr id="10" name="文本框 9">
            <a:extLst>
              <a:ext uri="{FF2B5EF4-FFF2-40B4-BE49-F238E27FC236}">
                <a16:creationId xmlns:a16="http://schemas.microsoft.com/office/drawing/2014/main" id="{63569BBA-5E04-A279-CAC1-DDB2F32068BB}"/>
              </a:ext>
            </a:extLst>
          </p:cNvPr>
          <p:cNvSpPr txBox="1"/>
          <p:nvPr/>
        </p:nvSpPr>
        <p:spPr>
          <a:xfrm>
            <a:off x="1023387" y="2302092"/>
            <a:ext cx="2928525" cy="369332"/>
          </a:xfrm>
          <a:prstGeom prst="rect">
            <a:avLst/>
          </a:prstGeom>
          <a:noFill/>
        </p:spPr>
        <p:txBody>
          <a:bodyPr wrap="square" rtlCol="0">
            <a:spAutoFit/>
          </a:bodyPr>
          <a:lstStyle/>
          <a:p>
            <a:r>
              <a:rPr lang="en-US" altLang="zh-CN" dirty="0">
                <a:latin typeface="+mj-ea"/>
                <a:ea typeface="+mj-ea"/>
              </a:rPr>
              <a:t>DL</a:t>
            </a:r>
            <a:r>
              <a:rPr lang="zh-CN" altLang="en-US" dirty="0">
                <a:latin typeface="+mj-ea"/>
                <a:ea typeface="+mj-ea"/>
              </a:rPr>
              <a:t>编译器</a:t>
            </a:r>
          </a:p>
        </p:txBody>
      </p:sp>
    </p:spTree>
    <p:extLst>
      <p:ext uri="{BB962C8B-B14F-4D97-AF65-F5344CB8AC3E}">
        <p14:creationId xmlns:p14="http://schemas.microsoft.com/office/powerpoint/2010/main" val="311231108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F408377-0F37-4849-993E-29BBA3638379}"/>
              </a:ext>
            </a:extLst>
          </p:cNvPr>
          <p:cNvSpPr txBox="1"/>
          <p:nvPr/>
        </p:nvSpPr>
        <p:spPr>
          <a:xfrm>
            <a:off x="755969" y="307955"/>
            <a:ext cx="3851890"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编译器的概览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框架</a:t>
            </a:r>
          </a:p>
        </p:txBody>
      </p:sp>
      <p:sp>
        <p:nvSpPr>
          <p:cNvPr id="2" name="灯片编号占位符 1">
            <a:extLst>
              <a:ext uri="{FF2B5EF4-FFF2-40B4-BE49-F238E27FC236}">
                <a16:creationId xmlns:a16="http://schemas.microsoft.com/office/drawing/2014/main" id="{0224BF21-244D-43E2-ADC6-8F45088B687A}"/>
              </a:ext>
            </a:extLst>
          </p:cNvPr>
          <p:cNvSpPr>
            <a:spLocks noGrp="1"/>
          </p:cNvSpPr>
          <p:nvPr>
            <p:ph type="sldNum" sz="quarter" idx="12"/>
          </p:nvPr>
        </p:nvSpPr>
        <p:spPr/>
        <p:txBody>
          <a:bodyPr/>
          <a:lstStyle/>
          <a:p>
            <a:fld id="{9CA54AC7-8B74-4520-B1EE-E45E3D31081A}" type="slidenum">
              <a:rPr lang="zh-CN" altLang="en-US" smtClean="0"/>
              <a:pPr/>
              <a:t>7</a:t>
            </a:fld>
            <a:endParaRPr lang="zh-CN" altLang="en-US"/>
          </a:p>
        </p:txBody>
      </p:sp>
      <p:pic>
        <p:nvPicPr>
          <p:cNvPr id="4" name="图片 3">
            <a:extLst>
              <a:ext uri="{FF2B5EF4-FFF2-40B4-BE49-F238E27FC236}">
                <a16:creationId xmlns:a16="http://schemas.microsoft.com/office/drawing/2014/main" id="{E6136B91-729D-0ED5-465A-2BEF9DF32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146" y="1854349"/>
            <a:ext cx="7018845" cy="4185601"/>
          </a:xfrm>
          <a:prstGeom prst="rect">
            <a:avLst/>
          </a:prstGeom>
        </p:spPr>
      </p:pic>
      <p:pic>
        <p:nvPicPr>
          <p:cNvPr id="6" name="图片 5">
            <a:extLst>
              <a:ext uri="{FF2B5EF4-FFF2-40B4-BE49-F238E27FC236}">
                <a16:creationId xmlns:a16="http://schemas.microsoft.com/office/drawing/2014/main" id="{ECE72CBA-910C-D2A3-9FED-6794CA3A7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9" y="1520407"/>
            <a:ext cx="4735503" cy="3817186"/>
          </a:xfrm>
          <a:prstGeom prst="rect">
            <a:avLst/>
          </a:prstGeom>
        </p:spPr>
      </p:pic>
      <p:sp>
        <p:nvSpPr>
          <p:cNvPr id="10" name="文本框 9">
            <a:extLst>
              <a:ext uri="{FF2B5EF4-FFF2-40B4-BE49-F238E27FC236}">
                <a16:creationId xmlns:a16="http://schemas.microsoft.com/office/drawing/2014/main" id="{762EE4D9-2E32-2160-9F1A-D4576883C971}"/>
              </a:ext>
            </a:extLst>
          </p:cNvPr>
          <p:cNvSpPr txBox="1"/>
          <p:nvPr/>
        </p:nvSpPr>
        <p:spPr>
          <a:xfrm>
            <a:off x="821737" y="1120588"/>
            <a:ext cx="2707341" cy="369332"/>
          </a:xfrm>
          <a:prstGeom prst="rect">
            <a:avLst/>
          </a:prstGeom>
          <a:noFill/>
        </p:spPr>
        <p:txBody>
          <a:bodyPr wrap="square" rtlCol="0">
            <a:spAutoFit/>
          </a:bodyPr>
          <a:lstStyle/>
          <a:p>
            <a:r>
              <a:rPr lang="zh-CN" altLang="en-US" dirty="0">
                <a:latin typeface="+mj-ea"/>
                <a:ea typeface="+mj-ea"/>
              </a:rPr>
              <a:t>现有专用</a:t>
            </a:r>
            <a:r>
              <a:rPr lang="en-US" altLang="zh-CN" dirty="0">
                <a:latin typeface="+mj-ea"/>
                <a:ea typeface="+mj-ea"/>
              </a:rPr>
              <a:t>AI</a:t>
            </a:r>
            <a:r>
              <a:rPr lang="zh-CN" altLang="en-US" dirty="0">
                <a:latin typeface="+mj-ea"/>
                <a:ea typeface="+mj-ea"/>
              </a:rPr>
              <a:t>编译器架构</a:t>
            </a:r>
          </a:p>
        </p:txBody>
      </p:sp>
      <p:sp>
        <p:nvSpPr>
          <p:cNvPr id="12" name="文本框 11">
            <a:extLst>
              <a:ext uri="{FF2B5EF4-FFF2-40B4-BE49-F238E27FC236}">
                <a16:creationId xmlns:a16="http://schemas.microsoft.com/office/drawing/2014/main" id="{A86D847E-908F-31C3-76A5-ED943C7F8D92}"/>
              </a:ext>
            </a:extLst>
          </p:cNvPr>
          <p:cNvSpPr txBox="1"/>
          <p:nvPr/>
        </p:nvSpPr>
        <p:spPr>
          <a:xfrm>
            <a:off x="5040356" y="1120587"/>
            <a:ext cx="6210349" cy="369332"/>
          </a:xfrm>
          <a:prstGeom prst="rect">
            <a:avLst/>
          </a:prstGeom>
          <a:noFill/>
        </p:spPr>
        <p:txBody>
          <a:bodyPr wrap="square">
            <a:spAutoFit/>
          </a:bodyPr>
          <a:lstStyle/>
          <a:p>
            <a:r>
              <a:rPr lang="en-US" altLang="zh-CN" dirty="0">
                <a:latin typeface="+mj-ea"/>
                <a:ea typeface="+mj-ea"/>
              </a:rPr>
              <a:t>DL</a:t>
            </a:r>
            <a:r>
              <a:rPr lang="zh-CN" altLang="en-US" dirty="0">
                <a:latin typeface="+mj-ea"/>
                <a:ea typeface="+mj-ea"/>
              </a:rPr>
              <a:t>编译器架构</a:t>
            </a:r>
          </a:p>
        </p:txBody>
      </p:sp>
    </p:spTree>
    <p:extLst>
      <p:ext uri="{BB962C8B-B14F-4D97-AF65-F5344CB8AC3E}">
        <p14:creationId xmlns:p14="http://schemas.microsoft.com/office/powerpoint/2010/main" val="276855964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8</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4873866"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编译器的概览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关键特性</a:t>
            </a:r>
          </a:p>
        </p:txBody>
      </p:sp>
      <p:sp>
        <p:nvSpPr>
          <p:cNvPr id="9" name="circle-doodle_67622">
            <a:extLst>
              <a:ext uri="{FF2B5EF4-FFF2-40B4-BE49-F238E27FC236}">
                <a16:creationId xmlns:a16="http://schemas.microsoft.com/office/drawing/2014/main" id="{4691B47A-A6CE-4143-9A32-9B3FB60A701C}"/>
              </a:ext>
            </a:extLst>
          </p:cNvPr>
          <p:cNvSpPr/>
          <p:nvPr/>
        </p:nvSpPr>
        <p:spPr>
          <a:xfrm>
            <a:off x="1577499" y="1743029"/>
            <a:ext cx="346690" cy="344546"/>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ircle-doodle_67622">
            <a:extLst>
              <a:ext uri="{FF2B5EF4-FFF2-40B4-BE49-F238E27FC236}">
                <a16:creationId xmlns:a16="http://schemas.microsoft.com/office/drawing/2014/main" id="{FEF12B84-D6BA-447A-809E-8753EB9B2810}"/>
              </a:ext>
            </a:extLst>
          </p:cNvPr>
          <p:cNvSpPr/>
          <p:nvPr/>
        </p:nvSpPr>
        <p:spPr>
          <a:xfrm>
            <a:off x="1538416" y="2433614"/>
            <a:ext cx="385769" cy="344546"/>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文本框 5">
            <a:extLst>
              <a:ext uri="{FF2B5EF4-FFF2-40B4-BE49-F238E27FC236}">
                <a16:creationId xmlns:a16="http://schemas.microsoft.com/office/drawing/2014/main" id="{2F4EA36A-A599-1913-69E5-3E39CACF59FA}"/>
              </a:ext>
            </a:extLst>
          </p:cNvPr>
          <p:cNvSpPr txBox="1"/>
          <p:nvPr/>
        </p:nvSpPr>
        <p:spPr>
          <a:xfrm>
            <a:off x="2106707" y="1684469"/>
            <a:ext cx="5540187" cy="461665"/>
          </a:xfrm>
          <a:prstGeom prst="rect">
            <a:avLst/>
          </a:prstGeom>
          <a:noFill/>
        </p:spPr>
        <p:txBody>
          <a:bodyPr wrap="square" rtlCol="0">
            <a:spAutoFit/>
          </a:bodyPr>
          <a:lstStyle/>
          <a:p>
            <a:r>
              <a:rPr lang="zh-CN" altLang="en-US" sz="2400" dirty="0">
                <a:latin typeface="+mj-ea"/>
                <a:ea typeface="+mj-ea"/>
              </a:rPr>
              <a:t>自适应优化</a:t>
            </a:r>
            <a:r>
              <a:rPr lang="en-US" altLang="zh-CN" sz="2400" dirty="0">
                <a:latin typeface="+mj-ea"/>
                <a:ea typeface="+mj-ea"/>
              </a:rPr>
              <a:t>(Adaptive Optimization)</a:t>
            </a:r>
            <a:endParaRPr lang="zh-CN" altLang="en-US" sz="2400" dirty="0">
              <a:latin typeface="+mj-ea"/>
              <a:ea typeface="+mj-ea"/>
            </a:endParaRPr>
          </a:p>
        </p:txBody>
      </p:sp>
      <p:sp>
        <p:nvSpPr>
          <p:cNvPr id="8" name="circle-doodle_67622">
            <a:extLst>
              <a:ext uri="{FF2B5EF4-FFF2-40B4-BE49-F238E27FC236}">
                <a16:creationId xmlns:a16="http://schemas.microsoft.com/office/drawing/2014/main" id="{3269FEF4-D29C-7461-EB84-AB99C1E23281}"/>
              </a:ext>
            </a:extLst>
          </p:cNvPr>
          <p:cNvSpPr/>
          <p:nvPr/>
        </p:nvSpPr>
        <p:spPr>
          <a:xfrm>
            <a:off x="1538418" y="3124200"/>
            <a:ext cx="385769" cy="344546"/>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ircle-doodle_67622">
            <a:extLst>
              <a:ext uri="{FF2B5EF4-FFF2-40B4-BE49-F238E27FC236}">
                <a16:creationId xmlns:a16="http://schemas.microsoft.com/office/drawing/2014/main" id="{7EB2C9FF-E4B0-BD93-1E75-4ED2C374756B}"/>
              </a:ext>
            </a:extLst>
          </p:cNvPr>
          <p:cNvSpPr/>
          <p:nvPr/>
        </p:nvSpPr>
        <p:spPr>
          <a:xfrm>
            <a:off x="1538416" y="5038350"/>
            <a:ext cx="385769" cy="344546"/>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ircle-doodle_67622">
            <a:extLst>
              <a:ext uri="{FF2B5EF4-FFF2-40B4-BE49-F238E27FC236}">
                <a16:creationId xmlns:a16="http://schemas.microsoft.com/office/drawing/2014/main" id="{88212A1A-2F75-CB34-FF76-089F981D847F}"/>
              </a:ext>
            </a:extLst>
          </p:cNvPr>
          <p:cNvSpPr/>
          <p:nvPr/>
        </p:nvSpPr>
        <p:spPr>
          <a:xfrm>
            <a:off x="1538417" y="3711579"/>
            <a:ext cx="385769" cy="344546"/>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ircle-doodle_67622">
            <a:extLst>
              <a:ext uri="{FF2B5EF4-FFF2-40B4-BE49-F238E27FC236}">
                <a16:creationId xmlns:a16="http://schemas.microsoft.com/office/drawing/2014/main" id="{30CD2D62-CB4D-02F3-9E44-9528F23AAA22}"/>
              </a:ext>
            </a:extLst>
          </p:cNvPr>
          <p:cNvSpPr/>
          <p:nvPr/>
        </p:nvSpPr>
        <p:spPr>
          <a:xfrm>
            <a:off x="1538416" y="4337922"/>
            <a:ext cx="385769" cy="344546"/>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文本框 17">
            <a:extLst>
              <a:ext uri="{FF2B5EF4-FFF2-40B4-BE49-F238E27FC236}">
                <a16:creationId xmlns:a16="http://schemas.microsoft.com/office/drawing/2014/main" id="{93B517CC-3F7B-3375-FCF1-14E3CA81F32C}"/>
              </a:ext>
            </a:extLst>
          </p:cNvPr>
          <p:cNvSpPr txBox="1"/>
          <p:nvPr/>
        </p:nvSpPr>
        <p:spPr>
          <a:xfrm>
            <a:off x="2106705" y="3031101"/>
            <a:ext cx="5540187" cy="461665"/>
          </a:xfrm>
          <a:prstGeom prst="rect">
            <a:avLst/>
          </a:prstGeom>
          <a:noFill/>
        </p:spPr>
        <p:txBody>
          <a:bodyPr wrap="square" rtlCol="0">
            <a:spAutoFit/>
          </a:bodyPr>
          <a:lstStyle/>
          <a:p>
            <a:r>
              <a:rPr lang="zh-CN" altLang="en-US" sz="2400" dirty="0">
                <a:latin typeface="+mj-ea"/>
                <a:ea typeface="+mj-ea"/>
              </a:rPr>
              <a:t>预测执行（</a:t>
            </a:r>
            <a:r>
              <a:rPr lang="en-US" altLang="zh-CN" sz="2400" dirty="0">
                <a:latin typeface="+mj-ea"/>
                <a:ea typeface="+mj-ea"/>
              </a:rPr>
              <a:t>Predictive Execution</a:t>
            </a:r>
            <a:r>
              <a:rPr lang="zh-CN" altLang="en-US" sz="2400" dirty="0">
                <a:latin typeface="+mj-ea"/>
                <a:ea typeface="+mj-ea"/>
              </a:rPr>
              <a:t>）</a:t>
            </a:r>
          </a:p>
        </p:txBody>
      </p:sp>
      <p:sp>
        <p:nvSpPr>
          <p:cNvPr id="22" name="文本框 21">
            <a:extLst>
              <a:ext uri="{FF2B5EF4-FFF2-40B4-BE49-F238E27FC236}">
                <a16:creationId xmlns:a16="http://schemas.microsoft.com/office/drawing/2014/main" id="{0813FCC4-1730-0386-7EDB-D5A3D5C48594}"/>
              </a:ext>
            </a:extLst>
          </p:cNvPr>
          <p:cNvSpPr txBox="1"/>
          <p:nvPr/>
        </p:nvSpPr>
        <p:spPr>
          <a:xfrm>
            <a:off x="2106702" y="2354135"/>
            <a:ext cx="5540187" cy="461665"/>
          </a:xfrm>
          <a:prstGeom prst="rect">
            <a:avLst/>
          </a:prstGeom>
          <a:noFill/>
        </p:spPr>
        <p:txBody>
          <a:bodyPr wrap="square" rtlCol="0">
            <a:spAutoFit/>
          </a:bodyPr>
          <a:lstStyle/>
          <a:p>
            <a:r>
              <a:rPr lang="zh-CN" altLang="en-US" sz="2400" dirty="0">
                <a:latin typeface="+mj-ea"/>
                <a:ea typeface="+mj-ea"/>
              </a:rPr>
              <a:t>上下文感知（</a:t>
            </a:r>
            <a:r>
              <a:rPr lang="en-US" altLang="zh-CN" sz="2400" dirty="0">
                <a:latin typeface="+mj-ea"/>
                <a:ea typeface="+mj-ea"/>
              </a:rPr>
              <a:t>Context-Aware</a:t>
            </a:r>
            <a:r>
              <a:rPr lang="zh-CN" altLang="en-US" sz="2400" dirty="0">
                <a:latin typeface="+mj-ea"/>
                <a:ea typeface="+mj-ea"/>
              </a:rPr>
              <a:t>）</a:t>
            </a:r>
          </a:p>
        </p:txBody>
      </p:sp>
      <p:sp>
        <p:nvSpPr>
          <p:cNvPr id="23" name="文本框 22">
            <a:extLst>
              <a:ext uri="{FF2B5EF4-FFF2-40B4-BE49-F238E27FC236}">
                <a16:creationId xmlns:a16="http://schemas.microsoft.com/office/drawing/2014/main" id="{5DDB3D39-093C-36F9-C0DB-8CE9A424E668}"/>
              </a:ext>
            </a:extLst>
          </p:cNvPr>
          <p:cNvSpPr txBox="1"/>
          <p:nvPr/>
        </p:nvSpPr>
        <p:spPr>
          <a:xfrm>
            <a:off x="2106703" y="3653019"/>
            <a:ext cx="6714565" cy="461665"/>
          </a:xfrm>
          <a:prstGeom prst="rect">
            <a:avLst/>
          </a:prstGeom>
          <a:noFill/>
        </p:spPr>
        <p:txBody>
          <a:bodyPr wrap="square" rtlCol="0">
            <a:spAutoFit/>
          </a:bodyPr>
          <a:lstStyle/>
          <a:p>
            <a:r>
              <a:rPr lang="zh-CN" altLang="en-US" sz="2400" dirty="0">
                <a:latin typeface="+mj-ea"/>
                <a:ea typeface="+mj-ea"/>
              </a:rPr>
              <a:t>跨平台优化（</a:t>
            </a:r>
            <a:r>
              <a:rPr lang="en-US" altLang="zh-CN" sz="2400" dirty="0">
                <a:latin typeface="+mj-ea"/>
                <a:ea typeface="+mj-ea"/>
              </a:rPr>
              <a:t>Cross-Platform Optimization</a:t>
            </a:r>
            <a:r>
              <a:rPr lang="zh-CN" altLang="en-US" sz="2400" dirty="0">
                <a:latin typeface="+mj-ea"/>
                <a:ea typeface="+mj-ea"/>
              </a:rPr>
              <a:t>）</a:t>
            </a:r>
          </a:p>
        </p:txBody>
      </p:sp>
      <p:sp>
        <p:nvSpPr>
          <p:cNvPr id="24" name="文本框 23">
            <a:extLst>
              <a:ext uri="{FF2B5EF4-FFF2-40B4-BE49-F238E27FC236}">
                <a16:creationId xmlns:a16="http://schemas.microsoft.com/office/drawing/2014/main" id="{50FE7AFB-7DD0-C24D-A282-7E1E862BC04A}"/>
              </a:ext>
            </a:extLst>
          </p:cNvPr>
          <p:cNvSpPr txBox="1"/>
          <p:nvPr/>
        </p:nvSpPr>
        <p:spPr>
          <a:xfrm>
            <a:off x="2106703" y="4315177"/>
            <a:ext cx="5540187" cy="461665"/>
          </a:xfrm>
          <a:prstGeom prst="rect">
            <a:avLst/>
          </a:prstGeom>
          <a:noFill/>
        </p:spPr>
        <p:txBody>
          <a:bodyPr wrap="square" rtlCol="0">
            <a:spAutoFit/>
          </a:bodyPr>
          <a:lstStyle/>
          <a:p>
            <a:r>
              <a:rPr lang="zh-CN" altLang="en-US" sz="2400" dirty="0">
                <a:latin typeface="+mj-ea"/>
                <a:ea typeface="+mj-ea"/>
              </a:rPr>
              <a:t>学习能力（</a:t>
            </a:r>
            <a:r>
              <a:rPr lang="en-US" altLang="zh-CN" sz="2400" dirty="0">
                <a:latin typeface="+mj-ea"/>
                <a:ea typeface="+mj-ea"/>
              </a:rPr>
              <a:t>Learning Capability</a:t>
            </a:r>
            <a:r>
              <a:rPr lang="zh-CN" altLang="en-US" sz="2400" dirty="0">
                <a:latin typeface="+mj-ea"/>
                <a:ea typeface="+mj-ea"/>
              </a:rPr>
              <a:t>）</a:t>
            </a:r>
          </a:p>
        </p:txBody>
      </p:sp>
      <p:sp>
        <p:nvSpPr>
          <p:cNvPr id="25" name="文本框 24">
            <a:extLst>
              <a:ext uri="{FF2B5EF4-FFF2-40B4-BE49-F238E27FC236}">
                <a16:creationId xmlns:a16="http://schemas.microsoft.com/office/drawing/2014/main" id="{53E314AA-202A-A1A4-A8FB-030A73D2E68D}"/>
              </a:ext>
            </a:extLst>
          </p:cNvPr>
          <p:cNvSpPr txBox="1"/>
          <p:nvPr/>
        </p:nvSpPr>
        <p:spPr>
          <a:xfrm>
            <a:off x="2106703" y="4984843"/>
            <a:ext cx="8767485" cy="461665"/>
          </a:xfrm>
          <a:prstGeom prst="rect">
            <a:avLst/>
          </a:prstGeom>
          <a:noFill/>
        </p:spPr>
        <p:txBody>
          <a:bodyPr wrap="square" rtlCol="0">
            <a:spAutoFit/>
          </a:bodyPr>
          <a:lstStyle/>
          <a:p>
            <a:r>
              <a:rPr lang="zh-CN" altLang="en-US" sz="2400" dirty="0">
                <a:latin typeface="+mj-ea"/>
                <a:ea typeface="+mj-ea"/>
              </a:rPr>
              <a:t>集成到开发流程（</a:t>
            </a:r>
            <a:r>
              <a:rPr lang="en-US" altLang="zh-CN" sz="2400" dirty="0">
                <a:latin typeface="+mj-ea"/>
                <a:ea typeface="+mj-ea"/>
              </a:rPr>
              <a:t>Integration into Development Process</a:t>
            </a:r>
            <a:r>
              <a:rPr lang="zh-CN" altLang="en-US" sz="2400" dirty="0">
                <a:latin typeface="+mj-ea"/>
                <a:ea typeface="+mj-ea"/>
              </a:rPr>
              <a:t>）</a:t>
            </a:r>
          </a:p>
        </p:txBody>
      </p:sp>
    </p:spTree>
    <p:custDataLst>
      <p:tags r:id="rId1"/>
    </p:custDataLst>
    <p:extLst>
      <p:ext uri="{BB962C8B-B14F-4D97-AF65-F5344CB8AC3E}">
        <p14:creationId xmlns:p14="http://schemas.microsoft.com/office/powerpoint/2010/main" val="404028625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F408377-0F37-4849-993E-29BBA3638379}"/>
              </a:ext>
            </a:extLst>
          </p:cNvPr>
          <p:cNvSpPr txBox="1"/>
          <p:nvPr/>
        </p:nvSpPr>
        <p:spPr>
          <a:xfrm>
            <a:off x="755968" y="307955"/>
            <a:ext cx="4255303"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编译器的概览</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应用场景</a:t>
            </a:r>
          </a:p>
        </p:txBody>
      </p:sp>
      <p:sp>
        <p:nvSpPr>
          <p:cNvPr id="2" name="灯片编号占位符 1">
            <a:extLst>
              <a:ext uri="{FF2B5EF4-FFF2-40B4-BE49-F238E27FC236}">
                <a16:creationId xmlns:a16="http://schemas.microsoft.com/office/drawing/2014/main" id="{0224BF21-244D-43E2-ADC6-8F45088B687A}"/>
              </a:ext>
            </a:extLst>
          </p:cNvPr>
          <p:cNvSpPr>
            <a:spLocks noGrp="1"/>
          </p:cNvSpPr>
          <p:nvPr>
            <p:ph type="sldNum" sz="quarter" idx="12"/>
          </p:nvPr>
        </p:nvSpPr>
        <p:spPr/>
        <p:txBody>
          <a:bodyPr/>
          <a:lstStyle/>
          <a:p>
            <a:fld id="{9CA54AC7-8B74-4520-B1EE-E45E3D31081A}" type="slidenum">
              <a:rPr lang="zh-CN" altLang="en-US" smtClean="0"/>
              <a:pPr/>
              <a:t>9</a:t>
            </a:fld>
            <a:endParaRPr lang="zh-CN" altLang="en-US"/>
          </a:p>
        </p:txBody>
      </p:sp>
      <p:pic>
        <p:nvPicPr>
          <p:cNvPr id="6" name="图片 5">
            <a:extLst>
              <a:ext uri="{FF2B5EF4-FFF2-40B4-BE49-F238E27FC236}">
                <a16:creationId xmlns:a16="http://schemas.microsoft.com/office/drawing/2014/main" id="{05E18523-714A-2A38-753A-3F9FD90D2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004" y="961858"/>
            <a:ext cx="2059926" cy="2082438"/>
          </a:xfrm>
          <a:prstGeom prst="rect">
            <a:avLst/>
          </a:prstGeom>
        </p:spPr>
      </p:pic>
      <p:pic>
        <p:nvPicPr>
          <p:cNvPr id="8" name="图片 7">
            <a:extLst>
              <a:ext uri="{FF2B5EF4-FFF2-40B4-BE49-F238E27FC236}">
                <a16:creationId xmlns:a16="http://schemas.microsoft.com/office/drawing/2014/main" id="{2853ECA7-0AB8-00AB-A6E9-FE6D8464B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78900"/>
            <a:ext cx="2618501" cy="1848354"/>
          </a:xfrm>
          <a:prstGeom prst="rect">
            <a:avLst/>
          </a:prstGeom>
        </p:spPr>
      </p:pic>
      <p:pic>
        <p:nvPicPr>
          <p:cNvPr id="11" name="图片 10">
            <a:extLst>
              <a:ext uri="{FF2B5EF4-FFF2-40B4-BE49-F238E27FC236}">
                <a16:creationId xmlns:a16="http://schemas.microsoft.com/office/drawing/2014/main" id="{042DCB38-BF5C-683C-0410-544EF21C3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632" y="4043477"/>
            <a:ext cx="2901632" cy="932199"/>
          </a:xfrm>
          <a:prstGeom prst="rect">
            <a:avLst/>
          </a:prstGeom>
        </p:spPr>
      </p:pic>
      <p:pic>
        <p:nvPicPr>
          <p:cNvPr id="13" name="图片 12">
            <a:extLst>
              <a:ext uri="{FF2B5EF4-FFF2-40B4-BE49-F238E27FC236}">
                <a16:creationId xmlns:a16="http://schemas.microsoft.com/office/drawing/2014/main" id="{EFB50560-D841-603F-6AAB-9D4100674B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873542"/>
            <a:ext cx="3176843" cy="1618581"/>
          </a:xfrm>
          <a:prstGeom prst="rect">
            <a:avLst/>
          </a:prstGeom>
        </p:spPr>
      </p:pic>
      <p:sp>
        <p:nvSpPr>
          <p:cNvPr id="14" name="文本框 13">
            <a:extLst>
              <a:ext uri="{FF2B5EF4-FFF2-40B4-BE49-F238E27FC236}">
                <a16:creationId xmlns:a16="http://schemas.microsoft.com/office/drawing/2014/main" id="{58E49C14-F0C8-FFE5-3EE7-7922C5F83C4F}"/>
              </a:ext>
            </a:extLst>
          </p:cNvPr>
          <p:cNvSpPr txBox="1"/>
          <p:nvPr/>
        </p:nvSpPr>
        <p:spPr>
          <a:xfrm>
            <a:off x="1479176" y="3343835"/>
            <a:ext cx="2277036" cy="369332"/>
          </a:xfrm>
          <a:prstGeom prst="rect">
            <a:avLst/>
          </a:prstGeom>
          <a:noFill/>
        </p:spPr>
        <p:txBody>
          <a:bodyPr wrap="square" rtlCol="0">
            <a:spAutoFit/>
          </a:bodyPr>
          <a:lstStyle/>
          <a:p>
            <a:r>
              <a:rPr lang="zh-CN" altLang="en-US" dirty="0">
                <a:latin typeface="+mj-ea"/>
                <a:ea typeface="+mj-ea"/>
              </a:rPr>
              <a:t>深度学习模型优化</a:t>
            </a:r>
          </a:p>
        </p:txBody>
      </p:sp>
      <p:sp>
        <p:nvSpPr>
          <p:cNvPr id="15" name="文本框 14">
            <a:extLst>
              <a:ext uri="{FF2B5EF4-FFF2-40B4-BE49-F238E27FC236}">
                <a16:creationId xmlns:a16="http://schemas.microsoft.com/office/drawing/2014/main" id="{99DD0353-569B-32B1-F49F-9374079F4583}"/>
              </a:ext>
            </a:extLst>
          </p:cNvPr>
          <p:cNvSpPr txBox="1"/>
          <p:nvPr/>
        </p:nvSpPr>
        <p:spPr>
          <a:xfrm>
            <a:off x="6446431" y="5333956"/>
            <a:ext cx="2277036" cy="369332"/>
          </a:xfrm>
          <a:prstGeom prst="rect">
            <a:avLst/>
          </a:prstGeom>
          <a:noFill/>
        </p:spPr>
        <p:txBody>
          <a:bodyPr wrap="square" rtlCol="0">
            <a:spAutoFit/>
          </a:bodyPr>
          <a:lstStyle/>
          <a:p>
            <a:r>
              <a:rPr lang="zh-CN" altLang="en-US" dirty="0">
                <a:latin typeface="+mj-ea"/>
                <a:ea typeface="+mj-ea"/>
              </a:rPr>
              <a:t>云计算与边缘计算</a:t>
            </a:r>
          </a:p>
        </p:txBody>
      </p:sp>
      <p:sp>
        <p:nvSpPr>
          <p:cNvPr id="16" name="文本框 15">
            <a:extLst>
              <a:ext uri="{FF2B5EF4-FFF2-40B4-BE49-F238E27FC236}">
                <a16:creationId xmlns:a16="http://schemas.microsoft.com/office/drawing/2014/main" id="{DB2EDBC1-8BD5-E5F4-D109-7F3F3E33C416}"/>
              </a:ext>
            </a:extLst>
          </p:cNvPr>
          <p:cNvSpPr txBox="1"/>
          <p:nvPr/>
        </p:nvSpPr>
        <p:spPr>
          <a:xfrm>
            <a:off x="6266732" y="3343835"/>
            <a:ext cx="2277036" cy="369332"/>
          </a:xfrm>
          <a:prstGeom prst="rect">
            <a:avLst/>
          </a:prstGeom>
          <a:noFill/>
        </p:spPr>
        <p:txBody>
          <a:bodyPr wrap="square" rtlCol="0">
            <a:spAutoFit/>
          </a:bodyPr>
          <a:lstStyle/>
          <a:p>
            <a:r>
              <a:rPr lang="zh-CN" altLang="en-US" dirty="0">
                <a:latin typeface="+mj-ea"/>
                <a:ea typeface="+mj-ea"/>
              </a:rPr>
              <a:t>高性能计算</a:t>
            </a:r>
          </a:p>
        </p:txBody>
      </p:sp>
      <p:sp>
        <p:nvSpPr>
          <p:cNvPr id="17" name="文本框 16">
            <a:extLst>
              <a:ext uri="{FF2B5EF4-FFF2-40B4-BE49-F238E27FC236}">
                <a16:creationId xmlns:a16="http://schemas.microsoft.com/office/drawing/2014/main" id="{2EB491AF-3FF8-7881-EF6D-D2F9B15CE844}"/>
              </a:ext>
            </a:extLst>
          </p:cNvPr>
          <p:cNvSpPr txBox="1"/>
          <p:nvPr/>
        </p:nvSpPr>
        <p:spPr>
          <a:xfrm>
            <a:off x="1479176" y="5305986"/>
            <a:ext cx="2277036" cy="369332"/>
          </a:xfrm>
          <a:prstGeom prst="rect">
            <a:avLst/>
          </a:prstGeom>
          <a:noFill/>
        </p:spPr>
        <p:txBody>
          <a:bodyPr wrap="square" rtlCol="0">
            <a:spAutoFit/>
          </a:bodyPr>
          <a:lstStyle/>
          <a:p>
            <a:r>
              <a:rPr lang="zh-CN" altLang="en-US" dirty="0">
                <a:latin typeface="+mj-ea"/>
                <a:ea typeface="+mj-ea"/>
              </a:rPr>
              <a:t>实时系统</a:t>
            </a:r>
          </a:p>
        </p:txBody>
      </p:sp>
    </p:spTree>
    <p:extLst>
      <p:ext uri="{BB962C8B-B14F-4D97-AF65-F5344CB8AC3E}">
        <p14:creationId xmlns:p14="http://schemas.microsoft.com/office/powerpoint/2010/main" val="16125769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VECTOR" val="#186152;#186152;"/>
</p:tagLst>
</file>

<file path=ppt/tags/tag2.xml><?xml version="1.0" encoding="utf-8"?>
<p:tagLst xmlns:a="http://schemas.openxmlformats.org/drawingml/2006/main" xmlns:r="http://schemas.openxmlformats.org/officeDocument/2006/relationships" xmlns:p="http://schemas.openxmlformats.org/presentationml/2006/main">
  <p:tag name="ISLIDE.ICON" val="#45850;#373138;#373139;#373140;#385029;#385030;#385031;#385032;"/>
</p:tagLst>
</file>

<file path=ppt/tags/tag3.xml><?xml version="1.0" encoding="utf-8"?>
<p:tagLst xmlns:a="http://schemas.openxmlformats.org/drawingml/2006/main" xmlns:r="http://schemas.openxmlformats.org/officeDocument/2006/relationships" xmlns:p="http://schemas.openxmlformats.org/presentationml/2006/main">
  <p:tag name="ISLIDE.ICON" val="#373139;"/>
</p:tagLst>
</file>

<file path=ppt/tags/tag4.xml><?xml version="1.0" encoding="utf-8"?>
<p:tagLst xmlns:a="http://schemas.openxmlformats.org/drawingml/2006/main" xmlns:r="http://schemas.openxmlformats.org/officeDocument/2006/relationships" xmlns:p="http://schemas.openxmlformats.org/presentationml/2006/main">
  <p:tag name="ISLIDE.ICON" val="#45850;"/>
</p:tagLst>
</file>

<file path=ppt/tags/tag5.xml><?xml version="1.0" encoding="utf-8"?>
<p:tagLst xmlns:a="http://schemas.openxmlformats.org/drawingml/2006/main" xmlns:r="http://schemas.openxmlformats.org/officeDocument/2006/relationships" xmlns:p="http://schemas.openxmlformats.org/presentationml/2006/main">
  <p:tag name="ISLIDE.ICON" val="#373139;#373140;"/>
</p:tagLst>
</file>

<file path=ppt/tags/tag6.xml><?xml version="1.0" encoding="utf-8"?>
<p:tagLst xmlns:a="http://schemas.openxmlformats.org/drawingml/2006/main" xmlns:r="http://schemas.openxmlformats.org/officeDocument/2006/relationships" xmlns:p="http://schemas.openxmlformats.org/presentationml/2006/main">
  <p:tag name="ISLIDE.ICON" val="#373139;#373140;#373141;"/>
</p:tagLst>
</file>

<file path=ppt/tags/tag7.xml><?xml version="1.0" encoding="utf-8"?>
<p:tagLst xmlns:a="http://schemas.openxmlformats.org/drawingml/2006/main" xmlns:r="http://schemas.openxmlformats.org/officeDocument/2006/relationships" xmlns:p="http://schemas.openxmlformats.org/presentationml/2006/main">
  <p:tag name="ISLIDE.ICON" val="#373139;#373140;#373141;#3731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细">
      <a:majorFont>
        <a:latin typeface="Segoe UI Semilight"/>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6028</TotalTime>
  <Words>3814</Words>
  <Application>Microsoft Office PowerPoint</Application>
  <PresentationFormat>宽屏</PresentationFormat>
  <Paragraphs>321</Paragraphs>
  <Slides>54</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54</vt:i4>
      </vt:variant>
    </vt:vector>
  </HeadingPairs>
  <TitlesOfParts>
    <vt:vector size="61" baseType="lpstr">
      <vt:lpstr>等线</vt:lpstr>
      <vt:lpstr>微软雅黑</vt:lpstr>
      <vt:lpstr>Arial</vt:lpstr>
      <vt:lpstr>Open Sans</vt:lpstr>
      <vt:lpstr>Segoe UI Light</vt:lpstr>
      <vt:lpstr>Segoe UI Semilight</vt:lpstr>
      <vt:lpstr>Office 主题​​</vt:lpstr>
      <vt:lpstr>编译原理H-G7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飞鼠特工007</dc:creator>
  <cp:keywords>中国科大</cp:keywords>
  <cp:lastModifiedBy>其辉 朱</cp:lastModifiedBy>
  <cp:revision>65</cp:revision>
  <dcterms:created xsi:type="dcterms:W3CDTF">2016-09-29T13:41:00Z</dcterms:created>
  <dcterms:modified xsi:type="dcterms:W3CDTF">2024-01-22T09:16:46Z</dcterms:modified>
  <cp:category>全媒体中心出品</cp:category>
</cp:coreProperties>
</file>